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9.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2.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3.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4.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5.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6.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17.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18.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19.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20.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notesSlides/notesSlide21.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22.xml" ContentType="application/vnd.openxmlformats-officedocument.presentationml.notesSlide+xml"/>
  <Override PartName="/ppt/tags/tag65.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98" r:id="rId1"/>
  </p:sldMasterIdLst>
  <p:notesMasterIdLst>
    <p:notesMasterId r:id="rId25"/>
  </p:notesMasterIdLst>
  <p:handoutMasterIdLst>
    <p:handoutMasterId r:id="rId26"/>
  </p:handoutMasterIdLst>
  <p:sldIdLst>
    <p:sldId id="329" r:id="rId2"/>
    <p:sldId id="346" r:id="rId3"/>
    <p:sldId id="260" r:id="rId4"/>
    <p:sldId id="344" r:id="rId5"/>
    <p:sldId id="285" r:id="rId6"/>
    <p:sldId id="331" r:id="rId7"/>
    <p:sldId id="332" r:id="rId8"/>
    <p:sldId id="343" r:id="rId9"/>
    <p:sldId id="288" r:id="rId10"/>
    <p:sldId id="333" r:id="rId11"/>
    <p:sldId id="340" r:id="rId12"/>
    <p:sldId id="338" r:id="rId13"/>
    <p:sldId id="337" r:id="rId14"/>
    <p:sldId id="339" r:id="rId15"/>
    <p:sldId id="297" r:id="rId16"/>
    <p:sldId id="348" r:id="rId17"/>
    <p:sldId id="341" r:id="rId18"/>
    <p:sldId id="269" r:id="rId19"/>
    <p:sldId id="328" r:id="rId20"/>
    <p:sldId id="315" r:id="rId21"/>
    <p:sldId id="347" r:id="rId22"/>
    <p:sldId id="330" r:id="rId23"/>
    <p:sldId id="345" r:id="rId24"/>
  </p:sldIdLst>
  <p:sldSz cx="9144000" cy="6858000" type="screen4x3"/>
  <p:notesSz cx="6934200" cy="9232900"/>
  <p:embeddedFontLst>
    <p:embeddedFont>
      <p:font typeface="Calibri" panose="020F0502020204030204" pitchFamily="34" charset="0"/>
      <p:regular r:id="rId27"/>
      <p:bold r:id="rId28"/>
      <p:italic r:id="rId29"/>
      <p:boldItalic r:id="rId30"/>
    </p:embeddedFont>
    <p:embeddedFont>
      <p:font typeface="Times" panose="02020603050405020304" pitchFamily="18" charset="0"/>
      <p:regular r:id="rId31"/>
      <p:bold r:id="rId32"/>
      <p:italic r:id="rId33"/>
      <p:boldItalic r:id="rId34"/>
    </p:embeddedFont>
    <p:embeddedFont>
      <p:font typeface="Californian FB" panose="0207040306080B030204" pitchFamily="18" charset="0"/>
      <p:regular r:id="rId35"/>
      <p:bold r:id="rId36"/>
      <p:italic r:id="rId37"/>
    </p:embeddedFont>
  </p:embeddedFontLst>
  <p:defaultTextStyle>
    <a:defPPr>
      <a:defRPr lang="en-US"/>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p15:guide id="1" orient="horz" pos="1079">
          <p15:clr>
            <a:srgbClr val="A4A3A4"/>
          </p15:clr>
        </p15:guide>
        <p15:guide id="2" pos="5529">
          <p15:clr>
            <a:srgbClr val="A4A3A4"/>
          </p15:clr>
        </p15:guide>
      </p15:sldGuideLst>
    </p:ext>
    <p:ext uri="{2D200454-40CA-4A62-9FC3-DE9A4176ACB9}">
      <p15:notesGuideLst xmlns:p15="http://schemas.microsoft.com/office/powerpoint/2012/main">
        <p15:guide id="1" orient="horz" pos="2908">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145E91"/>
    <a:srgbClr val="0000FF"/>
    <a:srgbClr val="FF3300"/>
    <a:srgbClr val="008080"/>
    <a:srgbClr val="009999"/>
    <a:srgbClr val="00CC99"/>
    <a:srgbClr val="FF5050"/>
    <a:srgbClr val="FF6600"/>
    <a:srgbClr val="004F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napVertSplitter="1" vertBarState="minimized" horzBarState="maximized">
    <p:restoredLeft sz="34615" autoAdjust="0"/>
    <p:restoredTop sz="67768" autoAdjust="0"/>
  </p:normalViewPr>
  <p:slideViewPr>
    <p:cSldViewPr snapToGrid="0">
      <p:cViewPr varScale="1">
        <p:scale>
          <a:sx n="116" d="100"/>
          <a:sy n="116" d="100"/>
        </p:scale>
        <p:origin x="2178" y="108"/>
      </p:cViewPr>
      <p:guideLst>
        <p:guide orient="horz" pos="1079"/>
        <p:guide pos="5529"/>
      </p:guideLst>
    </p:cSldViewPr>
  </p:slideViewPr>
  <p:outlineViewPr>
    <p:cViewPr>
      <p:scale>
        <a:sx n="33" d="100"/>
        <a:sy n="33" d="100"/>
      </p:scale>
      <p:origin x="216"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8" d="100"/>
          <a:sy n="88" d="100"/>
        </p:scale>
        <p:origin x="3798" y="66"/>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1"/>
            <a:ext cx="3005121" cy="461034"/>
          </a:xfrm>
          <a:prstGeom prst="rect">
            <a:avLst/>
          </a:prstGeom>
          <a:noFill/>
          <a:ln w="9525">
            <a:noFill/>
            <a:miter lim="800000"/>
            <a:headEnd/>
            <a:tailEnd/>
          </a:ln>
          <a:effectLst/>
        </p:spPr>
        <p:txBody>
          <a:bodyPr vert="horz" wrap="square" lIns="92379" tIns="46190" rIns="92379" bIns="46190" numCol="1" anchor="t" anchorCtr="0" compatLnSpc="1">
            <a:prstTxWarp prst="textNoShape">
              <a:avLst/>
            </a:prstTxWarp>
          </a:bodyPr>
          <a:lstStyle>
            <a:lvl1pPr defTabSz="923959">
              <a:defRPr sz="1200" smtClean="0"/>
            </a:lvl1pPr>
          </a:lstStyle>
          <a:p>
            <a:pPr>
              <a:defRPr/>
            </a:pPr>
            <a:endParaRPr lang="en-US" dirty="0"/>
          </a:p>
        </p:txBody>
      </p:sp>
      <p:sp>
        <p:nvSpPr>
          <p:cNvPr id="75779" name="Rectangle 3"/>
          <p:cNvSpPr>
            <a:spLocks noGrp="1" noChangeArrowheads="1"/>
          </p:cNvSpPr>
          <p:nvPr>
            <p:ph type="dt" sz="quarter" idx="1"/>
          </p:nvPr>
        </p:nvSpPr>
        <p:spPr bwMode="auto">
          <a:xfrm>
            <a:off x="3929080" y="1"/>
            <a:ext cx="3005120" cy="461034"/>
          </a:xfrm>
          <a:prstGeom prst="rect">
            <a:avLst/>
          </a:prstGeom>
          <a:noFill/>
          <a:ln w="9525">
            <a:noFill/>
            <a:miter lim="800000"/>
            <a:headEnd/>
            <a:tailEnd/>
          </a:ln>
          <a:effectLst/>
        </p:spPr>
        <p:txBody>
          <a:bodyPr vert="horz" wrap="square" lIns="92379" tIns="46190" rIns="92379" bIns="46190" numCol="1" anchor="t" anchorCtr="0" compatLnSpc="1">
            <a:prstTxWarp prst="textNoShape">
              <a:avLst/>
            </a:prstTxWarp>
          </a:bodyPr>
          <a:lstStyle>
            <a:lvl1pPr algn="r" defTabSz="923959">
              <a:defRPr sz="1200" smtClean="0"/>
            </a:lvl1pPr>
          </a:lstStyle>
          <a:p>
            <a:pPr>
              <a:defRPr/>
            </a:pPr>
            <a:fld id="{D0A7764D-1C05-42AA-9E51-98127CBD46A2}" type="datetime1">
              <a:rPr lang="en-US" smtClean="0"/>
              <a:pPr>
                <a:defRPr/>
              </a:pPr>
              <a:t>9/28/2020</a:t>
            </a:fld>
            <a:endParaRPr lang="en-US" dirty="0"/>
          </a:p>
        </p:txBody>
      </p:sp>
      <p:sp>
        <p:nvSpPr>
          <p:cNvPr id="75780" name="Rectangle 4"/>
          <p:cNvSpPr>
            <a:spLocks noGrp="1" noChangeArrowheads="1"/>
          </p:cNvSpPr>
          <p:nvPr>
            <p:ph type="ftr" sz="quarter" idx="2"/>
          </p:nvPr>
        </p:nvSpPr>
        <p:spPr bwMode="auto">
          <a:xfrm>
            <a:off x="0" y="8771866"/>
            <a:ext cx="3005121" cy="461034"/>
          </a:xfrm>
          <a:prstGeom prst="rect">
            <a:avLst/>
          </a:prstGeom>
          <a:noFill/>
          <a:ln w="9525">
            <a:noFill/>
            <a:miter lim="800000"/>
            <a:headEnd/>
            <a:tailEnd/>
          </a:ln>
          <a:effectLst/>
        </p:spPr>
        <p:txBody>
          <a:bodyPr vert="horz" wrap="square" lIns="92379" tIns="46190" rIns="92379" bIns="46190" numCol="1" anchor="b" anchorCtr="0" compatLnSpc="1">
            <a:prstTxWarp prst="textNoShape">
              <a:avLst/>
            </a:prstTxWarp>
          </a:bodyPr>
          <a:lstStyle>
            <a:lvl1pPr defTabSz="923959">
              <a:defRPr sz="1200" smtClean="0"/>
            </a:lvl1pPr>
          </a:lstStyle>
          <a:p>
            <a:pPr>
              <a:defRPr/>
            </a:pPr>
            <a:endParaRPr lang="en-US" dirty="0"/>
          </a:p>
        </p:txBody>
      </p:sp>
      <p:sp>
        <p:nvSpPr>
          <p:cNvPr id="75781" name="Rectangle 5"/>
          <p:cNvSpPr>
            <a:spLocks noGrp="1" noChangeArrowheads="1"/>
          </p:cNvSpPr>
          <p:nvPr>
            <p:ph type="sldNum" sz="quarter" idx="3"/>
          </p:nvPr>
        </p:nvSpPr>
        <p:spPr bwMode="auto">
          <a:xfrm>
            <a:off x="3929080" y="8771866"/>
            <a:ext cx="3005120" cy="461034"/>
          </a:xfrm>
          <a:prstGeom prst="rect">
            <a:avLst/>
          </a:prstGeom>
          <a:noFill/>
          <a:ln w="9525">
            <a:noFill/>
            <a:miter lim="800000"/>
            <a:headEnd/>
            <a:tailEnd/>
          </a:ln>
          <a:effectLst/>
        </p:spPr>
        <p:txBody>
          <a:bodyPr vert="horz" wrap="square" lIns="92379" tIns="46190" rIns="92379" bIns="46190" numCol="1" anchor="b" anchorCtr="0" compatLnSpc="1">
            <a:prstTxWarp prst="textNoShape">
              <a:avLst/>
            </a:prstTxWarp>
          </a:bodyPr>
          <a:lstStyle>
            <a:lvl1pPr algn="r" defTabSz="923959">
              <a:defRPr sz="1200" smtClean="0"/>
            </a:lvl1pPr>
          </a:lstStyle>
          <a:p>
            <a:pPr>
              <a:defRPr/>
            </a:pPr>
            <a:fld id="{07A801E9-F1F8-4774-835D-42EB6EACA360}" type="slidenum">
              <a:rPr lang="en-US"/>
              <a:pPr>
                <a:defRPr/>
              </a:pPr>
              <a:t>‹#›</a:t>
            </a:fld>
            <a:endParaRPr lang="en-US" dirty="0"/>
          </a:p>
        </p:txBody>
      </p:sp>
    </p:spTree>
    <p:extLst>
      <p:ext uri="{BB962C8B-B14F-4D97-AF65-F5344CB8AC3E}">
        <p14:creationId xmlns:p14="http://schemas.microsoft.com/office/powerpoint/2010/main" val="125613734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6" name="Rectangle 4"/>
          <p:cNvSpPr>
            <a:spLocks noGrp="1" noRot="1" noChangeAspect="1" noChangeArrowheads="1" noTextEdit="1"/>
          </p:cNvSpPr>
          <p:nvPr>
            <p:ph type="sldImg" idx="2"/>
          </p:nvPr>
        </p:nvSpPr>
        <p:spPr bwMode="auto">
          <a:xfrm>
            <a:off x="1158875" y="693738"/>
            <a:ext cx="4616450" cy="346233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23958" y="4385934"/>
            <a:ext cx="5086284" cy="4153889"/>
          </a:xfrm>
          <a:prstGeom prst="rect">
            <a:avLst/>
          </a:prstGeom>
          <a:noFill/>
          <a:ln w="9525">
            <a:noFill/>
            <a:miter lim="800000"/>
            <a:headEnd/>
            <a:tailEnd/>
          </a:ln>
          <a:effectLst/>
        </p:spPr>
        <p:txBody>
          <a:bodyPr vert="horz" wrap="square" lIns="92379" tIns="46190" rIns="92379" bIns="4619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9" name="Rectangle 7"/>
          <p:cNvSpPr>
            <a:spLocks noGrp="1" noChangeArrowheads="1"/>
          </p:cNvSpPr>
          <p:nvPr>
            <p:ph type="sldNum" sz="quarter" idx="5"/>
          </p:nvPr>
        </p:nvSpPr>
        <p:spPr bwMode="auto">
          <a:xfrm>
            <a:off x="3929080" y="8771866"/>
            <a:ext cx="3005120" cy="461034"/>
          </a:xfrm>
          <a:prstGeom prst="rect">
            <a:avLst/>
          </a:prstGeom>
          <a:noFill/>
          <a:ln w="9525">
            <a:noFill/>
            <a:miter lim="800000"/>
            <a:headEnd/>
            <a:tailEnd/>
          </a:ln>
          <a:effectLst/>
        </p:spPr>
        <p:txBody>
          <a:bodyPr vert="horz" wrap="square" lIns="92379" tIns="46190" rIns="92379" bIns="46190" numCol="1" anchor="b" anchorCtr="0" compatLnSpc="1">
            <a:prstTxWarp prst="textNoShape">
              <a:avLst/>
            </a:prstTxWarp>
          </a:bodyPr>
          <a:lstStyle>
            <a:lvl1pPr algn="r" defTabSz="923959">
              <a:defRPr sz="1200" smtClean="0"/>
            </a:lvl1pPr>
          </a:lstStyle>
          <a:p>
            <a:pPr>
              <a:defRPr/>
            </a:pPr>
            <a:fld id="{8C78BE2E-895A-4133-934A-24852052F8D1}" type="slidenum">
              <a:rPr lang="en-US"/>
              <a:pPr>
                <a:defRPr/>
              </a:pPr>
              <a:t>‹#›</a:t>
            </a:fld>
            <a:endParaRPr lang="en-US" dirty="0"/>
          </a:p>
        </p:txBody>
      </p:sp>
    </p:spTree>
    <p:extLst>
      <p:ext uri="{BB962C8B-B14F-4D97-AF65-F5344CB8AC3E}">
        <p14:creationId xmlns:p14="http://schemas.microsoft.com/office/powerpoint/2010/main" val="3050023723"/>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A4D6C6EB-F7A6-49BA-B67C-883A1C3A833C}" type="slidenum">
              <a:rPr lang="en-CA" smtClean="0"/>
              <a:pPr>
                <a:defRPr/>
              </a:pPr>
              <a:t>1</a:t>
            </a:fld>
            <a:endParaRPr lang="en-CA" dirty="0"/>
          </a:p>
        </p:txBody>
      </p:sp>
    </p:spTree>
    <p:extLst>
      <p:ext uri="{BB962C8B-B14F-4D97-AF65-F5344CB8AC3E}">
        <p14:creationId xmlns:p14="http://schemas.microsoft.com/office/powerpoint/2010/main" val="3080514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73892">
              <a:defRPr/>
            </a:pPr>
            <a:r>
              <a:rPr lang="fr-CA" sz="1200" u="sng" dirty="0" smtClean="0">
                <a:latin typeface="Arial" pitchFamily="34" charset="0"/>
                <a:cs typeface="Arial" pitchFamily="34" charset="0"/>
              </a:rPr>
              <a:t>Objet et domaine d’application (inchangés)</a:t>
            </a:r>
          </a:p>
          <a:p>
            <a:endParaRPr lang="fr-CA" sz="1200" dirty="0" smtClean="0">
              <a:latin typeface="Arial" pitchFamily="34" charset="0"/>
              <a:cs typeface="Arial" pitchFamily="34" charset="0"/>
            </a:endParaRPr>
          </a:p>
          <a:p>
            <a:r>
              <a:rPr lang="fr-CA" sz="1200" dirty="0" smtClean="0">
                <a:latin typeface="Arial" pitchFamily="34" charset="0"/>
                <a:cs typeface="Arial" pitchFamily="34" charset="0"/>
              </a:rPr>
              <a:t>L’objet et le domaine d’application de cette section demeurent inchangés. La section 9.25. porte encore sur :</a:t>
            </a:r>
          </a:p>
          <a:p>
            <a:pPr marL="0" lvl="1" defTabSz="873892">
              <a:buFont typeface="Arial" pitchFamily="34" charset="0"/>
              <a:buChar char="•"/>
              <a:defRPr/>
            </a:pPr>
            <a:r>
              <a:rPr lang="fr-CA" sz="1200" dirty="0" smtClean="0">
                <a:latin typeface="Arial" pitchFamily="34" charset="0"/>
                <a:cs typeface="Arial" pitchFamily="34" charset="0"/>
              </a:rPr>
              <a:t> le transfert de la chaleur, de l’air, de la</a:t>
            </a:r>
            <a:r>
              <a:rPr lang="fr-CA" sz="1200" baseline="0" dirty="0" smtClean="0">
                <a:latin typeface="Arial" pitchFamily="34" charset="0"/>
                <a:cs typeface="Arial" pitchFamily="34" charset="0"/>
              </a:rPr>
              <a:t> vapeur d’eau</a:t>
            </a:r>
            <a:r>
              <a:rPr lang="fr-CA" sz="1200" dirty="0" smtClean="0">
                <a:latin typeface="Arial" pitchFamily="34" charset="0"/>
                <a:cs typeface="Arial" pitchFamily="34" charset="0"/>
              </a:rPr>
              <a:t> et de la condensation;</a:t>
            </a:r>
          </a:p>
          <a:p>
            <a:pPr marL="0" lvl="1" defTabSz="873892">
              <a:buFont typeface="Arial" pitchFamily="34" charset="0"/>
              <a:buChar char="•"/>
              <a:defRPr/>
            </a:pPr>
            <a:r>
              <a:rPr lang="fr-CA" sz="1200" dirty="0" smtClean="0">
                <a:latin typeface="Arial" pitchFamily="34" charset="0"/>
                <a:cs typeface="Arial" pitchFamily="34" charset="0"/>
              </a:rPr>
              <a:t> tous les murs, plafonds et planchers qui séparent des espaces climatisés d’espaces non climatisés, de l’air extérieur ou du sol.</a:t>
            </a:r>
          </a:p>
          <a:p>
            <a:endParaRPr lang="fr-CA" sz="1200" dirty="0" smtClean="0">
              <a:latin typeface="Arial" pitchFamily="34" charset="0"/>
              <a:cs typeface="Arial" pitchFamily="34" charset="0"/>
            </a:endParaRPr>
          </a:p>
          <a:p>
            <a:r>
              <a:rPr lang="fr-CA" sz="1200" u="sng" dirty="0" smtClean="0">
                <a:latin typeface="Arial" pitchFamily="34" charset="0"/>
                <a:cs typeface="Arial" pitchFamily="34" charset="0"/>
              </a:rPr>
              <a:t>Nouvelle structure</a:t>
            </a:r>
          </a:p>
          <a:p>
            <a:endParaRPr lang="fr-CA" sz="1200" dirty="0" smtClean="0">
              <a:latin typeface="Arial" pitchFamily="34" charset="0"/>
              <a:cs typeface="Arial" pitchFamily="34" charset="0"/>
            </a:endParaRPr>
          </a:p>
          <a:p>
            <a:r>
              <a:rPr lang="fr-CA" sz="1200" dirty="0" smtClean="0">
                <a:latin typeface="Arial" pitchFamily="34" charset="0"/>
                <a:cs typeface="Arial" pitchFamily="34" charset="0"/>
              </a:rPr>
              <a:t>La nouvelle structure est une modification rédactionnelle qui vise à clarifier que les exigences relatives à </a:t>
            </a:r>
            <a:r>
              <a:rPr lang="fr-CA" sz="1200" u="sng" dirty="0" smtClean="0">
                <a:latin typeface="Arial" pitchFamily="34" charset="0"/>
                <a:cs typeface="Arial" pitchFamily="34" charset="0"/>
              </a:rPr>
              <a:t>l’emplacement et aux propriétés</a:t>
            </a:r>
            <a:r>
              <a:rPr lang="fr-CA" sz="1200" dirty="0" smtClean="0">
                <a:latin typeface="Arial" pitchFamily="34" charset="0"/>
                <a:cs typeface="Arial" pitchFamily="34" charset="0"/>
              </a:rPr>
              <a:t> des matériaux à faible perméance s’appliquent </a:t>
            </a:r>
            <a:r>
              <a:rPr lang="fr-CA" sz="1200" u="sng" dirty="0" smtClean="0">
                <a:latin typeface="Arial" pitchFamily="34" charset="0"/>
                <a:cs typeface="Arial" pitchFamily="34" charset="0"/>
              </a:rPr>
              <a:t>en plus</a:t>
            </a:r>
            <a:r>
              <a:rPr lang="fr-CA" sz="1200" dirty="0" smtClean="0">
                <a:latin typeface="Arial" pitchFamily="34" charset="0"/>
                <a:cs typeface="Arial" pitchFamily="34" charset="0"/>
              </a:rPr>
              <a:t> des exigences relatives aux pare-air, aux pare-vapeur et à l’isolation.</a:t>
            </a:r>
          </a:p>
          <a:p>
            <a:r>
              <a:rPr lang="fr-CA" sz="1200" dirty="0" smtClean="0">
                <a:latin typeface="Arial" pitchFamily="34" charset="0"/>
                <a:cs typeface="Arial" pitchFamily="34" charset="0"/>
              </a:rPr>
              <a:t>La disposition relative au domaine d’application contenue dans le paragraphe 9.25.1.1. 2) semble maintenant servir de feuille de route pour parcourir la section 9.25. </a:t>
            </a:r>
          </a:p>
          <a:p>
            <a:endParaRPr lang="fr-CA" sz="1200"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5785F984-C389-4214-AFEE-B6E0270DCDBE}" type="slidenum">
              <a:rPr lang="en-US" smtClean="0"/>
              <a:pPr/>
              <a:t>10</a:t>
            </a:fld>
            <a:endParaRPr lang="en-US" dirty="0"/>
          </a:p>
        </p:txBody>
      </p:sp>
    </p:spTree>
    <p:extLst>
      <p:ext uri="{BB962C8B-B14F-4D97-AF65-F5344CB8AC3E}">
        <p14:creationId xmlns:p14="http://schemas.microsoft.com/office/powerpoint/2010/main" val="3274237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CA" sz="1100" b="1" dirty="0" smtClean="0"/>
          </a:p>
          <a:p>
            <a:r>
              <a:rPr lang="fr-CA" sz="1200" dirty="0" smtClean="0">
                <a:latin typeface="Arial" pitchFamily="34" charset="0"/>
                <a:cs typeface="Arial" pitchFamily="34" charset="0"/>
              </a:rPr>
              <a:t>L’exigence applicable aux pare-vapeur et aux matériaux à faible perméance est fondée sur l’hypothèse que l’ensemble de construction est seulement assujetti à des conditions qui sont considérées comme normales pour les habitations et les établissements d’affaires.</a:t>
            </a:r>
          </a:p>
          <a:p>
            <a:endParaRPr lang="fr-CA" sz="1200" dirty="0" smtClean="0">
              <a:latin typeface="Arial" pitchFamily="34" charset="0"/>
              <a:cs typeface="Arial" pitchFamily="34" charset="0"/>
            </a:endParaRPr>
          </a:p>
          <a:p>
            <a:r>
              <a:rPr lang="fr-FR" sz="1200" kern="1200" baseline="0" dirty="0" smtClean="0">
                <a:solidFill>
                  <a:schemeClr val="tx1"/>
                </a:solidFill>
                <a:latin typeface="Arial" pitchFamily="34" charset="0"/>
                <a:ea typeface="+mn-ea"/>
                <a:cs typeface="Arial" pitchFamily="34" charset="0"/>
              </a:rPr>
              <a:t>Néanmoins, si l’utilisation prévue d’un usage comprend des installations ou des activités qui produiront une quantité appréciable d’humidité à l’intérieur durant la saison de chauffe, par exemple des piscines, des serres, l’exploitation d’une laverie ou le fonctionnement en continu de cuves thermales ou de saunas, il serait obligatoire de démontrer que la performance des ensembles de l’enveloppe du bâtiment est acceptable selon les exigences énoncées dans la partie 5.</a:t>
            </a:r>
          </a:p>
          <a:p>
            <a:endParaRPr lang="fr-CA" sz="1200" dirty="0" smtClean="0">
              <a:latin typeface="Arial" pitchFamily="34" charset="0"/>
              <a:cs typeface="Arial" pitchFamily="34" charset="0"/>
            </a:endParaRPr>
          </a:p>
          <a:p>
            <a:r>
              <a:rPr lang="fr-CA" sz="1200" dirty="0" smtClean="0">
                <a:latin typeface="Arial" pitchFamily="34" charset="0"/>
                <a:cs typeface="Arial" pitchFamily="34" charset="0"/>
              </a:rPr>
              <a:t>Nous verrons dans les deux diapositives suivantes comment ce concept a été mis en œuvre pour les exigences applicables aux pare-vapeur et aux matériaux à faible perméance.</a:t>
            </a:r>
          </a:p>
          <a:p>
            <a:endParaRPr lang="fr-CA" sz="1200" b="1"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5785F984-C389-4214-AFEE-B6E0270DCDBE}" type="slidenum">
              <a:rPr lang="en-US" smtClean="0"/>
              <a:pPr/>
              <a:t>11</a:t>
            </a:fld>
            <a:endParaRPr lang="en-US" dirty="0"/>
          </a:p>
        </p:txBody>
      </p:sp>
    </p:spTree>
    <p:extLst>
      <p:ext uri="{BB962C8B-B14F-4D97-AF65-F5344CB8AC3E}">
        <p14:creationId xmlns:p14="http://schemas.microsoft.com/office/powerpoint/2010/main" val="2452542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sz="1200" u="sng" dirty="0" smtClean="0">
                <a:latin typeface="Arial" pitchFamily="34" charset="0"/>
                <a:cs typeface="Arial" pitchFamily="34" charset="0"/>
              </a:rPr>
              <a:t>Pare-vapeur</a:t>
            </a:r>
          </a:p>
          <a:p>
            <a:endParaRPr lang="fr-CA" sz="1200" dirty="0" smtClean="0">
              <a:latin typeface="Arial" pitchFamily="34" charset="0"/>
              <a:cs typeface="Arial" pitchFamily="34" charset="0"/>
            </a:endParaRPr>
          </a:p>
          <a:p>
            <a:pPr defTabSz="873892">
              <a:defRPr/>
            </a:pPr>
            <a:r>
              <a:rPr lang="fr-CA" sz="1200" dirty="0" smtClean="0">
                <a:latin typeface="Arial" pitchFamily="34" charset="0"/>
                <a:cs typeface="Arial" pitchFamily="34" charset="0"/>
              </a:rPr>
              <a:t>Les exigences actuelles utilisent </a:t>
            </a:r>
            <a:r>
              <a:rPr lang="fr-CA" sz="1200" u="sng" dirty="0" smtClean="0">
                <a:latin typeface="Arial" pitchFamily="34" charset="0"/>
                <a:cs typeface="Arial" pitchFamily="34" charset="0"/>
              </a:rPr>
              <a:t>l’indicateur de climat doux et l’humidité intérieure </a:t>
            </a:r>
            <a:r>
              <a:rPr lang="fr-CA" sz="1200" dirty="0" smtClean="0">
                <a:latin typeface="Arial" pitchFamily="34" charset="0"/>
                <a:cs typeface="Arial" pitchFamily="34" charset="0"/>
              </a:rPr>
              <a:t>comme critères, que la conception de l’enveloppe du bâtiment puisse suivre les exigences de la partie 9 ou qu’elle doive être conforme à la partie 5.</a:t>
            </a:r>
          </a:p>
          <a:p>
            <a:pPr defTabSz="873892">
              <a:defRPr/>
            </a:pPr>
            <a:endParaRPr lang="fr-CA" sz="1200" dirty="0" smtClean="0">
              <a:latin typeface="Arial" pitchFamily="34" charset="0"/>
              <a:cs typeface="Arial" pitchFamily="34" charset="0"/>
            </a:endParaRPr>
          </a:p>
          <a:p>
            <a:pPr defTabSz="873892">
              <a:defRPr/>
            </a:pPr>
            <a:r>
              <a:rPr lang="fr-CA" sz="1200" dirty="0" smtClean="0">
                <a:latin typeface="Arial" pitchFamily="34" charset="0"/>
                <a:cs typeface="Arial" pitchFamily="34" charset="0"/>
              </a:rPr>
              <a:t>La détermination de l’humidité relative n’est pas très facile à faire respecter au moment de la sélection et de l’inspection des matériaux de l’enveloppe du bâtiment. Cette situation pourrait amener les constructeurs et les agents de construction à présumer des conditions intérieures. L’humidité relative intérieure demeure le critère qui détermine l’applicabilité de cette exigence, mais celle-ci est maintenant reliée aux classes d’usage et aux caractéristiques clés du bâtiment, qui sont davantage connues au moment de la construction. </a:t>
            </a:r>
          </a:p>
          <a:p>
            <a:endParaRPr lang="fr-CA" sz="12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5785F984-C389-4214-AFEE-B6E0270DCDBE}" type="slidenum">
              <a:rPr lang="en-US" smtClean="0"/>
              <a:pPr/>
              <a:t>12</a:t>
            </a:fld>
            <a:endParaRPr lang="en-US" dirty="0"/>
          </a:p>
        </p:txBody>
      </p:sp>
    </p:spTree>
    <p:extLst>
      <p:ext uri="{BB962C8B-B14F-4D97-AF65-F5344CB8AC3E}">
        <p14:creationId xmlns:p14="http://schemas.microsoft.com/office/powerpoint/2010/main" val="2543946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sz="1200" u="sng" dirty="0" smtClean="0">
                <a:latin typeface="Arial" pitchFamily="34" charset="0"/>
                <a:cs typeface="Arial" pitchFamily="34" charset="0"/>
              </a:rPr>
              <a:t>Matériaux à faible perméance</a:t>
            </a:r>
          </a:p>
          <a:p>
            <a:endParaRPr lang="fr-CA" sz="1200" u="sng" dirty="0" smtClean="0">
              <a:latin typeface="Arial" pitchFamily="34" charset="0"/>
              <a:cs typeface="Arial" pitchFamily="34" charset="0"/>
            </a:endParaRPr>
          </a:p>
          <a:p>
            <a:r>
              <a:rPr lang="fr-CA" sz="1200" dirty="0" smtClean="0">
                <a:latin typeface="Arial" pitchFamily="34" charset="0"/>
                <a:cs typeface="Arial" pitchFamily="34" charset="0"/>
              </a:rPr>
              <a:t>La même modification a été introduite pour les exigences relatives à l’emplacement et aux propriétés des matériaux à faible perméance.</a:t>
            </a:r>
          </a:p>
          <a:p>
            <a:endParaRPr lang="fr-CA" sz="1100" u="sng" dirty="0" smtClean="0"/>
          </a:p>
          <a:p>
            <a:endParaRPr lang="fr-CA" dirty="0"/>
          </a:p>
        </p:txBody>
      </p:sp>
      <p:sp>
        <p:nvSpPr>
          <p:cNvPr id="4" name="Slide Number Placeholder 3"/>
          <p:cNvSpPr>
            <a:spLocks noGrp="1"/>
          </p:cNvSpPr>
          <p:nvPr>
            <p:ph type="sldNum" sz="quarter" idx="10"/>
          </p:nvPr>
        </p:nvSpPr>
        <p:spPr/>
        <p:txBody>
          <a:bodyPr/>
          <a:lstStyle/>
          <a:p>
            <a:fld id="{5785F984-C389-4214-AFEE-B6E0270DCDBE}" type="slidenum">
              <a:rPr lang="en-US" smtClean="0"/>
              <a:pPr/>
              <a:t>13</a:t>
            </a:fld>
            <a:endParaRPr lang="en-US" dirty="0"/>
          </a:p>
        </p:txBody>
      </p:sp>
    </p:spTree>
    <p:extLst>
      <p:ext uri="{BB962C8B-B14F-4D97-AF65-F5344CB8AC3E}">
        <p14:creationId xmlns:p14="http://schemas.microsoft.com/office/powerpoint/2010/main" val="24723408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kern="1200" dirty="0" smtClean="0">
                <a:solidFill>
                  <a:schemeClr val="tx1"/>
                </a:solidFill>
                <a:latin typeface="Arial" pitchFamily="34" charset="0"/>
                <a:ea typeface="+mn-ea"/>
                <a:cs typeface="Arial" pitchFamily="34" charset="0"/>
              </a:rPr>
              <a:t>Cette modification vise à clarifier les exigences relatives au pare-vapeur pour les produits qui remplissent plus d’une fonction, comme les produits qui servent d’isolant en même temps que </a:t>
            </a:r>
            <a:r>
              <a:rPr lang="fr-CA" dirty="0" smtClean="0">
                <a:latin typeface="Arial" pitchFamily="34" charset="0"/>
                <a:cs typeface="Arial" pitchFamily="34" charset="0"/>
              </a:rPr>
              <a:t>de </a:t>
            </a:r>
            <a:r>
              <a:rPr lang="fr-CA" kern="1200" baseline="0" dirty="0" smtClean="0">
                <a:solidFill>
                  <a:schemeClr val="tx1"/>
                </a:solidFill>
                <a:latin typeface="Arial" pitchFamily="34" charset="0"/>
                <a:ea typeface="+mn-ea"/>
                <a:cs typeface="Arial" pitchFamily="34" charset="0"/>
              </a:rPr>
              <a:t>pare-vapeur et d’étanchéité à l’air.</a:t>
            </a:r>
          </a:p>
          <a:p>
            <a:endParaRPr lang="fr-CA" kern="1200" baseline="0" dirty="0" smtClean="0">
              <a:solidFill>
                <a:schemeClr val="tx1"/>
              </a:solidFill>
              <a:latin typeface="Arial" pitchFamily="34" charset="0"/>
              <a:ea typeface="+mn-ea"/>
              <a:cs typeface="Arial" pitchFamily="34" charset="0"/>
            </a:endParaRPr>
          </a:p>
          <a:p>
            <a:r>
              <a:rPr lang="fr-CA" kern="1200" dirty="0" smtClean="0">
                <a:solidFill>
                  <a:schemeClr val="tx1"/>
                </a:solidFill>
                <a:latin typeface="Arial" pitchFamily="34" charset="0"/>
                <a:ea typeface="+mn-ea"/>
                <a:cs typeface="Arial" pitchFamily="34" charset="0"/>
              </a:rPr>
              <a:t>La modification établit maintenant une distinction entre les cas où </a:t>
            </a:r>
            <a:r>
              <a:rPr lang="fr-CA" u="sng" dirty="0" smtClean="0">
                <a:solidFill>
                  <a:srgbClr val="0000FF"/>
                </a:solidFill>
                <a:latin typeface="Arial" pitchFamily="34" charset="0"/>
                <a:cs typeface="Arial" pitchFamily="34" charset="0"/>
              </a:rPr>
              <a:t>le pare-vapeur et l’isolant sont des </a:t>
            </a:r>
            <a:r>
              <a:rPr lang="fr-CA" b="1" u="sng" dirty="0" smtClean="0">
                <a:solidFill>
                  <a:srgbClr val="C00000"/>
                </a:solidFill>
                <a:latin typeface="Arial" pitchFamily="34" charset="0"/>
                <a:cs typeface="Arial" pitchFamily="34" charset="0"/>
              </a:rPr>
              <a:t>produits différents</a:t>
            </a:r>
            <a:r>
              <a:rPr lang="fr-CA" u="sng" dirty="0" smtClean="0">
                <a:solidFill>
                  <a:srgbClr val="0000FF"/>
                </a:solidFill>
                <a:latin typeface="Arial" pitchFamily="34" charset="0"/>
                <a:cs typeface="Arial" pitchFamily="34" charset="0"/>
              </a:rPr>
              <a:t>.</a:t>
            </a:r>
            <a:r>
              <a:rPr lang="fr-CA" dirty="0" smtClean="0">
                <a:latin typeface="Arial" pitchFamily="34" charset="0"/>
                <a:cs typeface="Arial" pitchFamily="34" charset="0"/>
              </a:rPr>
              <a:t> Le pare-vapeur doit alors être installé suffisamment près du </a:t>
            </a:r>
            <a:r>
              <a:rPr lang="fr-CA" dirty="0" smtClean="0">
                <a:solidFill>
                  <a:srgbClr val="C00000"/>
                </a:solidFill>
                <a:latin typeface="Arial" pitchFamily="34" charset="0"/>
                <a:cs typeface="Arial" pitchFamily="34" charset="0"/>
              </a:rPr>
              <a:t>côté chaud de l’</a:t>
            </a:r>
            <a:r>
              <a:rPr lang="fr-CA" u="sng" dirty="0" smtClean="0">
                <a:solidFill>
                  <a:srgbClr val="C00000"/>
                </a:solidFill>
                <a:latin typeface="Arial" pitchFamily="34" charset="0"/>
                <a:cs typeface="Arial" pitchFamily="34" charset="0"/>
              </a:rPr>
              <a:t>isolant.</a:t>
            </a:r>
            <a:endParaRPr lang="fr-CA" u="none" dirty="0" smtClean="0">
              <a:solidFill>
                <a:schemeClr val="tx1"/>
              </a:solidFill>
              <a:latin typeface="Arial" pitchFamily="34" charset="0"/>
              <a:cs typeface="Arial" pitchFamily="34" charset="0"/>
            </a:endParaRPr>
          </a:p>
          <a:p>
            <a:endParaRPr lang="fr-CA" u="none" dirty="0" smtClean="0">
              <a:solidFill>
                <a:schemeClr val="tx1"/>
              </a:solidFill>
              <a:latin typeface="Arial" pitchFamily="34" charset="0"/>
              <a:cs typeface="Arial" pitchFamily="34" charset="0"/>
            </a:endParaRPr>
          </a:p>
          <a:p>
            <a:r>
              <a:rPr lang="fr-CA" u="sng" dirty="0" smtClean="0">
                <a:solidFill>
                  <a:srgbClr val="0000FF"/>
                </a:solidFill>
                <a:latin typeface="Arial" pitchFamily="34" charset="0"/>
                <a:cs typeface="Arial" pitchFamily="34" charset="0"/>
              </a:rPr>
              <a:t>Lorsque le pare-vapeur et l’isolant sont </a:t>
            </a:r>
            <a:r>
              <a:rPr lang="fr-CA" b="1" u="sng" dirty="0" smtClean="0">
                <a:solidFill>
                  <a:srgbClr val="C00000"/>
                </a:solidFill>
                <a:latin typeface="Arial" pitchFamily="34" charset="0"/>
                <a:cs typeface="Arial" pitchFamily="34" charset="0"/>
              </a:rPr>
              <a:t>un seul et même produit</a:t>
            </a:r>
            <a:r>
              <a:rPr lang="fr-CA" u="sng" dirty="0" smtClean="0">
                <a:solidFill>
                  <a:srgbClr val="0000FF"/>
                </a:solidFill>
                <a:latin typeface="Arial" pitchFamily="34" charset="0"/>
                <a:cs typeface="Arial" pitchFamily="34" charset="0"/>
              </a:rPr>
              <a:t>, </a:t>
            </a:r>
            <a:r>
              <a:rPr lang="fr-CA" dirty="0" smtClean="0">
                <a:latin typeface="Arial" pitchFamily="34" charset="0"/>
                <a:cs typeface="Arial" pitchFamily="34" charset="0"/>
              </a:rPr>
              <a:t>le produit doit être installé suffisamment près du </a:t>
            </a:r>
            <a:r>
              <a:rPr lang="fr-CA" dirty="0" smtClean="0">
                <a:solidFill>
                  <a:srgbClr val="C00000"/>
                </a:solidFill>
                <a:latin typeface="Arial" pitchFamily="34" charset="0"/>
                <a:cs typeface="Arial" pitchFamily="34" charset="0"/>
              </a:rPr>
              <a:t>côté chaud de l’</a:t>
            </a:r>
            <a:r>
              <a:rPr lang="fr-CA" u="sng" dirty="0" smtClean="0">
                <a:solidFill>
                  <a:srgbClr val="C00000"/>
                </a:solidFill>
                <a:latin typeface="Arial" pitchFamily="34" charset="0"/>
                <a:cs typeface="Arial" pitchFamily="34" charset="0"/>
              </a:rPr>
              <a:t>ensemble</a:t>
            </a:r>
            <a:r>
              <a:rPr lang="fr-CA" dirty="0" smtClean="0">
                <a:latin typeface="Arial" pitchFamily="34" charset="0"/>
                <a:cs typeface="Arial" pitchFamily="34" charset="0"/>
              </a:rPr>
              <a:t>…</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Les deux e</a:t>
            </a:r>
            <a:r>
              <a:rPr lang="fr-CA" baseline="0" dirty="0" smtClean="0">
                <a:latin typeface="Arial" pitchFamily="34" charset="0"/>
                <a:cs typeface="Arial" pitchFamily="34" charset="0"/>
              </a:rPr>
              <a:t>xigences ont le même but, qui est de </a:t>
            </a:r>
            <a:r>
              <a:rPr lang="fr-CA" dirty="0" smtClean="0">
                <a:latin typeface="Arial" pitchFamily="34" charset="0"/>
                <a:cs typeface="Arial" pitchFamily="34" charset="0"/>
              </a:rPr>
              <a:t>prévenir la condensation aux conditions de calcul.</a:t>
            </a:r>
          </a:p>
          <a:p>
            <a:endParaRPr lang="fr-CA" b="0" kern="1200" dirty="0" smtClean="0">
              <a:solidFill>
                <a:schemeClr val="tx1"/>
              </a:solidFill>
              <a:latin typeface="Arial" pitchFamily="34" charset="0"/>
              <a:ea typeface="+mn-ea"/>
              <a:cs typeface="Arial" pitchFamily="34" charset="0"/>
            </a:endParaRPr>
          </a:p>
          <a:p>
            <a:endParaRPr lang="fr-CA" b="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5785F984-C389-4214-AFEE-B6E0270DCDBE}" type="slidenum">
              <a:rPr lang="en-US" smtClean="0"/>
              <a:pPr/>
              <a:t>14</a:t>
            </a:fld>
            <a:endParaRPr lang="en-US" dirty="0"/>
          </a:p>
        </p:txBody>
      </p:sp>
    </p:spTree>
    <p:extLst>
      <p:ext uri="{BB962C8B-B14F-4D97-AF65-F5344CB8AC3E}">
        <p14:creationId xmlns:p14="http://schemas.microsoft.com/office/powerpoint/2010/main" val="2490987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p:txBody>
          <a:bodyPr/>
          <a:lstStyle/>
          <a:p>
            <a:fld id="{D00EEAD5-CD09-4146-B80C-0DA0C3975BCA}" type="slidenum">
              <a:rPr lang="en-US" smtClean="0"/>
              <a:pPr/>
              <a:t>15</a:t>
            </a:fld>
            <a:endParaRPr lang="en-US" dirty="0"/>
          </a:p>
        </p:txBody>
      </p:sp>
      <p:sp>
        <p:nvSpPr>
          <p:cNvPr id="20484" name="Rectangle 3"/>
          <p:cNvSpPr>
            <a:spLocks noGrp="1" noChangeArrowheads="1"/>
          </p:cNvSpPr>
          <p:nvPr>
            <p:ph type="body" idx="1"/>
          </p:nvPr>
        </p:nvSpPr>
        <p:spPr/>
        <p:txBody>
          <a:bodyPr>
            <a:normAutofit fontScale="92500" lnSpcReduction="10000"/>
          </a:bodyPr>
          <a:lstStyle/>
          <a:p>
            <a:r>
              <a:rPr lang="fr-CA" dirty="0" smtClean="0">
                <a:latin typeface="Arial" pitchFamily="34" charset="0"/>
                <a:cs typeface="Arial" pitchFamily="34" charset="0"/>
              </a:rPr>
              <a:t>Le chauffage </a:t>
            </a:r>
            <a:r>
              <a:rPr lang="fr-CA" dirty="0" err="1" smtClean="0">
                <a:latin typeface="Arial" pitchFamily="34" charset="0"/>
                <a:cs typeface="Arial" pitchFamily="34" charset="0"/>
              </a:rPr>
              <a:t>hydronique</a:t>
            </a:r>
            <a:r>
              <a:rPr lang="fr-CA" dirty="0" smtClean="0">
                <a:latin typeface="Arial" pitchFamily="34" charset="0"/>
                <a:cs typeface="Arial" pitchFamily="34" charset="0"/>
              </a:rPr>
              <a:t> devient plus populaire et beaucoup de questions doivent être prises en considération lorsque l’on installe un tel système.</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Le CNB incorpore maintenant par renvoi la norme CSA-B214, Installation de systèmes de chauffage </a:t>
            </a:r>
            <a:r>
              <a:rPr lang="fr-CA" dirty="0" err="1" smtClean="0">
                <a:latin typeface="Arial" pitchFamily="34" charset="0"/>
                <a:cs typeface="Arial" pitchFamily="34" charset="0"/>
              </a:rPr>
              <a:t>hydronique</a:t>
            </a:r>
            <a:r>
              <a:rPr lang="fr-CA" dirty="0" smtClean="0">
                <a:latin typeface="Arial" pitchFamily="34" charset="0"/>
                <a:cs typeface="Arial" pitchFamily="34" charset="0"/>
              </a:rPr>
              <a:t>, en l’absence de règlements provinciaux, territoriaux ou municipaux applicables.</a:t>
            </a:r>
          </a:p>
          <a:p>
            <a:r>
              <a:rPr lang="fr-CA" dirty="0" smtClean="0">
                <a:latin typeface="Arial" pitchFamily="34" charset="0"/>
                <a:cs typeface="Arial" pitchFamily="34" charset="0"/>
              </a:rPr>
              <a:t>Une note d’annexe incorpore également par renvoi le manuel du Canadian </a:t>
            </a:r>
            <a:r>
              <a:rPr lang="fr-CA" dirty="0" err="1" smtClean="0">
                <a:latin typeface="Arial" pitchFamily="34" charset="0"/>
                <a:cs typeface="Arial" pitchFamily="34" charset="0"/>
              </a:rPr>
              <a:t>Hydronics</a:t>
            </a:r>
            <a:r>
              <a:rPr lang="fr-CA" dirty="0" smtClean="0">
                <a:latin typeface="Arial" pitchFamily="34" charset="0"/>
                <a:cs typeface="Arial" pitchFamily="34" charset="0"/>
              </a:rPr>
              <a:t> Council, qui décrit les règles de l’art en matière de conception de système de chauffage </a:t>
            </a:r>
            <a:r>
              <a:rPr lang="fr-CA" dirty="0" err="1" smtClean="0">
                <a:latin typeface="Arial" pitchFamily="34" charset="0"/>
                <a:cs typeface="Arial" pitchFamily="34" charset="0"/>
              </a:rPr>
              <a:t>hydronique</a:t>
            </a:r>
            <a:r>
              <a:rPr lang="fr-CA" dirty="0" smtClean="0">
                <a:latin typeface="Arial" pitchFamily="34" charset="0"/>
                <a:cs typeface="Arial" pitchFamily="34" charset="0"/>
              </a:rPr>
              <a:t>. Le manuel fournit également de l’information complémentaire au contenu de la norme de la CSA. </a:t>
            </a:r>
          </a:p>
          <a:p>
            <a:endParaRPr lang="fr-CA" dirty="0" smtClean="0">
              <a:latin typeface="Arial" pitchFamily="34" charset="0"/>
              <a:cs typeface="Arial" pitchFamily="34" charset="0"/>
            </a:endParaRPr>
          </a:p>
          <a:p>
            <a:r>
              <a:rPr lang="fr-CA" dirty="0" smtClean="0">
                <a:latin typeface="Arial" pitchFamily="34" charset="0"/>
                <a:cs typeface="Arial" pitchFamily="34" charset="0"/>
              </a:rPr>
              <a:t>Définition du terme « à ventilation mécanique »</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La définition actuelle du terme « à ventilation mécanique » peut être interprétée comme excluant les </a:t>
            </a:r>
            <a:r>
              <a:rPr lang="fr-CA" u="sng" dirty="0" smtClean="0">
                <a:latin typeface="Arial" pitchFamily="34" charset="0"/>
                <a:cs typeface="Arial" pitchFamily="34" charset="0"/>
              </a:rPr>
              <a:t>appareils à tirage induit</a:t>
            </a:r>
            <a:r>
              <a:rPr lang="fr-CA" u="none" dirty="0" smtClean="0">
                <a:latin typeface="Arial" pitchFamily="34" charset="0"/>
                <a:cs typeface="Arial" pitchFamily="34" charset="0"/>
              </a:rPr>
              <a:t> </a:t>
            </a:r>
            <a:r>
              <a:rPr lang="fr-CA" dirty="0" smtClean="0">
                <a:latin typeface="Arial" pitchFamily="34" charset="0"/>
                <a:cs typeface="Arial" pitchFamily="34" charset="0"/>
              </a:rPr>
              <a:t>et les </a:t>
            </a:r>
            <a:r>
              <a:rPr lang="fr-CA" u="sng" dirty="0" smtClean="0">
                <a:latin typeface="Arial" pitchFamily="34" charset="0"/>
                <a:cs typeface="Arial" pitchFamily="34" charset="0"/>
              </a:rPr>
              <a:t>appareils à air pulsé</a:t>
            </a:r>
            <a:r>
              <a:rPr lang="fr-CA" u="none" dirty="0" smtClean="0">
                <a:latin typeface="Arial" pitchFamily="34" charset="0"/>
                <a:cs typeface="Arial" pitchFamily="34" charset="0"/>
              </a:rPr>
              <a:t> </a:t>
            </a:r>
            <a:r>
              <a:rPr lang="fr-CA" dirty="0" smtClean="0">
                <a:latin typeface="Arial" pitchFamily="34" charset="0"/>
                <a:cs typeface="Arial" pitchFamily="34" charset="0"/>
              </a:rPr>
              <a:t>parce que les appareils de ce type ne sont pas raccordés directement à une gaine indépendante et hermétique. Il en résulte de la confusion et de l’incohérence dans l’application de ces exigences.</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Le CNB inclut maintenant dans les « appareils à ventilation mécanique » les appareils à tirage induit et les appareils à air pulsé, en accord avec les notes d’annexe connexes.</a:t>
            </a:r>
          </a:p>
          <a:p>
            <a:r>
              <a:rPr lang="fr-CA" dirty="0" smtClean="0">
                <a:latin typeface="Arial" pitchFamily="34" charset="0"/>
                <a:cs typeface="Arial" pitchFamily="34" charset="0"/>
              </a:rPr>
              <a:t> </a:t>
            </a:r>
          </a:p>
          <a:p>
            <a:endParaRPr lang="fr-CA" dirty="0" smtClean="0">
              <a:latin typeface="Arial" pitchFamily="34" charset="0"/>
              <a:cs typeface="Arial" pitchFamily="34" charset="0"/>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4263790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p:txBody>
          <a:bodyPr/>
          <a:lstStyle/>
          <a:p>
            <a:fld id="{D00EEAD5-CD09-4146-B80C-0DA0C3975BCA}" type="slidenum">
              <a:rPr lang="en-US" smtClean="0"/>
              <a:pPr/>
              <a:t>16</a:t>
            </a:fld>
            <a:endParaRPr lang="en-US" dirty="0"/>
          </a:p>
        </p:txBody>
      </p:sp>
      <p:sp>
        <p:nvSpPr>
          <p:cNvPr id="20484" name="Rectangle 3"/>
          <p:cNvSpPr>
            <a:spLocks noGrp="1" noChangeArrowheads="1"/>
          </p:cNvSpPr>
          <p:nvPr>
            <p:ph type="body" idx="1"/>
          </p:nvPr>
        </p:nvSpPr>
        <p:spPr/>
        <p:txBody>
          <a:bodyPr>
            <a:normAutofit/>
          </a:bodyPr>
          <a:lstStyle/>
          <a:p>
            <a:r>
              <a:rPr lang="fr-CA" dirty="0" smtClean="0">
                <a:latin typeface="Arial" pitchFamily="34" charset="0"/>
                <a:cs typeface="Arial" pitchFamily="34" charset="0"/>
              </a:rPr>
              <a:t>La définition de cuisinière a été remplacée par la définition de surface de cuisson. </a:t>
            </a:r>
            <a:r>
              <a:rPr lang="fr-CA" u="sng" dirty="0" smtClean="0">
                <a:latin typeface="Arial" pitchFamily="34" charset="0"/>
                <a:cs typeface="Arial" pitchFamily="34" charset="0"/>
              </a:rPr>
              <a:t>Une surface de cuisson est une table de cuisson ayant un ou plusieurs brûleurs ou éléments.</a:t>
            </a:r>
          </a:p>
          <a:p>
            <a:endParaRPr lang="fr-CA" dirty="0" smtClean="0">
              <a:latin typeface="Arial" pitchFamily="34" charset="0"/>
              <a:cs typeface="Arial" pitchFamily="34" charset="0"/>
            </a:endParaRPr>
          </a:p>
          <a:p>
            <a:r>
              <a:rPr lang="fr-CA" dirty="0" smtClean="0">
                <a:latin typeface="Arial" pitchFamily="34" charset="0"/>
                <a:cs typeface="Arial" pitchFamily="34" charset="0"/>
              </a:rPr>
              <a:t>Toutes les occurrences du terme « cuisinière » ont été remplacées par les termes surface de cuisson ou surface de cuisson et four, selon l’objet des exigences.</a:t>
            </a:r>
          </a:p>
          <a:p>
            <a:r>
              <a:rPr lang="fr-CA" dirty="0" smtClean="0">
                <a:latin typeface="Arial" pitchFamily="34" charset="0"/>
                <a:cs typeface="Arial" pitchFamily="34" charset="0"/>
              </a:rPr>
              <a:t>Le nouveau terme est un terme plus courant qui désigne plus correctement ce sur quoi portent les exigences.</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Les modifications s’appliquent principalement à la protection des matières combustibles autour des appareils de cuisson.</a:t>
            </a:r>
          </a:p>
          <a:p>
            <a:r>
              <a:rPr lang="fr-CA" dirty="0" smtClean="0">
                <a:latin typeface="Arial" pitchFamily="34" charset="0"/>
                <a:cs typeface="Arial" pitchFamily="34" charset="0"/>
              </a:rPr>
              <a:t>Vous pouvez voir dans l’illustration de droite que les exigences dans ce cas renvoient à la distance des armoires par rapport à la table de cuisson. Il importe peu qu’il y ait un four plus bas ou non.</a:t>
            </a:r>
          </a:p>
          <a:p>
            <a:endParaRPr lang="fr-CA" dirty="0" smtClean="0">
              <a:latin typeface="Arial" pitchFamily="34" charset="0"/>
              <a:cs typeface="Arial" pitchFamily="34" charset="0"/>
            </a:endParaRPr>
          </a:p>
          <a:p>
            <a:endParaRPr lang="fr-CA" dirty="0" smtClean="0">
              <a:latin typeface="Arial" pitchFamily="34" charset="0"/>
              <a:cs typeface="Arial" pitchFamily="34" charset="0"/>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918078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p:txBody>
          <a:bodyPr/>
          <a:lstStyle/>
          <a:p>
            <a:fld id="{19CEFF3D-9C2E-485B-B3C6-9CFA71286E48}" type="slidenum">
              <a:rPr lang="en-US" smtClean="0"/>
              <a:pPr/>
              <a:t>17</a:t>
            </a:fld>
            <a:endParaRPr lang="en-US" dirty="0"/>
          </a:p>
        </p:txBody>
      </p:sp>
      <p:sp>
        <p:nvSpPr>
          <p:cNvPr id="17412" name="Rectangle 3"/>
          <p:cNvSpPr>
            <a:spLocks noGrp="1" noChangeArrowheads="1"/>
          </p:cNvSpPr>
          <p:nvPr>
            <p:ph type="body" idx="1"/>
          </p:nvPr>
        </p:nvSpPr>
        <p:spPr/>
        <p:txBody>
          <a:bodyPr>
            <a:normAutofit fontScale="85000" lnSpcReduction="10000"/>
          </a:bodyPr>
          <a:lstStyle/>
          <a:p>
            <a:r>
              <a:rPr lang="fr-CA" dirty="0" smtClean="0">
                <a:latin typeface="Arial" pitchFamily="34" charset="0"/>
                <a:cs typeface="Arial" pitchFamily="34" charset="0"/>
              </a:rPr>
              <a:t>Un certain nombre de modifications ont été apportées relativement aux tableaux de l’annexe A qui énumèrent les cotes de résistance au feu et d’isolement acoustique pour les murs et les planchers.</a:t>
            </a:r>
          </a:p>
          <a:p>
            <a:r>
              <a:rPr lang="fr-CA" dirty="0" smtClean="0">
                <a:latin typeface="Arial" pitchFamily="34" charset="0"/>
                <a:cs typeface="Arial" pitchFamily="34" charset="0"/>
              </a:rPr>
              <a:t>La première modification a consisté à inclure un certain nombre de nouvelles cotes et de nouveaux ensembles à la suite d’un projet de recherche. </a:t>
            </a:r>
          </a:p>
          <a:p>
            <a:r>
              <a:rPr lang="fr-CA" dirty="0" smtClean="0">
                <a:latin typeface="Arial" pitchFamily="34" charset="0"/>
                <a:cs typeface="Arial" pitchFamily="34" charset="0"/>
              </a:rPr>
              <a:t>La seconde modification a consisté à ajouter des notes aux tableaux pour préciser que certaines conditions doivent être satisfaites avant que les valeurs dans les tableaux puissent être utilisées pour les ensembles sur le terrain.</a:t>
            </a:r>
          </a:p>
          <a:p>
            <a:endParaRPr lang="fr-CA" dirty="0" smtClean="0">
              <a:latin typeface="Arial" pitchFamily="34" charset="0"/>
              <a:cs typeface="Arial" pitchFamily="34" charset="0"/>
            </a:endParaRPr>
          </a:p>
          <a:p>
            <a:r>
              <a:rPr lang="fr-CA" dirty="0" smtClean="0">
                <a:latin typeface="Arial" pitchFamily="34" charset="0"/>
                <a:cs typeface="Arial" pitchFamily="34" charset="0"/>
              </a:rPr>
              <a:t>Tableau A-9.10.3.1.B.</a:t>
            </a:r>
          </a:p>
          <a:p>
            <a:r>
              <a:rPr lang="fr-CA" dirty="0" smtClean="0">
                <a:latin typeface="Arial" pitchFamily="34" charset="0"/>
                <a:cs typeface="Arial" pitchFamily="34" charset="0"/>
              </a:rPr>
              <a:t>Une </a:t>
            </a:r>
            <a:r>
              <a:rPr lang="fr-CA" u="none" dirty="0" smtClean="0">
                <a:latin typeface="Arial" pitchFamily="34" charset="0"/>
                <a:cs typeface="Arial" pitchFamily="34" charset="0"/>
              </a:rPr>
              <a:t>note limite l’application de certains ensembles (plancher, plafond</a:t>
            </a:r>
            <a:r>
              <a:rPr lang="fr-CA" u="none" baseline="0" dirty="0" smtClean="0">
                <a:latin typeface="Arial" pitchFamily="34" charset="0"/>
                <a:cs typeface="Arial" pitchFamily="34" charset="0"/>
              </a:rPr>
              <a:t> </a:t>
            </a:r>
            <a:r>
              <a:rPr lang="fr-CA" u="none" dirty="0" smtClean="0">
                <a:latin typeface="Arial" pitchFamily="34" charset="0"/>
                <a:cs typeface="Arial" pitchFamily="34" charset="0"/>
              </a:rPr>
              <a:t>et toit</a:t>
            </a:r>
            <a:r>
              <a:rPr lang="fr-CA" u="none" baseline="0" dirty="0" smtClean="0">
                <a:latin typeface="Arial" pitchFamily="34" charset="0"/>
                <a:cs typeface="Arial" pitchFamily="34" charset="0"/>
              </a:rPr>
              <a:t>) </a:t>
            </a:r>
            <a:r>
              <a:rPr lang="fr-CA" u="none" dirty="0" smtClean="0">
                <a:latin typeface="Arial" pitchFamily="34" charset="0"/>
                <a:cs typeface="Arial" pitchFamily="34" charset="0"/>
              </a:rPr>
              <a:t>énumérés dans le tableau aux solives en I en bois fabriquées au moyen d’adhésif phénoliques.</a:t>
            </a:r>
          </a:p>
          <a:p>
            <a:r>
              <a:rPr lang="fr-CA" u="none" dirty="0" smtClean="0">
                <a:latin typeface="Arial" pitchFamily="34" charset="0"/>
                <a:cs typeface="Arial" pitchFamily="34" charset="0"/>
              </a:rPr>
              <a:t>La note souligne que l’utilisation d’adhésifs autres que les adhésifs phénoliques pourrait compromettre la performance des séparations coupe-feu exigées.</a:t>
            </a:r>
          </a:p>
          <a:p>
            <a:r>
              <a:rPr lang="fr-CA" u="none" dirty="0" smtClean="0">
                <a:latin typeface="Arial" pitchFamily="34" charset="0"/>
                <a:cs typeface="Arial" pitchFamily="34" charset="0"/>
              </a:rPr>
              <a:t>Cette note était si importante que le Comité consultatif provincial-territorial des politiques sur les codes (CCPTPC) et ses sous-comités ont été avisés de son contenu.</a:t>
            </a:r>
          </a:p>
          <a:p>
            <a:endParaRPr lang="fr-CA" u="none" dirty="0" smtClean="0">
              <a:latin typeface="Arial" pitchFamily="34" charset="0"/>
              <a:cs typeface="Arial" pitchFamily="34" charset="0"/>
            </a:endParaRPr>
          </a:p>
          <a:p>
            <a:r>
              <a:rPr lang="fr-CA" u="none" dirty="0" smtClean="0">
                <a:latin typeface="Arial" pitchFamily="34" charset="0"/>
                <a:cs typeface="Arial" pitchFamily="34" charset="0"/>
              </a:rPr>
              <a:t>Tableau A-9.10.3.1.A.</a:t>
            </a:r>
          </a:p>
          <a:p>
            <a:r>
              <a:rPr lang="fr-CA" u="none" dirty="0" smtClean="0">
                <a:latin typeface="Arial" pitchFamily="34" charset="0"/>
                <a:cs typeface="Arial" pitchFamily="34" charset="0"/>
              </a:rPr>
              <a:t>Une autre note précise que lorsque le tableau spécifie des poteaux en bois, des poteaux à entures multiples peuvent être utilisés aux fins de la résistance au feu pour les murs. </a:t>
            </a:r>
          </a:p>
          <a:p>
            <a:r>
              <a:rPr lang="fr-CA" u="none" dirty="0" smtClean="0">
                <a:latin typeface="Arial" pitchFamily="34" charset="0"/>
                <a:cs typeface="Arial" pitchFamily="34" charset="0"/>
              </a:rPr>
              <a:t>Les poteaux doivent toutefois porter</a:t>
            </a:r>
            <a:r>
              <a:rPr lang="fr-CA" u="none" baseline="0" dirty="0" smtClean="0">
                <a:latin typeface="Arial" pitchFamily="34" charset="0"/>
                <a:cs typeface="Arial" pitchFamily="34" charset="0"/>
              </a:rPr>
              <a:t> l’estampille</a:t>
            </a:r>
            <a:r>
              <a:rPr lang="fr-CA" u="none" dirty="0" smtClean="0">
                <a:latin typeface="Arial" pitchFamily="34" charset="0"/>
                <a:cs typeface="Arial" pitchFamily="34" charset="0"/>
              </a:rPr>
              <a:t> « HRA », pour « </a:t>
            </a:r>
            <a:r>
              <a:rPr lang="fr-CA" u="none" dirty="0" err="1" smtClean="0">
                <a:latin typeface="Arial" pitchFamily="34" charset="0"/>
                <a:cs typeface="Arial" pitchFamily="34" charset="0"/>
              </a:rPr>
              <a:t>Heat</a:t>
            </a:r>
            <a:r>
              <a:rPr lang="fr-CA" u="none" dirty="0" smtClean="0">
                <a:latin typeface="Arial" pitchFamily="34" charset="0"/>
                <a:cs typeface="Arial" pitchFamily="34" charset="0"/>
              </a:rPr>
              <a:t> </a:t>
            </a:r>
            <a:r>
              <a:rPr lang="fr-CA" u="none" dirty="0" err="1" smtClean="0">
                <a:latin typeface="Arial" pitchFamily="34" charset="0"/>
                <a:cs typeface="Arial" pitchFamily="34" charset="0"/>
              </a:rPr>
              <a:t>Resistant</a:t>
            </a:r>
            <a:r>
              <a:rPr lang="fr-CA" u="none" dirty="0" smtClean="0">
                <a:latin typeface="Arial" pitchFamily="34" charset="0"/>
                <a:cs typeface="Arial" pitchFamily="34" charset="0"/>
              </a:rPr>
              <a:t> </a:t>
            </a:r>
            <a:r>
              <a:rPr lang="fr-CA" u="none" dirty="0" err="1" smtClean="0">
                <a:latin typeface="Arial" pitchFamily="34" charset="0"/>
                <a:cs typeface="Arial" pitchFamily="34" charset="0"/>
              </a:rPr>
              <a:t>Adhesive</a:t>
            </a:r>
            <a:r>
              <a:rPr lang="fr-CA" u="none" dirty="0" smtClean="0">
                <a:latin typeface="Arial" pitchFamily="34" charset="0"/>
                <a:cs typeface="Arial" pitchFamily="34" charset="0"/>
              </a:rPr>
              <a:t> » (adhésif </a:t>
            </a:r>
            <a:r>
              <a:rPr lang="fr-CA" u="none" dirty="0" err="1" smtClean="0">
                <a:latin typeface="Arial" pitchFamily="34" charset="0"/>
                <a:cs typeface="Arial" pitchFamily="34" charset="0"/>
              </a:rPr>
              <a:t>thermo-résistant</a:t>
            </a:r>
            <a:r>
              <a:rPr lang="fr-CA" u="none" dirty="0" smtClean="0">
                <a:latin typeface="Arial" pitchFamily="34" charset="0"/>
                <a:cs typeface="Arial" pitchFamily="34" charset="0"/>
              </a:rPr>
              <a:t>). </a:t>
            </a:r>
          </a:p>
          <a:p>
            <a:r>
              <a:rPr lang="fr-CA" u="none" dirty="0" smtClean="0">
                <a:latin typeface="Arial" pitchFamily="34" charset="0"/>
                <a:cs typeface="Arial" pitchFamily="34" charset="0"/>
              </a:rPr>
              <a:t>Et ceci ne signifie pas que des poteaux à entures multiples peuvent être utilisés à la place de poteaux en bois d’</a:t>
            </a:r>
            <a:r>
              <a:rPr lang="fr-CA" u="none" dirty="0" err="1" smtClean="0">
                <a:latin typeface="Arial" pitchFamily="34" charset="0"/>
                <a:cs typeface="Arial" pitchFamily="34" charset="0"/>
              </a:rPr>
              <a:t>oeuvre</a:t>
            </a:r>
            <a:r>
              <a:rPr lang="fr-CA" u="none" dirty="0" smtClean="0">
                <a:latin typeface="Arial" pitchFamily="34" charset="0"/>
                <a:cs typeface="Arial" pitchFamily="34" charset="0"/>
              </a:rPr>
              <a:t> massif pour la structure.</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879035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p:txBody>
          <a:bodyPr/>
          <a:lstStyle/>
          <a:p>
            <a:fld id="{DAB9A979-CB62-462F-A4F5-625C4E9D23DE}" type="slidenum">
              <a:rPr lang="en-US" smtClean="0"/>
              <a:pPr/>
              <a:t>18</a:t>
            </a:fld>
            <a:endParaRPr lang="en-US" dirty="0"/>
          </a:p>
        </p:txBody>
      </p:sp>
      <p:sp>
        <p:nvSpPr>
          <p:cNvPr id="21508" name="Rectangle 3"/>
          <p:cNvSpPr>
            <a:spLocks noGrp="1" noChangeArrowheads="1"/>
          </p:cNvSpPr>
          <p:nvPr>
            <p:ph type="body" idx="1"/>
          </p:nvPr>
        </p:nvSpPr>
        <p:spPr/>
        <p:txBody>
          <a:bodyPr>
            <a:normAutofit/>
          </a:bodyPr>
          <a:lstStyle/>
          <a:p>
            <a:r>
              <a:rPr lang="fr-CA" dirty="0" smtClean="0">
                <a:latin typeface="Arial" pitchFamily="34" charset="0"/>
                <a:cs typeface="Arial" pitchFamily="34" charset="0"/>
              </a:rPr>
              <a:t>Des localités ont été ajoutées aux données climatiques de l’annexe C.</a:t>
            </a:r>
          </a:p>
          <a:p>
            <a:r>
              <a:rPr lang="fr-CA" dirty="0" smtClean="0">
                <a:latin typeface="Arial" pitchFamily="34" charset="0"/>
                <a:cs typeface="Arial" pitchFamily="34" charset="0"/>
              </a:rPr>
              <a:t>Et certaines ont été remplacées par d’autres emplacements plus proches des régions peuplées.</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Les valeurs sismiques de l’annexe C pour les maisons et les petits bâtiments ont également été modifiées légèrement.</a:t>
            </a:r>
          </a:p>
          <a:p>
            <a:endParaRPr lang="fr-CA" dirty="0" smtClean="0">
              <a:latin typeface="Arial" pitchFamily="34" charset="0"/>
              <a:cs typeface="Arial" pitchFamily="34" charset="0"/>
            </a:endParaRPr>
          </a:p>
          <a:p>
            <a:r>
              <a:rPr lang="fr-CA" dirty="0" smtClean="0">
                <a:latin typeface="Arial" pitchFamily="34" charset="0"/>
                <a:cs typeface="Arial" pitchFamily="34" charset="0"/>
              </a:rPr>
              <a:t>Une nouvelle équation a été utilisée pour le calcul des valeurs sismiques applicables aux bâtiments de faible hauteur. L’équation porte sur la détermination de l’accélération spectrale à 0,2 seconde.</a:t>
            </a:r>
          </a:p>
          <a:p>
            <a:r>
              <a:rPr lang="fr-CA" dirty="0" smtClean="0">
                <a:latin typeface="Arial" pitchFamily="34" charset="0"/>
                <a:cs typeface="Arial" pitchFamily="34" charset="0"/>
              </a:rPr>
              <a:t>Vous pouvez voir cette équation dans l’instantané d’écran du</a:t>
            </a:r>
            <a:r>
              <a:rPr lang="fr-CA" baseline="0" dirty="0" smtClean="0">
                <a:latin typeface="Arial" pitchFamily="34" charset="0"/>
                <a:cs typeface="Arial" pitchFamily="34" charset="0"/>
              </a:rPr>
              <a:t> tableau</a:t>
            </a:r>
            <a:r>
              <a:rPr lang="fr-CA" dirty="0" smtClean="0">
                <a:latin typeface="Arial" pitchFamily="34" charset="0"/>
                <a:cs typeface="Arial" pitchFamily="34" charset="0"/>
              </a:rPr>
              <a:t> de l’annexe C – complètement à gauche.</a:t>
            </a:r>
          </a:p>
          <a:p>
            <a:endParaRPr lang="fr-CA" dirty="0" smtClean="0">
              <a:latin typeface="Arial" pitchFamily="34" charset="0"/>
              <a:cs typeface="Arial" pitchFamily="34" charset="0"/>
            </a:endParaRPr>
          </a:p>
          <a:p>
            <a:r>
              <a:rPr lang="fr-CA" dirty="0" smtClean="0">
                <a:latin typeface="Arial" pitchFamily="34" charset="0"/>
                <a:cs typeface="Arial" pitchFamily="34" charset="0"/>
              </a:rPr>
              <a:t>Cette modification a mené à des différences dans les valeurs pour l’Est du Canada (ON, QC … TN), mais n’a pas d’impact pour l’Ouest du Canada.</a:t>
            </a:r>
          </a:p>
          <a:p>
            <a:endParaRPr lang="fr-CA" dirty="0" smtClean="0">
              <a:latin typeface="Arial" pitchFamily="34" charset="0"/>
              <a:cs typeface="Arial" pitchFamily="34" charset="0"/>
            </a:endParaRPr>
          </a:p>
          <a:p>
            <a:r>
              <a:rPr lang="fr-CA" dirty="0" smtClean="0">
                <a:latin typeface="Arial" pitchFamily="34" charset="0"/>
                <a:cs typeface="Arial" pitchFamily="34" charset="0"/>
              </a:rPr>
              <a:t>Une autre présentation de cette série traite des valeurs sismiques beaucoup plus en détail.</a:t>
            </a:r>
          </a:p>
          <a:p>
            <a:endParaRPr lang="fr-CA" dirty="0" smtClean="0"/>
          </a:p>
          <a:p>
            <a:endParaRPr lang="fr-CA" dirty="0" smtClean="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0971978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pPr>
              <a:tabLst>
                <a:tab pos="1366974" algn="l"/>
                <a:tab pos="7802825" algn="r"/>
              </a:tabLst>
            </a:pPr>
            <a:r>
              <a:rPr lang="fr-CA" dirty="0" smtClean="0">
                <a:latin typeface="Arial" pitchFamily="34" charset="0"/>
                <a:cs typeface="Arial" pitchFamily="34" charset="0"/>
              </a:rPr>
              <a:t>Une mise à jour des normes incorporées par renvoi est habituellement effectuée une fois par cycle d’élaboration des codes, lorsque les nouvelles éditions des normes sont incorporées par renvoi.</a:t>
            </a:r>
          </a:p>
          <a:p>
            <a:pPr>
              <a:tabLst>
                <a:tab pos="1366974" algn="l"/>
                <a:tab pos="7802825" algn="r"/>
              </a:tabLst>
            </a:pPr>
            <a:endParaRPr lang="fr-CA" dirty="0" smtClean="0">
              <a:latin typeface="Arial" pitchFamily="34" charset="0"/>
              <a:cs typeface="Arial" pitchFamily="34" charset="0"/>
            </a:endParaRPr>
          </a:p>
          <a:p>
            <a:pPr>
              <a:tabLst>
                <a:tab pos="1366974" algn="l"/>
                <a:tab pos="7802825" algn="r"/>
              </a:tabLst>
            </a:pPr>
            <a:r>
              <a:rPr lang="fr-CA" dirty="0" smtClean="0">
                <a:latin typeface="Arial" pitchFamily="34" charset="0"/>
                <a:cs typeface="Arial" pitchFamily="34" charset="0"/>
              </a:rPr>
              <a:t>L’autre processus prévoit un examen plus détaillé lorsque des modifications</a:t>
            </a:r>
            <a:r>
              <a:rPr lang="fr-CA" baseline="0" dirty="0" smtClean="0">
                <a:latin typeface="Arial" pitchFamily="34" charset="0"/>
                <a:cs typeface="Arial" pitchFamily="34" charset="0"/>
              </a:rPr>
              <a:t> importantes sont apportées</a:t>
            </a:r>
            <a:r>
              <a:rPr lang="fr-CA" dirty="0" smtClean="0">
                <a:latin typeface="Arial" pitchFamily="34" charset="0"/>
                <a:cs typeface="Arial" pitchFamily="34" charset="0"/>
              </a:rPr>
              <a:t> aux normes existantes ou lorsque l’ajout de nouvelles normes au code est proposé.</a:t>
            </a:r>
            <a:endParaRPr lang="fr-CA" baseline="0" dirty="0" smtClean="0">
              <a:latin typeface="Arial" pitchFamily="34" charset="0"/>
              <a:cs typeface="Arial" pitchFamily="34" charset="0"/>
            </a:endParaRPr>
          </a:p>
          <a:p>
            <a:pPr>
              <a:tabLst>
                <a:tab pos="1366974" algn="l"/>
                <a:tab pos="7802825" algn="r"/>
              </a:tabLst>
            </a:pPr>
            <a:r>
              <a:rPr lang="fr-CA" baseline="0" dirty="0" smtClean="0">
                <a:latin typeface="Arial" pitchFamily="34" charset="0"/>
                <a:cs typeface="Arial" pitchFamily="34" charset="0"/>
              </a:rPr>
              <a:t>Voici des exemples.</a:t>
            </a:r>
          </a:p>
          <a:p>
            <a:pPr>
              <a:tabLst>
                <a:tab pos="1366974" algn="l"/>
                <a:tab pos="7802825" algn="r"/>
              </a:tabLst>
            </a:pPr>
            <a:endParaRPr lang="fr-CA" baseline="0" dirty="0" smtClean="0">
              <a:latin typeface="Arial" pitchFamily="34" charset="0"/>
              <a:cs typeface="Arial" pitchFamily="34" charset="0"/>
            </a:endParaRPr>
          </a:p>
          <a:p>
            <a:pPr>
              <a:tabLst>
                <a:tab pos="1366974" algn="l"/>
                <a:tab pos="7802825" algn="r"/>
              </a:tabLst>
            </a:pPr>
            <a:r>
              <a:rPr lang="fr-CA" baseline="0" dirty="0" smtClean="0">
                <a:latin typeface="Arial" pitchFamily="34" charset="0"/>
                <a:cs typeface="Arial" pitchFamily="34" charset="0"/>
              </a:rPr>
              <a:t>Les exigences relatives au béton à la section 9.3. incorporent maintenant par renvoi la norme </a:t>
            </a:r>
            <a:r>
              <a:rPr lang="fr-CA" u="sng" dirty="0" smtClean="0">
                <a:solidFill>
                  <a:srgbClr val="0000FF"/>
                </a:solidFill>
                <a:latin typeface="Arial" pitchFamily="34" charset="0"/>
                <a:cs typeface="Arial" pitchFamily="34" charset="0"/>
              </a:rPr>
              <a:t>CSA A23.1</a:t>
            </a:r>
            <a:r>
              <a:rPr lang="fr-CA" baseline="0" dirty="0" smtClean="0">
                <a:latin typeface="Arial" pitchFamily="34" charset="0"/>
                <a:cs typeface="Arial" pitchFamily="34" charset="0"/>
              </a:rPr>
              <a:t>, et non la norme CSA A438</a:t>
            </a:r>
            <a:r>
              <a:rPr lang="fr-CA" dirty="0" smtClean="0">
                <a:latin typeface="Arial" pitchFamily="34" charset="0"/>
                <a:cs typeface="Arial" pitchFamily="34" charset="0"/>
              </a:rPr>
              <a:t>.</a:t>
            </a:r>
          </a:p>
          <a:p>
            <a:pPr defTabSz="873892">
              <a:tabLst>
                <a:tab pos="1366974" algn="l"/>
                <a:tab pos="7802825" algn="r"/>
              </a:tabLst>
              <a:defRPr/>
            </a:pPr>
            <a:r>
              <a:rPr lang="fr-CA" dirty="0" smtClean="0">
                <a:latin typeface="Arial" pitchFamily="34" charset="0"/>
                <a:cs typeface="Arial" pitchFamily="34" charset="0"/>
              </a:rPr>
              <a:t>La norme relative à la protection contre les termites et la pourriture (CSA O80) a été refondue, et il a fallu modifier les exigences du code en conséquence.</a:t>
            </a:r>
          </a:p>
          <a:p>
            <a:pPr defTabSz="873892">
              <a:tabLst>
                <a:tab pos="1366974" algn="l"/>
                <a:tab pos="7802825" algn="r"/>
              </a:tabLst>
              <a:defRPr/>
            </a:pPr>
            <a:r>
              <a:rPr lang="fr-CA" dirty="0" smtClean="0">
                <a:latin typeface="Arial" pitchFamily="34" charset="0"/>
                <a:cs typeface="Arial" pitchFamily="34" charset="0"/>
              </a:rPr>
              <a:t>Une nouvelle norme sur les charpentes métalliques est maintenant incorporée par renvoi. La norme </a:t>
            </a:r>
            <a:r>
              <a:rPr lang="fr-CA" u="sng" dirty="0" smtClean="0">
                <a:solidFill>
                  <a:srgbClr val="0000FF"/>
                </a:solidFill>
                <a:latin typeface="Arial" pitchFamily="34" charset="0"/>
                <a:cs typeface="Arial" pitchFamily="34" charset="0"/>
              </a:rPr>
              <a:t>AISI/COFS</a:t>
            </a:r>
            <a:r>
              <a:rPr lang="fr-CA" dirty="0" smtClean="0">
                <a:latin typeface="Arial" pitchFamily="34" charset="0"/>
                <a:cs typeface="Arial" pitchFamily="34" charset="0"/>
              </a:rPr>
              <a:t> remplace une norme désuète (</a:t>
            </a:r>
            <a:r>
              <a:rPr lang="fr-CA" strike="sngStrike" dirty="0" smtClean="0">
                <a:solidFill>
                  <a:srgbClr val="FF0000"/>
                </a:solidFill>
                <a:latin typeface="Arial" pitchFamily="34" charset="0"/>
                <a:cs typeface="Arial" pitchFamily="34" charset="0"/>
              </a:rPr>
              <a:t>ONGC</a:t>
            </a:r>
            <a:r>
              <a:rPr lang="fr-CA" dirty="0" smtClean="0">
                <a:latin typeface="Arial" pitchFamily="34" charset="0"/>
                <a:cs typeface="Arial" pitchFamily="34" charset="0"/>
              </a:rPr>
              <a:t>).</a:t>
            </a:r>
          </a:p>
          <a:p>
            <a:pPr defTabSz="873892">
              <a:tabLst>
                <a:tab pos="1366974" algn="l"/>
                <a:tab pos="7802825" algn="r"/>
              </a:tabLst>
              <a:defRPr/>
            </a:pPr>
            <a:r>
              <a:rPr lang="fr-CA" dirty="0" smtClean="0">
                <a:latin typeface="Arial" pitchFamily="34" charset="0"/>
                <a:cs typeface="Arial" pitchFamily="34" charset="0"/>
              </a:rPr>
              <a:t>Une nouvelle norme relative aux vis en acier – la norme </a:t>
            </a:r>
            <a:r>
              <a:rPr lang="fr-CA" u="sng" dirty="0" smtClean="0">
                <a:solidFill>
                  <a:srgbClr val="0000FF"/>
                </a:solidFill>
                <a:latin typeface="Arial" pitchFamily="34" charset="0"/>
                <a:cs typeface="Arial" pitchFamily="34" charset="0"/>
              </a:rPr>
              <a:t>ASTM C 954 – est maintenant incorporée par renvoi.</a:t>
            </a:r>
          </a:p>
          <a:p>
            <a:pPr defTabSz="873892">
              <a:tabLst>
                <a:tab pos="1366974" algn="l"/>
                <a:tab pos="7802825" algn="r"/>
              </a:tabLst>
              <a:defRPr/>
            </a:pPr>
            <a:r>
              <a:rPr lang="fr-CA" u="sng" dirty="0" smtClean="0">
                <a:solidFill>
                  <a:srgbClr val="0000FF"/>
                </a:solidFill>
                <a:latin typeface="Arial" pitchFamily="34" charset="0"/>
                <a:cs typeface="Arial" pitchFamily="34" charset="0"/>
              </a:rPr>
              <a:t>Et un certain nombre de normes </a:t>
            </a:r>
            <a:r>
              <a:rPr lang="fr-CA" u="sng" baseline="0" dirty="0" smtClean="0">
                <a:solidFill>
                  <a:srgbClr val="0000FF"/>
                </a:solidFill>
                <a:latin typeface="Arial" pitchFamily="34" charset="0"/>
                <a:cs typeface="Arial" pitchFamily="34" charset="0"/>
              </a:rPr>
              <a:t>ASTM </a:t>
            </a:r>
            <a:r>
              <a:rPr lang="fr-CA" dirty="0" smtClean="0">
                <a:latin typeface="Arial" pitchFamily="34" charset="0"/>
                <a:cs typeface="Arial" pitchFamily="34" charset="0"/>
              </a:rPr>
              <a:t>sur les produits d’étanchéité remplacent les normes désuètes (</a:t>
            </a:r>
            <a:r>
              <a:rPr lang="fr-CA" strike="sngStrike" dirty="0" smtClean="0">
                <a:solidFill>
                  <a:srgbClr val="FF0000"/>
                </a:solidFill>
                <a:latin typeface="Arial" pitchFamily="34" charset="0"/>
                <a:cs typeface="Arial" pitchFamily="34" charset="0"/>
              </a:rPr>
              <a:t>ONGC</a:t>
            </a:r>
            <a:r>
              <a:rPr lang="fr-CA" dirty="0" smtClean="0">
                <a:latin typeface="Arial" pitchFamily="34" charset="0"/>
                <a:cs typeface="Arial" pitchFamily="34" charset="0"/>
              </a:rPr>
              <a:t>) dans la partie 5 et la partie 9.</a:t>
            </a:r>
          </a:p>
          <a:p>
            <a:pPr eaLnBrk="1" hangingPunct="1"/>
            <a:endParaRPr lang="fr-CA" dirty="0" smtClean="0">
              <a:latin typeface="Arial" pitchFamily="34" charset="0"/>
              <a:cs typeface="Arial" pitchFamily="34" charset="0"/>
            </a:endParaRPr>
          </a:p>
        </p:txBody>
      </p:sp>
      <p:sp>
        <p:nvSpPr>
          <p:cNvPr id="22532" name="Slide Number Placeholder 3"/>
          <p:cNvSpPr>
            <a:spLocks noGrp="1"/>
          </p:cNvSpPr>
          <p:nvPr>
            <p:ph type="sldNum" sz="quarter" idx="5"/>
          </p:nvPr>
        </p:nvSpPr>
        <p:spPr>
          <a:noFill/>
        </p:spPr>
        <p:txBody>
          <a:bodyPr/>
          <a:lstStyle/>
          <a:p>
            <a:fld id="{869477B7-0EEB-4A4A-9415-E313A0C6B33D}" type="slidenum">
              <a:rPr lang="en-US"/>
              <a:pPr/>
              <a:t>19</a:t>
            </a:fld>
            <a:endParaRPr lang="en-US" dirty="0"/>
          </a:p>
        </p:txBody>
      </p:sp>
    </p:spTree>
    <p:extLst>
      <p:ext uri="{BB962C8B-B14F-4D97-AF65-F5344CB8AC3E}">
        <p14:creationId xmlns:p14="http://schemas.microsoft.com/office/powerpoint/2010/main" val="1099543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A" dirty="0" smtClean="0">
                <a:latin typeface="Arial" pitchFamily="34" charset="0"/>
                <a:cs typeface="Arial" pitchFamily="34" charset="0"/>
              </a:rPr>
              <a:t>Cette présentation fait partie d’une série de treize présentations sur les codes modèles nationaux de construction de 2010. </a:t>
            </a:r>
          </a:p>
          <a:p>
            <a:endParaRPr lang="fr-CA" dirty="0" smtClean="0">
              <a:latin typeface="Arial" pitchFamily="34" charset="0"/>
              <a:cs typeface="Arial" pitchFamily="34" charset="0"/>
            </a:endParaRPr>
          </a:p>
          <a:p>
            <a:r>
              <a:rPr lang="fr-CA" dirty="0" smtClean="0">
                <a:latin typeface="Arial" pitchFamily="34" charset="0"/>
                <a:cs typeface="Arial" pitchFamily="34" charset="0"/>
              </a:rPr>
              <a:t>Il est important de noter que les codes modèles élaborés par la Commission canadienne des codes du bâtiment et de prévention des incendies doivent être adoptés par les autorités provinciales/territoriales pour avoir force de loi.</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Les exigences des codes édictées par la loi dans votre province ou votre territoire peuvent donc être différentes des exigences présentées ici.</a:t>
            </a:r>
          </a:p>
          <a:p>
            <a:endParaRPr lang="fr-CA" dirty="0" smtClean="0">
              <a:latin typeface="Arial" pitchFamily="34" charset="0"/>
              <a:cs typeface="Arial" pitchFamily="34" charset="0"/>
            </a:endParaRPr>
          </a:p>
          <a:p>
            <a:r>
              <a:rPr lang="fr-CA" dirty="0" smtClean="0">
                <a:latin typeface="Arial" pitchFamily="34" charset="0"/>
                <a:cs typeface="Arial" pitchFamily="34" charset="0"/>
              </a:rPr>
              <a:t>Veuillez vérifier auprès des autorités locales.</a:t>
            </a:r>
          </a:p>
        </p:txBody>
      </p:sp>
      <p:sp>
        <p:nvSpPr>
          <p:cNvPr id="4" name="Slide Number Placeholder 3"/>
          <p:cNvSpPr>
            <a:spLocks noGrp="1"/>
          </p:cNvSpPr>
          <p:nvPr>
            <p:ph type="sldNum" sz="quarter" idx="10"/>
          </p:nvPr>
        </p:nvSpPr>
        <p:spPr/>
        <p:txBody>
          <a:bodyPr/>
          <a:lstStyle/>
          <a:p>
            <a:pPr>
              <a:defRPr/>
            </a:pPr>
            <a:fld id="{8C78BE2E-895A-4133-934A-24852052F8D1}" type="slidenum">
              <a:rPr lang="en-US" smtClean="0"/>
              <a:pPr>
                <a:defRPr/>
              </a:pPr>
              <a:t>2</a:t>
            </a:fld>
            <a:endParaRPr lang="en-US" dirty="0"/>
          </a:p>
        </p:txBody>
      </p:sp>
    </p:spTree>
    <p:extLst>
      <p:ext uri="{BB962C8B-B14F-4D97-AF65-F5344CB8AC3E}">
        <p14:creationId xmlns:p14="http://schemas.microsoft.com/office/powerpoint/2010/main" val="23049240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pPr defTabSz="873892">
              <a:defRPr/>
            </a:pPr>
            <a:r>
              <a:rPr lang="fr-CA" dirty="0" smtClean="0">
                <a:latin typeface="Arial" pitchFamily="34" charset="0"/>
                <a:cs typeface="Arial" pitchFamily="34" charset="0"/>
              </a:rPr>
              <a:t>Les hypothèses applicables au calcul de la portée des poutres</a:t>
            </a:r>
            <a:r>
              <a:rPr lang="fr-CA" baseline="0" dirty="0" smtClean="0">
                <a:latin typeface="Arial" pitchFamily="34" charset="0"/>
                <a:cs typeface="Arial" pitchFamily="34" charset="0"/>
              </a:rPr>
              <a:t> en acier précisées dans la note d’annexe ont été élargies.</a:t>
            </a:r>
            <a:endParaRPr lang="fr-CA" dirty="0" smtClean="0">
              <a:latin typeface="Arial" pitchFamily="34" charset="0"/>
              <a:cs typeface="Arial" pitchFamily="34" charset="0"/>
            </a:endParaRPr>
          </a:p>
          <a:p>
            <a:endParaRPr lang="fr-CA" dirty="0" smtClean="0">
              <a:latin typeface="Arial" pitchFamily="34" charset="0"/>
              <a:cs typeface="Arial" pitchFamily="34" charset="0"/>
            </a:endParaRPr>
          </a:p>
          <a:p>
            <a:r>
              <a:rPr lang="fr-CA" dirty="0" smtClean="0">
                <a:latin typeface="Arial" pitchFamily="34" charset="0"/>
                <a:cs typeface="Arial" pitchFamily="34" charset="0"/>
              </a:rPr>
              <a:t>Il était déjà manifeste que les portées reflètent un équilibre entre l’ingénierie et la performance acceptable démontrée.</a:t>
            </a:r>
          </a:p>
          <a:p>
            <a:r>
              <a:rPr lang="fr-CA" dirty="0" smtClean="0">
                <a:latin typeface="Arial" pitchFamily="34" charset="0"/>
                <a:cs typeface="Arial" pitchFamily="34" charset="0"/>
              </a:rPr>
              <a:t>Un certain nombre de facteurs et d’hypothèses</a:t>
            </a:r>
            <a:r>
              <a:rPr lang="fr-CA" baseline="0" dirty="0" smtClean="0">
                <a:latin typeface="Arial" pitchFamily="34" charset="0"/>
                <a:cs typeface="Arial" pitchFamily="34" charset="0"/>
              </a:rPr>
              <a:t> étaient déjà énumérés.</a:t>
            </a:r>
            <a:r>
              <a:rPr lang="fr-CA" dirty="0" smtClean="0">
                <a:latin typeface="Arial" pitchFamily="34" charset="0"/>
                <a:cs typeface="Arial" pitchFamily="34" charset="0"/>
              </a:rPr>
              <a:t> </a:t>
            </a:r>
          </a:p>
          <a:p>
            <a:endParaRPr lang="fr-CA" dirty="0" smtClean="0">
              <a:latin typeface="Arial" pitchFamily="34" charset="0"/>
              <a:cs typeface="Arial" pitchFamily="34" charset="0"/>
            </a:endParaRPr>
          </a:p>
          <a:p>
            <a:r>
              <a:rPr lang="fr-CA" dirty="0" smtClean="0">
                <a:solidFill>
                  <a:schemeClr val="tx1"/>
                </a:solidFill>
                <a:latin typeface="Arial" pitchFamily="34" charset="0"/>
                <a:cs typeface="Arial" pitchFamily="34" charset="0"/>
              </a:rPr>
              <a:t>Les dispositions précisent maintenant </a:t>
            </a:r>
            <a:r>
              <a:rPr lang="fr-CA" baseline="0" dirty="0" smtClean="0">
                <a:solidFill>
                  <a:schemeClr val="tx1"/>
                </a:solidFill>
                <a:latin typeface="Arial" pitchFamily="34" charset="0"/>
                <a:cs typeface="Arial" pitchFamily="34" charset="0"/>
              </a:rPr>
              <a:t>que les calculs de portée utilisés pour les valeurs contenues dans le CNB appliquent également un facteur révisé de réduction de la </a:t>
            </a:r>
            <a:r>
              <a:rPr lang="fr-CA" u="none" baseline="0" dirty="0" smtClean="0">
                <a:solidFill>
                  <a:schemeClr val="tx1"/>
                </a:solidFill>
                <a:latin typeface="Arial" pitchFamily="34" charset="0"/>
                <a:cs typeface="Arial" pitchFamily="34" charset="0"/>
              </a:rPr>
              <a:t>surcharge </a:t>
            </a:r>
            <a:r>
              <a:rPr lang="fr-CA" u="none" noProof="0" dirty="0" smtClean="0">
                <a:solidFill>
                  <a:schemeClr val="tx1"/>
                </a:solidFill>
                <a:latin typeface="Arial" pitchFamily="34" charset="0"/>
                <a:cs typeface="Arial" pitchFamily="34" charset="0"/>
              </a:rPr>
              <a:t>visant à reconnaître qu’il est moins probable que la pleine surcharge soit appliquée sur la surface supportée, dans les bâtiments visés par la partie 9</a:t>
            </a:r>
            <a:r>
              <a:rPr lang="fr-CA" u="none" dirty="0" smtClean="0">
                <a:solidFill>
                  <a:schemeClr val="tx1"/>
                </a:solidFill>
                <a:latin typeface="Arial" pitchFamily="34" charset="0"/>
                <a:cs typeface="Arial" pitchFamily="34" charset="0"/>
              </a:rPr>
              <a:t>.</a:t>
            </a:r>
          </a:p>
          <a:p>
            <a:endParaRPr lang="fr-CA" sz="1100" dirty="0" smtClean="0"/>
          </a:p>
        </p:txBody>
      </p:sp>
      <p:sp>
        <p:nvSpPr>
          <p:cNvPr id="23556" name="Slide Number Placeholder 3"/>
          <p:cNvSpPr>
            <a:spLocks noGrp="1"/>
          </p:cNvSpPr>
          <p:nvPr>
            <p:ph type="sldNum" sz="quarter" idx="5"/>
          </p:nvPr>
        </p:nvSpPr>
        <p:spPr>
          <a:noFill/>
        </p:spPr>
        <p:txBody>
          <a:bodyPr/>
          <a:lstStyle/>
          <a:p>
            <a:fld id="{DFDDDCA9-8F98-47AE-BEA8-287B403D9370}" type="slidenum">
              <a:rPr lang="en-US"/>
              <a:pPr/>
              <a:t>20</a:t>
            </a:fld>
            <a:endParaRPr lang="en-US" dirty="0"/>
          </a:p>
        </p:txBody>
      </p:sp>
    </p:spTree>
    <p:extLst>
      <p:ext uri="{BB962C8B-B14F-4D97-AF65-F5344CB8AC3E}">
        <p14:creationId xmlns:p14="http://schemas.microsoft.com/office/powerpoint/2010/main" val="17837120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xfrm>
            <a:off x="496590" y="4323342"/>
            <a:ext cx="6139656" cy="4216481"/>
          </a:xfrm>
          <a:noFill/>
          <a:ln/>
        </p:spPr>
        <p:txBody>
          <a:bodyPr/>
          <a:lstStyle/>
          <a:p>
            <a:pPr defTabSz="873892" eaLnBrk="1" hangingPunct="1">
              <a:defRPr/>
            </a:pPr>
            <a:r>
              <a:rPr lang="fr-CA" b="0" u="sng" dirty="0" smtClean="0">
                <a:latin typeface="Arial" pitchFamily="34" charset="0"/>
                <a:cs typeface="Arial" pitchFamily="34" charset="0"/>
              </a:rPr>
              <a:t>Largeur des baies de porte dans les salles de bains</a:t>
            </a:r>
          </a:p>
          <a:p>
            <a:pPr defTabSz="873892" eaLnBrk="1" hangingPunct="1">
              <a:defRPr/>
            </a:pPr>
            <a:endParaRPr lang="fr-CA" dirty="0" smtClean="0">
              <a:latin typeface="Arial" pitchFamily="34" charset="0"/>
              <a:cs typeface="Arial" pitchFamily="34" charset="0"/>
            </a:endParaRPr>
          </a:p>
          <a:p>
            <a:pPr defTabSz="873892" eaLnBrk="1" hangingPunct="1">
              <a:defRPr/>
            </a:pPr>
            <a:r>
              <a:rPr lang="fr-CA" sz="1100" dirty="0" smtClean="0">
                <a:latin typeface="Arial" pitchFamily="34" charset="0"/>
                <a:cs typeface="Arial" pitchFamily="34" charset="0"/>
              </a:rPr>
              <a:t>Le libellé du CNB 2005 suggère que des portes sont requises alors que les dispositions précisent seulement la dimension des portes que les baies </a:t>
            </a:r>
            <a:r>
              <a:rPr lang="fr-CA" sz="1100" u="sng" dirty="0" smtClean="0">
                <a:latin typeface="Arial" pitchFamily="34" charset="0"/>
                <a:cs typeface="Arial" pitchFamily="34" charset="0"/>
              </a:rPr>
              <a:t>doivent pouvoir accueillir</a:t>
            </a:r>
            <a:r>
              <a:rPr lang="fr-CA" sz="1100" dirty="0" smtClean="0">
                <a:latin typeface="Arial" pitchFamily="34" charset="0"/>
                <a:cs typeface="Arial" pitchFamily="34" charset="0"/>
              </a:rPr>
              <a:t>, que des portes soient installées ou non.</a:t>
            </a:r>
          </a:p>
          <a:p>
            <a:pPr defTabSz="873892" eaLnBrk="1" hangingPunct="1">
              <a:defRPr/>
            </a:pPr>
            <a:endParaRPr lang="fr-CA" sz="1100" dirty="0" smtClean="0">
              <a:latin typeface="Arial" pitchFamily="34" charset="0"/>
              <a:cs typeface="Arial" pitchFamily="34" charset="0"/>
            </a:endParaRPr>
          </a:p>
          <a:p>
            <a:pPr defTabSz="873892" eaLnBrk="1" hangingPunct="1">
              <a:defRPr/>
            </a:pPr>
            <a:r>
              <a:rPr lang="fr-CA" sz="1100" dirty="0" smtClean="0">
                <a:latin typeface="Arial" pitchFamily="34" charset="0"/>
                <a:cs typeface="Arial" pitchFamily="34" charset="0"/>
              </a:rPr>
              <a:t>La modification reconnaît également que la plus grande largeur de porte, qui sert également à l’accès sans obstacle, est seulement nécessaire pour au moins une salle de bains par étage, selon les installations fournies dans la salle de bains.</a:t>
            </a:r>
          </a:p>
          <a:p>
            <a:pPr defTabSz="873892" eaLnBrk="1" hangingPunct="1">
              <a:defRPr/>
            </a:pPr>
            <a:endParaRPr lang="fr-CA" dirty="0" smtClean="0">
              <a:latin typeface="Arial" pitchFamily="34" charset="0"/>
              <a:cs typeface="Arial" pitchFamily="34" charset="0"/>
            </a:endParaRPr>
          </a:p>
          <a:p>
            <a:pPr defTabSz="873892" eaLnBrk="1" hangingPunct="1">
              <a:defRPr/>
            </a:pPr>
            <a:r>
              <a:rPr lang="fr-CA" b="0" u="sng" dirty="0" smtClean="0">
                <a:latin typeface="Arial" pitchFamily="34" charset="0"/>
                <a:cs typeface="Arial" pitchFamily="34" charset="0"/>
              </a:rPr>
              <a:t>Linteaux ou arcs</a:t>
            </a:r>
          </a:p>
          <a:p>
            <a:pPr defTabSz="873892" eaLnBrk="1" hangingPunct="1">
              <a:defRPr/>
            </a:pPr>
            <a:r>
              <a:rPr lang="fr-CA" b="0" u="none" dirty="0" smtClean="0">
                <a:latin typeface="Arial" pitchFamily="34" charset="0"/>
                <a:cs typeface="Arial" pitchFamily="34" charset="0"/>
              </a:rPr>
              <a:t>Les valeurs pour les linteaux au-dessus d’ouvertures dans les </a:t>
            </a:r>
            <a:r>
              <a:rPr lang="fr-CA" b="0" u="none" baseline="0" dirty="0" smtClean="0">
                <a:latin typeface="Arial" pitchFamily="34" charset="0"/>
                <a:cs typeface="Arial" pitchFamily="34" charset="0"/>
              </a:rPr>
              <a:t>constructions en maçonnerie</a:t>
            </a:r>
            <a:r>
              <a:rPr lang="fr-CA" b="0" u="none" dirty="0" smtClean="0">
                <a:latin typeface="Arial" pitchFamily="34" charset="0"/>
                <a:cs typeface="Arial" pitchFamily="34" charset="0"/>
              </a:rPr>
              <a:t> ont été changées de manière à tenir compte des dimensions offertes par l’industrie </a:t>
            </a:r>
            <a:r>
              <a:rPr lang="fr-CA" b="0" u="none" baseline="0" dirty="0" smtClean="0">
                <a:latin typeface="Arial" pitchFamily="34" charset="0"/>
                <a:cs typeface="Arial" pitchFamily="34" charset="0"/>
              </a:rPr>
              <a:t>– qui sont maintenant indiquées en valeurs métriques converties avec exactitude des unités impériales. Les valeurs métriques véritables 90, 100 et 125 mm étaient seulement disponibles outremer.</a:t>
            </a:r>
            <a:endParaRPr lang="fr-CA" b="0" u="none" dirty="0" smtClean="0">
              <a:latin typeface="Arial" pitchFamily="34" charset="0"/>
              <a:cs typeface="Arial" pitchFamily="34" charset="0"/>
            </a:endParaRPr>
          </a:p>
          <a:p>
            <a:pPr defTabSz="873892" eaLnBrk="1" hangingPunct="1">
              <a:defRPr/>
            </a:pPr>
            <a:endParaRPr lang="fr-CA" b="1" u="sng" dirty="0" smtClean="0">
              <a:latin typeface="Arial" pitchFamily="34" charset="0"/>
              <a:cs typeface="Arial" pitchFamily="34" charset="0"/>
            </a:endParaRPr>
          </a:p>
          <a:p>
            <a:pPr defTabSz="873892" eaLnBrk="1" hangingPunct="1">
              <a:defRPr/>
            </a:pPr>
            <a:r>
              <a:rPr lang="fr-CA" b="0" u="sng" dirty="0" smtClean="0">
                <a:latin typeface="Arial" pitchFamily="34" charset="0"/>
                <a:cs typeface="Arial" pitchFamily="34" charset="0"/>
              </a:rPr>
              <a:t>Ouvertures dans les murs à coffrages isolants en béton</a:t>
            </a:r>
          </a:p>
          <a:p>
            <a:pPr defTabSz="873892" eaLnBrk="1" hangingPunct="1">
              <a:defRPr/>
            </a:pPr>
            <a:r>
              <a:rPr lang="fr-CA" sz="1100" dirty="0" smtClean="0">
                <a:latin typeface="Arial" pitchFamily="34" charset="0"/>
                <a:cs typeface="Arial" pitchFamily="34" charset="0"/>
              </a:rPr>
              <a:t>La modification corrige un oubli fait au moment de l’introduction des exigences applicables aux murs à coffrages isolants en béton. Un paragraphe qui devait s’appliquer tant aux murs porteurs qu’aux murs non porteurs a seulement été inséré dans la section sur les murs non porteurs.</a:t>
            </a:r>
          </a:p>
          <a:p>
            <a:pPr defTabSz="873892" eaLnBrk="1" hangingPunct="1">
              <a:defRPr/>
            </a:pPr>
            <a:r>
              <a:rPr lang="fr-CA" sz="1100" dirty="0" smtClean="0">
                <a:latin typeface="Arial" pitchFamily="34" charset="0"/>
                <a:cs typeface="Arial" pitchFamily="34" charset="0"/>
              </a:rPr>
              <a:t>Cet oubli a maintenant été corrigé. L’exigence se </a:t>
            </a:r>
            <a:r>
              <a:rPr lang="fr-CA" dirty="0" smtClean="0">
                <a:latin typeface="Arial" pitchFamily="34" charset="0"/>
                <a:cs typeface="Arial" pitchFamily="34" charset="0"/>
              </a:rPr>
              <a:t>lit comme suit : « Aucune ouverture ne doit être pratiquée à</a:t>
            </a:r>
            <a:r>
              <a:rPr lang="fr-CA" sz="1100" dirty="0" smtClean="0">
                <a:latin typeface="Arial" pitchFamily="34" charset="0"/>
                <a:cs typeface="Arial" pitchFamily="34" charset="0"/>
              </a:rPr>
              <a:t> moins de 1200 mm des </a:t>
            </a:r>
            <a:r>
              <a:rPr lang="fr-CA" u="sng" dirty="0" smtClean="0">
                <a:latin typeface="Arial" pitchFamily="34" charset="0"/>
                <a:cs typeface="Arial" pitchFamily="34" charset="0"/>
              </a:rPr>
              <a:t>angles intérieurs et extérieurs des murs </a:t>
            </a:r>
            <a:r>
              <a:rPr lang="fr-CA" b="1" i="1" u="sng" dirty="0" smtClean="0">
                <a:latin typeface="Arial" pitchFamily="34" charset="0"/>
                <a:cs typeface="Arial" pitchFamily="34" charset="0"/>
              </a:rPr>
              <a:t>porteurs  </a:t>
            </a:r>
            <a:r>
              <a:rPr lang="fr-CA" b="0" i="0" u="sng" dirty="0" smtClean="0">
                <a:latin typeface="Arial" pitchFamily="34" charset="0"/>
                <a:cs typeface="Arial" pitchFamily="34" charset="0"/>
              </a:rPr>
              <a:t>extérieurs</a:t>
            </a:r>
            <a:r>
              <a:rPr lang="fr-CA" b="1" i="1" dirty="0" smtClean="0">
                <a:latin typeface="Arial" pitchFamily="34" charset="0"/>
                <a:cs typeface="Arial" pitchFamily="34" charset="0"/>
              </a:rPr>
              <a:t> </a:t>
            </a:r>
            <a:r>
              <a:rPr lang="fr-CA" dirty="0" smtClean="0">
                <a:latin typeface="Arial" pitchFamily="34" charset="0"/>
                <a:cs typeface="Arial" pitchFamily="34" charset="0"/>
              </a:rPr>
              <a:t>formés de coffrages à béton isolants plats. »</a:t>
            </a:r>
            <a:endParaRPr lang="fr-CA" sz="1100" dirty="0" smtClean="0">
              <a:latin typeface="Arial" pitchFamily="34" charset="0"/>
              <a:cs typeface="Arial" pitchFamily="34" charset="0"/>
            </a:endParaRPr>
          </a:p>
          <a:p>
            <a:pPr defTabSz="873892" eaLnBrk="1" hangingPunct="1">
              <a:defRPr/>
            </a:pPr>
            <a:endParaRPr lang="fr-CA" dirty="0" smtClean="0"/>
          </a:p>
          <a:p>
            <a:pPr defTabSz="873892" eaLnBrk="1" hangingPunct="1">
              <a:defRPr/>
            </a:pPr>
            <a:endParaRPr lang="fr-CA" dirty="0" smtClean="0"/>
          </a:p>
          <a:p>
            <a:pPr eaLnBrk="1" hangingPunct="1"/>
            <a:endParaRPr lang="fr-CA" dirty="0" smtClean="0"/>
          </a:p>
        </p:txBody>
      </p:sp>
      <p:sp>
        <p:nvSpPr>
          <p:cNvPr id="23556" name="Slide Number Placeholder 3"/>
          <p:cNvSpPr>
            <a:spLocks noGrp="1"/>
          </p:cNvSpPr>
          <p:nvPr>
            <p:ph type="sldNum" sz="quarter" idx="5"/>
          </p:nvPr>
        </p:nvSpPr>
        <p:spPr>
          <a:noFill/>
        </p:spPr>
        <p:txBody>
          <a:bodyPr/>
          <a:lstStyle/>
          <a:p>
            <a:fld id="{DFDDDCA9-8F98-47AE-BEA8-287B403D9370}" type="slidenum">
              <a:rPr lang="en-US"/>
              <a:pPr/>
              <a:t>21</a:t>
            </a:fld>
            <a:endParaRPr lang="en-US" dirty="0"/>
          </a:p>
        </p:txBody>
      </p:sp>
    </p:spTree>
    <p:extLst>
      <p:ext uri="{BB962C8B-B14F-4D97-AF65-F5344CB8AC3E}">
        <p14:creationId xmlns:p14="http://schemas.microsoft.com/office/powerpoint/2010/main" val="596628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xfrm>
            <a:off x="577850" y="4332502"/>
            <a:ext cx="5916494" cy="4179841"/>
          </a:xfrm>
          <a:noFill/>
          <a:ln/>
        </p:spPr>
        <p:txBody>
          <a:bodyPr/>
          <a:lstStyle/>
          <a:p>
            <a:pPr defTabSz="873892">
              <a:defRPr/>
            </a:pPr>
            <a:r>
              <a:rPr lang="fr-CA" sz="1100" u="sng" dirty="0" smtClean="0">
                <a:latin typeface="Arial" pitchFamily="34" charset="0"/>
                <a:cs typeface="Arial" pitchFamily="34" charset="0"/>
              </a:rPr>
              <a:t>Bandes de départ</a:t>
            </a:r>
          </a:p>
          <a:p>
            <a:pPr defTabSz="873892">
              <a:defRPr/>
            </a:pPr>
            <a:r>
              <a:rPr lang="fr-CA" sz="1100" dirty="0" smtClean="0">
                <a:latin typeface="Arial" pitchFamily="34" charset="0"/>
                <a:cs typeface="Arial" pitchFamily="34" charset="0"/>
              </a:rPr>
              <a:t>La pratique de l’industrie qui consiste à enlever la jupe des bardeaux posés comme bandes de départ de même que les bandes de départ préfabriquées par l’industrie n’est pas conforme aux exigences prescriptives actuelles, mais assure une performance acceptable.</a:t>
            </a:r>
          </a:p>
          <a:p>
            <a:r>
              <a:rPr lang="fr-CA" sz="1100" dirty="0" smtClean="0">
                <a:latin typeface="Arial" pitchFamily="34" charset="0"/>
                <a:cs typeface="Arial" pitchFamily="34" charset="0"/>
              </a:rPr>
              <a:t>La modification offre une solution acceptable qu’on peut se procurer sur le marché et qui offre une performance adéquate.</a:t>
            </a:r>
          </a:p>
          <a:p>
            <a:r>
              <a:rPr lang="fr-CA" sz="1100" u="sng" dirty="0" smtClean="0">
                <a:latin typeface="Arial" pitchFamily="34" charset="0"/>
                <a:cs typeface="Arial" pitchFamily="34" charset="0"/>
              </a:rPr>
              <a:t> Installations de ventilation par extraction seulement</a:t>
            </a:r>
          </a:p>
          <a:p>
            <a:pPr defTabSz="873892" eaLnBrk="1" hangingPunct="1">
              <a:defRPr/>
            </a:pPr>
            <a:r>
              <a:rPr lang="fr-CA" sz="1100" dirty="0" smtClean="0">
                <a:latin typeface="Arial" pitchFamily="34" charset="0"/>
                <a:cs typeface="Arial" pitchFamily="34" charset="0"/>
              </a:rPr>
              <a:t>Cette modification supprime une méthode inefficace de ventilation par extraction seulement qui tirait tout son air des chambres.</a:t>
            </a:r>
          </a:p>
          <a:p>
            <a:pPr defTabSz="873892" eaLnBrk="1" hangingPunct="1">
              <a:defRPr/>
            </a:pPr>
            <a:r>
              <a:rPr lang="fr-CA" sz="1100" dirty="0" smtClean="0">
                <a:latin typeface="Arial" pitchFamily="34" charset="0"/>
                <a:cs typeface="Arial" pitchFamily="34" charset="0"/>
              </a:rPr>
              <a:t>Cet air n’était toutefois pas de l’air frais, mais de l’air de la maison mélangé, qui était de moins bonne qualité que l’air extérieur frais, une solution qui n’était plus considérée comme une solution minimale acceptable.</a:t>
            </a:r>
          </a:p>
          <a:p>
            <a:r>
              <a:rPr lang="fr-CA" sz="1100" dirty="0" smtClean="0">
                <a:latin typeface="Arial" pitchFamily="34" charset="0"/>
                <a:cs typeface="Arial" pitchFamily="34" charset="0"/>
              </a:rPr>
              <a:t> </a:t>
            </a:r>
            <a:r>
              <a:rPr lang="fr-CA" sz="1100" u="sng" dirty="0" smtClean="0">
                <a:latin typeface="Arial" pitchFamily="34" charset="0"/>
                <a:cs typeface="Arial" pitchFamily="34" charset="0"/>
              </a:rPr>
              <a:t>Emplacement des avertisseurs de monoxyde de carbone</a:t>
            </a:r>
          </a:p>
          <a:p>
            <a:pPr defTabSz="873892" eaLnBrk="1" hangingPunct="1">
              <a:defRPr/>
            </a:pPr>
            <a:r>
              <a:rPr lang="fr-CA" sz="1100" dirty="0" smtClean="0">
                <a:latin typeface="Arial" pitchFamily="34" charset="0"/>
                <a:cs typeface="Arial" pitchFamily="34" charset="0"/>
              </a:rPr>
              <a:t>La modification corrigera une incohérence dans le texte du CNB. Le CNB  2010 reconnaît que les fabricants règlent les détecteurs de monoxyde de carbone à différents niveaux de sensibilité et à différents délais de réaction basés sur ces niveaux de sensibilité. Les fabricants sont ceux qui sont les mieux placés pour déterminer le meilleur emplacement en vue de l’installation des détecteurs de monoxyde de carbone en fonction des critères de conception. </a:t>
            </a:r>
          </a:p>
          <a:p>
            <a:pPr defTabSz="873892" eaLnBrk="1" hangingPunct="1">
              <a:defRPr/>
            </a:pPr>
            <a:r>
              <a:rPr lang="fr-CA" sz="1100" dirty="0" smtClean="0">
                <a:solidFill>
                  <a:schemeClr val="tx1"/>
                </a:solidFill>
                <a:latin typeface="Arial" pitchFamily="34" charset="0"/>
                <a:cs typeface="Arial" pitchFamily="34" charset="0"/>
              </a:rPr>
              <a:t>Les</a:t>
            </a:r>
            <a:r>
              <a:rPr lang="fr-CA" sz="1100" dirty="0" smtClean="0">
                <a:latin typeface="Arial" pitchFamily="34" charset="0"/>
                <a:cs typeface="Arial" pitchFamily="34" charset="0"/>
              </a:rPr>
              <a:t> détecteurs de monoxyde de carbone peuvent être installés au plafond ou près du plafond seulement dans</a:t>
            </a:r>
            <a:r>
              <a:rPr lang="fr-CA" sz="1100" baseline="0" dirty="0" smtClean="0">
                <a:latin typeface="Arial" pitchFamily="34" charset="0"/>
                <a:cs typeface="Arial" pitchFamily="34" charset="0"/>
              </a:rPr>
              <a:t> le cas d</a:t>
            </a:r>
            <a:r>
              <a:rPr lang="fr-CA" sz="1100" dirty="0" smtClean="0">
                <a:latin typeface="Arial" pitchFamily="34" charset="0"/>
                <a:cs typeface="Arial" pitchFamily="34" charset="0"/>
              </a:rPr>
              <a:t>es appareils de chauffage au bois et lorsque le fabricant ne précise pas d’emplacement. </a:t>
            </a:r>
          </a:p>
          <a:p>
            <a:r>
              <a:rPr lang="fr-CA" sz="1100" dirty="0" smtClean="0">
                <a:latin typeface="Arial" pitchFamily="34" charset="0"/>
                <a:cs typeface="Arial" pitchFamily="34" charset="0"/>
              </a:rPr>
              <a:t> </a:t>
            </a:r>
            <a:r>
              <a:rPr lang="fr-CA" sz="1100" u="sng" dirty="0" smtClean="0">
                <a:latin typeface="Arial" pitchFamily="34" charset="0"/>
                <a:cs typeface="Arial" pitchFamily="34" charset="0"/>
              </a:rPr>
              <a:t>Hottes de cuisson</a:t>
            </a:r>
          </a:p>
          <a:p>
            <a:pPr defTabSz="873892" eaLnBrk="1" hangingPunct="1">
              <a:defRPr/>
            </a:pPr>
            <a:r>
              <a:rPr lang="fr-CA" sz="1100" dirty="0" smtClean="0">
                <a:latin typeface="Arial" pitchFamily="34" charset="0"/>
                <a:cs typeface="Arial" pitchFamily="34" charset="0"/>
              </a:rPr>
              <a:t>Une terminologie plus générique a été introduite par cette modification, qui remplace l’expression </a:t>
            </a:r>
            <a:r>
              <a:rPr lang="fr-CA" sz="1100" i="1" u="sng" dirty="0" smtClean="0">
                <a:latin typeface="Arial" pitchFamily="34" charset="0"/>
                <a:cs typeface="Arial" pitchFamily="34" charset="0"/>
              </a:rPr>
              <a:t>ventilateur </a:t>
            </a:r>
            <a:r>
              <a:rPr lang="fr-CA" sz="1100" i="1" u="sng" smtClean="0">
                <a:latin typeface="Arial" pitchFamily="34" charset="0"/>
                <a:cs typeface="Arial" pitchFamily="34" charset="0"/>
              </a:rPr>
              <a:t>de la hotte </a:t>
            </a:r>
            <a:r>
              <a:rPr lang="fr-CA" sz="1100" i="1" u="sng" dirty="0" smtClean="0">
                <a:latin typeface="Arial" pitchFamily="34" charset="0"/>
                <a:cs typeface="Arial" pitchFamily="34" charset="0"/>
              </a:rPr>
              <a:t>de la cuisinière</a:t>
            </a:r>
            <a:r>
              <a:rPr lang="fr-CA" sz="1100" dirty="0" smtClean="0">
                <a:latin typeface="Arial" pitchFamily="34" charset="0"/>
                <a:cs typeface="Arial" pitchFamily="34" charset="0"/>
              </a:rPr>
              <a:t> par </a:t>
            </a:r>
            <a:r>
              <a:rPr lang="fr-CA" sz="1100" i="1" u="sng" dirty="0" smtClean="0">
                <a:latin typeface="Arial" pitchFamily="34" charset="0"/>
                <a:cs typeface="Arial" pitchFamily="34" charset="0"/>
              </a:rPr>
              <a:t>ventilateurs extracteurs</a:t>
            </a:r>
            <a:r>
              <a:rPr lang="fr-CA" sz="1100" i="1" u="none" dirty="0" smtClean="0">
                <a:latin typeface="Arial" pitchFamily="34" charset="0"/>
                <a:cs typeface="Arial" pitchFamily="34" charset="0"/>
              </a:rPr>
              <a:t> </a:t>
            </a:r>
            <a:r>
              <a:rPr lang="fr-CA" sz="1100" i="0" u="none" dirty="0" smtClean="0">
                <a:latin typeface="Arial" pitchFamily="34" charset="0"/>
                <a:cs typeface="Arial" pitchFamily="34" charset="0"/>
              </a:rPr>
              <a:t>des appareils de cuisson</a:t>
            </a:r>
            <a:r>
              <a:rPr lang="fr-CA" sz="1100" i="1" u="none" dirty="0" smtClean="0">
                <a:latin typeface="Arial" pitchFamily="34" charset="0"/>
                <a:cs typeface="Arial" pitchFamily="34" charset="0"/>
              </a:rPr>
              <a:t>.</a:t>
            </a:r>
          </a:p>
          <a:p>
            <a:pPr defTabSz="873892" eaLnBrk="1" hangingPunct="1">
              <a:defRPr/>
            </a:pPr>
            <a:r>
              <a:rPr lang="fr-CA" sz="1100" dirty="0" smtClean="0">
                <a:latin typeface="Arial" pitchFamily="34" charset="0"/>
                <a:cs typeface="Arial" pitchFamily="34" charset="0"/>
              </a:rPr>
              <a:t>La modification vise à assurer l’inclusion de tous les appareils d’extraction.</a:t>
            </a:r>
          </a:p>
        </p:txBody>
      </p:sp>
      <p:sp>
        <p:nvSpPr>
          <p:cNvPr id="23556" name="Slide Number Placeholder 3"/>
          <p:cNvSpPr>
            <a:spLocks noGrp="1"/>
          </p:cNvSpPr>
          <p:nvPr>
            <p:ph type="sldNum" sz="quarter" idx="5"/>
          </p:nvPr>
        </p:nvSpPr>
        <p:spPr>
          <a:noFill/>
        </p:spPr>
        <p:txBody>
          <a:bodyPr/>
          <a:lstStyle/>
          <a:p>
            <a:fld id="{DFDDDCA9-8F98-47AE-BEA8-287B403D9370}" type="slidenum">
              <a:rPr lang="en-US"/>
              <a:pPr/>
              <a:t>22</a:t>
            </a:fld>
            <a:endParaRPr lang="en-US" dirty="0"/>
          </a:p>
        </p:txBody>
      </p:sp>
    </p:spTree>
    <p:extLst>
      <p:ext uri="{BB962C8B-B14F-4D97-AF65-F5344CB8AC3E}">
        <p14:creationId xmlns:p14="http://schemas.microsoft.com/office/powerpoint/2010/main" val="602862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8C78BE2E-895A-4133-934A-24852052F8D1}" type="slidenum">
              <a:rPr lang="en-US" smtClean="0"/>
              <a:pPr>
                <a:defRPr/>
              </a:pPr>
              <a:t>23</a:t>
            </a:fld>
            <a:endParaRPr lang="en-US" dirty="0"/>
          </a:p>
        </p:txBody>
      </p:sp>
    </p:spTree>
    <p:extLst>
      <p:ext uri="{BB962C8B-B14F-4D97-AF65-F5344CB8AC3E}">
        <p14:creationId xmlns:p14="http://schemas.microsoft.com/office/powerpoint/2010/main" val="796369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p:spPr>
        <p:txBody>
          <a:bodyPr/>
          <a:lstStyle/>
          <a:p>
            <a:pPr eaLnBrk="1" hangingPunct="1"/>
            <a:r>
              <a:rPr lang="fr-CA" dirty="0" smtClean="0">
                <a:latin typeface="Arial" pitchFamily="34" charset="0"/>
                <a:cs typeface="Arial" pitchFamily="34" charset="0"/>
              </a:rPr>
              <a:t>Voici la liste des sujets que nous aborderons au cours de la </a:t>
            </a:r>
          </a:p>
          <a:p>
            <a:pPr eaLnBrk="1" hangingPunct="1"/>
            <a:r>
              <a:rPr lang="fr-CA" dirty="0" smtClean="0">
                <a:latin typeface="Arial" pitchFamily="34" charset="0"/>
                <a:cs typeface="Arial" pitchFamily="34" charset="0"/>
              </a:rPr>
              <a:t>pré</a:t>
            </a:r>
            <a:r>
              <a:rPr lang="fr-CA" baseline="0" dirty="0" smtClean="0">
                <a:latin typeface="Arial" pitchFamily="34" charset="0"/>
                <a:cs typeface="Arial" pitchFamily="34" charset="0"/>
              </a:rPr>
              <a:t>sentation :</a:t>
            </a:r>
          </a:p>
          <a:p>
            <a:pPr eaLnBrk="1" hangingPunct="1"/>
            <a:endParaRPr lang="fr-CA" baseline="0" dirty="0" smtClean="0">
              <a:latin typeface="Arial" pitchFamily="34" charset="0"/>
              <a:cs typeface="Arial" pitchFamily="34" charset="0"/>
            </a:endParaRPr>
          </a:p>
          <a:p>
            <a:pPr eaLnBrk="1" hangingPunct="1"/>
            <a:r>
              <a:rPr lang="fr-CA" baseline="0" dirty="0" smtClean="0">
                <a:latin typeface="Arial" pitchFamily="34" charset="0"/>
                <a:cs typeface="Arial" pitchFamily="34" charset="0"/>
              </a:rPr>
              <a:t>[</a:t>
            </a:r>
            <a:r>
              <a:rPr lang="fr-CA" b="1" baseline="0" dirty="0" smtClean="0">
                <a:latin typeface="Arial" pitchFamily="34" charset="0"/>
                <a:cs typeface="Arial" pitchFamily="34" charset="0"/>
              </a:rPr>
              <a:t>Lire la liste]</a:t>
            </a:r>
            <a:endParaRPr lang="fr-CA" b="1" dirty="0" smtClean="0">
              <a:latin typeface="Arial" pitchFamily="34" charset="0"/>
              <a:cs typeface="Arial" pitchFamily="34" charset="0"/>
            </a:endParaRPr>
          </a:p>
        </p:txBody>
      </p:sp>
      <p:sp>
        <p:nvSpPr>
          <p:cNvPr id="15364" name="Slide Number Placeholder 3"/>
          <p:cNvSpPr>
            <a:spLocks noGrp="1"/>
          </p:cNvSpPr>
          <p:nvPr>
            <p:ph type="sldNum" sz="quarter" idx="5"/>
          </p:nvPr>
        </p:nvSpPr>
        <p:spPr>
          <a:noFill/>
        </p:spPr>
        <p:txBody>
          <a:bodyPr/>
          <a:lstStyle/>
          <a:p>
            <a:fld id="{93DF5A79-65C7-4B45-B2E0-D7CF15B3AD52}" type="slidenum">
              <a:rPr lang="en-US"/>
              <a:pPr/>
              <a:t>3</a:t>
            </a:fld>
            <a:endParaRPr lang="en-US" dirty="0"/>
          </a:p>
        </p:txBody>
      </p:sp>
    </p:spTree>
    <p:extLst>
      <p:ext uri="{BB962C8B-B14F-4D97-AF65-F5344CB8AC3E}">
        <p14:creationId xmlns:p14="http://schemas.microsoft.com/office/powerpoint/2010/main" val="3051606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p>
            <a:fld id="{EFD48780-A6F2-47F0-B482-0D553F3C53AB}" type="slidenum">
              <a:rPr lang="en-US" smtClean="0"/>
              <a:pPr/>
              <a:t>4</a:t>
            </a:fld>
            <a:endParaRPr lang="en-US" dirty="0"/>
          </a:p>
        </p:txBody>
      </p:sp>
      <p:sp>
        <p:nvSpPr>
          <p:cNvPr id="18436" name="Rectangle 3"/>
          <p:cNvSpPr>
            <a:spLocks noGrp="1" noChangeArrowheads="1"/>
          </p:cNvSpPr>
          <p:nvPr>
            <p:ph type="body" idx="1"/>
          </p:nvPr>
        </p:nvSpPr>
        <p:spPr/>
        <p:txBody>
          <a:bodyPr>
            <a:normAutofit/>
          </a:bodyPr>
          <a:lstStyle/>
          <a:p>
            <a:r>
              <a:rPr lang="fr-CA" dirty="0" smtClean="0">
                <a:latin typeface="Arial" pitchFamily="34" charset="0"/>
                <a:cs typeface="Arial" pitchFamily="34" charset="0"/>
              </a:rPr>
              <a:t>Ces modifications éliminent les différences entre les parties 4 et 9.</a:t>
            </a:r>
          </a:p>
          <a:p>
            <a:r>
              <a:rPr lang="fr-CA" dirty="0" smtClean="0">
                <a:latin typeface="Arial" pitchFamily="34" charset="0"/>
                <a:cs typeface="Arial" pitchFamily="34" charset="0"/>
              </a:rPr>
              <a:t>La partie 4 spécifie une charge minimale pour les murets ou glissières de sécurité pour véhicules.  </a:t>
            </a:r>
          </a:p>
          <a:p>
            <a:r>
              <a:rPr lang="fr-CA" dirty="0" smtClean="0">
                <a:latin typeface="Arial" pitchFamily="34" charset="0"/>
                <a:cs typeface="Arial" pitchFamily="34" charset="0"/>
              </a:rPr>
              <a:t>La partie 9 ne contient pas d’exigence parallèle. </a:t>
            </a:r>
          </a:p>
          <a:p>
            <a:r>
              <a:rPr lang="fr-CA" dirty="0" smtClean="0">
                <a:latin typeface="Arial" pitchFamily="34" charset="0"/>
                <a:cs typeface="Arial" pitchFamily="34" charset="0"/>
              </a:rPr>
              <a:t>La partie 9 précise maintenant la même charge concentrée horizontale minimale que la partie 4, pour les murets ou glissières de sécurité pour véhicules. </a:t>
            </a:r>
          </a:p>
          <a:p>
            <a:r>
              <a:rPr lang="fr-CA" dirty="0" smtClean="0">
                <a:latin typeface="Arial" pitchFamily="34" charset="0"/>
                <a:cs typeface="Arial" pitchFamily="34" charset="0"/>
              </a:rPr>
              <a:t>La modification précise également que les charges doivent être appliquées à la hauteur minimale requise et non à la partie supérieure du garde-corps.</a:t>
            </a:r>
          </a:p>
          <a:p>
            <a:endParaRPr lang="fr-CA" dirty="0" smtClean="0">
              <a:latin typeface="Arial" pitchFamily="34" charset="0"/>
              <a:cs typeface="Arial" pitchFamily="34" charset="0"/>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636600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p>
            <a:fld id="{EFD48780-A6F2-47F0-B482-0D553F3C53AB}" type="slidenum">
              <a:rPr lang="en-US" smtClean="0"/>
              <a:pPr/>
              <a:t>5</a:t>
            </a:fld>
            <a:endParaRPr lang="en-US" dirty="0"/>
          </a:p>
        </p:txBody>
      </p:sp>
      <p:sp>
        <p:nvSpPr>
          <p:cNvPr id="18436" name="Rectangle 3"/>
          <p:cNvSpPr>
            <a:spLocks noGrp="1" noChangeArrowheads="1"/>
          </p:cNvSpPr>
          <p:nvPr>
            <p:ph type="body" idx="1"/>
          </p:nvPr>
        </p:nvSpPr>
        <p:spPr/>
        <p:txBody>
          <a:bodyPr>
            <a:normAutofit/>
          </a:bodyPr>
          <a:lstStyle/>
          <a:p>
            <a:r>
              <a:rPr lang="fr-CA" dirty="0" smtClean="0">
                <a:latin typeface="Arial" pitchFamily="34" charset="0"/>
                <a:cs typeface="Arial" pitchFamily="34" charset="0"/>
              </a:rPr>
              <a:t>Cette modification a été</a:t>
            </a:r>
            <a:r>
              <a:rPr lang="fr-CA" baseline="0" dirty="0" smtClean="0">
                <a:latin typeface="Arial" pitchFamily="34" charset="0"/>
                <a:cs typeface="Arial" pitchFamily="34" charset="0"/>
              </a:rPr>
              <a:t> apportée afin de corriger un faux sens à l’anglais entre les termes « </a:t>
            </a:r>
            <a:r>
              <a:rPr lang="fr-CA" baseline="0" dirty="0" err="1" smtClean="0">
                <a:latin typeface="Arial" pitchFamily="34" charset="0"/>
                <a:cs typeface="Arial" pitchFamily="34" charset="0"/>
              </a:rPr>
              <a:t>moisture</a:t>
            </a:r>
            <a:r>
              <a:rPr lang="fr-CA" baseline="0" dirty="0" smtClean="0">
                <a:latin typeface="Arial" pitchFamily="34" charset="0"/>
                <a:cs typeface="Arial" pitchFamily="34" charset="0"/>
              </a:rPr>
              <a:t> » et « </a:t>
            </a:r>
            <a:r>
              <a:rPr lang="fr-CA" baseline="0" dirty="0" err="1" smtClean="0">
                <a:latin typeface="Arial" pitchFamily="34" charset="0"/>
                <a:cs typeface="Arial" pitchFamily="34" charset="0"/>
              </a:rPr>
              <a:t>dampproofing</a:t>
            </a:r>
            <a:r>
              <a:rPr lang="fr-CA" baseline="0" dirty="0" smtClean="0">
                <a:latin typeface="Arial" pitchFamily="34" charset="0"/>
                <a:cs typeface="Arial" pitchFamily="34" charset="0"/>
              </a:rPr>
              <a:t> ». C’est suite à la modification apportée à la version anglaise que l’article 9.13.2.6. de la version française </a:t>
            </a:r>
            <a:r>
              <a:rPr lang="fr-CA" dirty="0" smtClean="0">
                <a:latin typeface="Arial" pitchFamily="34" charset="0"/>
                <a:cs typeface="Arial" pitchFamily="34" charset="0"/>
              </a:rPr>
              <a:t>est devenu « Protection des revêtements intérieurs de finition contre l’humidité ». Il s’intitulait auparavant </a:t>
            </a:r>
            <a:r>
              <a:rPr lang="fr-CA" baseline="0" dirty="0" smtClean="0">
                <a:latin typeface="Arial" pitchFamily="34" charset="0"/>
                <a:cs typeface="Arial" pitchFamily="34" charset="0"/>
              </a:rPr>
              <a:t>« Face intérieure des murs ».</a:t>
            </a:r>
            <a:endParaRPr lang="fr-CA" dirty="0" smtClean="0">
              <a:latin typeface="Arial" pitchFamily="34" charset="0"/>
              <a:cs typeface="Arial" pitchFamily="34" charset="0"/>
            </a:endParaRPr>
          </a:p>
          <a:p>
            <a:endParaRPr lang="fr-CA" dirty="0" smtClean="0">
              <a:latin typeface="Arial" pitchFamily="34" charset="0"/>
              <a:cs typeface="Arial" pitchFamily="34" charset="0"/>
            </a:endParaRPr>
          </a:p>
          <a:p>
            <a:endParaRPr lang="fr-CA" dirty="0" smtClean="0">
              <a:latin typeface="Arial" pitchFamily="34" charset="0"/>
              <a:cs typeface="Arial" pitchFamily="34" charset="0"/>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96905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p>
            <a:fld id="{EFD48780-A6F2-47F0-B482-0D553F3C53AB}" type="slidenum">
              <a:rPr lang="en-US" smtClean="0"/>
              <a:pPr/>
              <a:t>6</a:t>
            </a:fld>
            <a:endParaRPr lang="en-US" dirty="0"/>
          </a:p>
        </p:txBody>
      </p:sp>
      <p:sp>
        <p:nvSpPr>
          <p:cNvPr id="18436" name="Rectangle 3"/>
          <p:cNvSpPr>
            <a:spLocks noGrp="1" noChangeArrowheads="1"/>
          </p:cNvSpPr>
          <p:nvPr>
            <p:ph type="body" idx="1"/>
          </p:nvPr>
        </p:nvSpPr>
        <p:spPr/>
        <p:txBody>
          <a:bodyPr>
            <a:normAutofit/>
          </a:bodyPr>
          <a:lstStyle/>
          <a:p>
            <a:r>
              <a:rPr lang="fr-CA" dirty="0" smtClean="0">
                <a:latin typeface="Arial" pitchFamily="34" charset="0"/>
                <a:cs typeface="Arial" pitchFamily="34" charset="0"/>
              </a:rPr>
              <a:t>Certains types d’isolants peuvent également remplir une fonction de protection des revêtements intérieurs contre l’humidité et permettre d’atteindre la performance visée par les exigences prescriptives.</a:t>
            </a:r>
          </a:p>
          <a:p>
            <a:r>
              <a:rPr lang="fr-CA" dirty="0" smtClean="0">
                <a:latin typeface="Arial" pitchFamily="34" charset="0"/>
                <a:cs typeface="Arial" pitchFamily="34" charset="0"/>
              </a:rPr>
              <a:t>Ces produits sont maintenant reconnus.</a:t>
            </a:r>
          </a:p>
          <a:p>
            <a:r>
              <a:rPr lang="fr-CA" dirty="0" smtClean="0">
                <a:latin typeface="Arial" pitchFamily="34" charset="0"/>
                <a:cs typeface="Arial" pitchFamily="34" charset="0"/>
              </a:rPr>
              <a:t>Une note d’annexe fournit des explications additionnelles. </a:t>
            </a:r>
          </a:p>
          <a:p>
            <a:endParaRPr lang="fr-CA" dirty="0" smtClean="0"/>
          </a:p>
          <a:p>
            <a:pPr lvl="1"/>
            <a:endParaRPr lang="fr-CA" dirty="0" smtClean="0"/>
          </a:p>
          <a:p>
            <a:pPr lvl="1"/>
            <a:endParaRPr lang="fr-CA" dirty="0" smtClean="0"/>
          </a:p>
          <a:p>
            <a:pPr lvl="1"/>
            <a:endParaRPr lang="fr-CA" dirty="0" smtClean="0"/>
          </a:p>
          <a:p>
            <a:endParaRPr lang="fr-CA" dirty="0" smtClean="0"/>
          </a:p>
          <a:p>
            <a:endParaRPr lang="fr-CA" dirty="0" smtClean="0"/>
          </a:p>
          <a:p>
            <a:endParaRPr lang="fr-CA" dirty="0" smtClean="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452634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p>
            <a:fld id="{EFD48780-A6F2-47F0-B482-0D553F3C53AB}" type="slidenum">
              <a:rPr lang="en-US" smtClean="0"/>
              <a:pPr/>
              <a:t>7</a:t>
            </a:fld>
            <a:endParaRPr lang="en-US" dirty="0"/>
          </a:p>
        </p:txBody>
      </p:sp>
      <p:sp>
        <p:nvSpPr>
          <p:cNvPr id="18436" name="Rectangle 3"/>
          <p:cNvSpPr>
            <a:spLocks noGrp="1" noChangeArrowheads="1"/>
          </p:cNvSpPr>
          <p:nvPr>
            <p:ph type="body" idx="1"/>
          </p:nvPr>
        </p:nvSpPr>
        <p:spPr/>
        <p:txBody>
          <a:bodyPr>
            <a:normAutofit/>
          </a:bodyPr>
          <a:lstStyle/>
          <a:p>
            <a:r>
              <a:rPr lang="fr-CA" dirty="0" smtClean="0">
                <a:latin typeface="Arial" pitchFamily="34" charset="0"/>
                <a:cs typeface="Arial" pitchFamily="34" charset="0"/>
              </a:rPr>
              <a:t>Un renvoi à la section 9.16. pour les exigences relatives au remblai granulaire propre a été supprimé parce qu’il était difficile de traiter les exceptions à ces exigences à d’autres fins, mais l’information est maintenant fournie directement dans cette disposition.</a:t>
            </a:r>
          </a:p>
          <a:p>
            <a:endParaRPr lang="fr-CA" dirty="0" smtClean="0">
              <a:latin typeface="Arial" pitchFamily="34" charset="0"/>
              <a:cs typeface="Arial" pitchFamily="34" charset="0"/>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380415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p:txBody>
          <a:bodyPr/>
          <a:lstStyle/>
          <a:p>
            <a:fld id="{EFD48780-A6F2-47F0-B482-0D553F3C53AB}" type="slidenum">
              <a:rPr lang="en-US" smtClean="0"/>
              <a:pPr/>
              <a:t>8</a:t>
            </a:fld>
            <a:endParaRPr lang="en-US" dirty="0"/>
          </a:p>
        </p:txBody>
      </p:sp>
      <p:sp>
        <p:nvSpPr>
          <p:cNvPr id="18436" name="Rectangle 3"/>
          <p:cNvSpPr>
            <a:spLocks noGrp="1" noChangeArrowheads="1"/>
          </p:cNvSpPr>
          <p:nvPr>
            <p:ph type="body" idx="1"/>
          </p:nvPr>
        </p:nvSpPr>
        <p:spPr/>
        <p:txBody>
          <a:bodyPr>
            <a:normAutofit fontScale="92500" lnSpcReduction="20000"/>
          </a:bodyPr>
          <a:lstStyle/>
          <a:p>
            <a:r>
              <a:rPr lang="fr-CA" b="1" dirty="0" smtClean="0">
                <a:latin typeface="Arial" pitchFamily="34" charset="0"/>
                <a:cs typeface="Arial" pitchFamily="34" charset="0"/>
              </a:rPr>
              <a:t>9.15.4.2. Épaisseur du mur de fondation et soutien latéral requis</a:t>
            </a:r>
          </a:p>
          <a:p>
            <a:r>
              <a:rPr lang="fr-CA" u="sng" dirty="0" smtClean="0">
                <a:latin typeface="Arial" pitchFamily="34" charset="0"/>
                <a:cs typeface="Arial" pitchFamily="34" charset="0"/>
              </a:rPr>
              <a:t>Hauteur accrue des murs de fondation </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L’application du tableau 9.15.4.2.A. du CNB 2005 était limitée aux murs de fondation d’une hauteur totale de 2,5 m et d’une hauteur de remblai de 2,4 m.  </a:t>
            </a:r>
          </a:p>
          <a:p>
            <a:r>
              <a:rPr lang="fr-CA" dirty="0" smtClean="0">
                <a:latin typeface="Arial" pitchFamily="34" charset="0"/>
                <a:cs typeface="Arial" pitchFamily="34" charset="0"/>
              </a:rPr>
              <a:t>Parce que le marché réclame des sous-sols plus hauts soutenus par une plus grande hauteur de remblai, le CNB permet maintenant une hauteur de mur maximale de 3,0 m. </a:t>
            </a:r>
          </a:p>
          <a:p>
            <a:r>
              <a:rPr lang="fr-CA" dirty="0" smtClean="0">
                <a:latin typeface="Arial" pitchFamily="34" charset="0"/>
                <a:cs typeface="Arial" pitchFamily="34" charset="0"/>
              </a:rPr>
              <a:t>La modification apportée au tableau 9.15.4.2.A. précise l’épaisseur et la hauteur des murs de fondation pour des murs en béton (non armé) pleins, ainsi que des hauteurs de remblai pouvant atteindre 3,0 m.  </a:t>
            </a:r>
          </a:p>
          <a:p>
            <a:r>
              <a:rPr lang="fr-CA" dirty="0" smtClean="0">
                <a:latin typeface="Arial" pitchFamily="34" charset="0"/>
                <a:cs typeface="Arial" pitchFamily="34" charset="0"/>
              </a:rPr>
              <a:t>Une modification similaire  (tableau 9.15.4.2.B.) précise l’épaisseur et la hauteur des murs de fondation pour des murs en blocs de béton armé, ainsi que des hauteurs de remblai pouvant atteindre 3,0  m.</a:t>
            </a:r>
          </a:p>
          <a:p>
            <a:endParaRPr lang="fr-CA" dirty="0" smtClean="0">
              <a:latin typeface="Arial" pitchFamily="34" charset="0"/>
              <a:cs typeface="Arial" pitchFamily="34" charset="0"/>
            </a:endParaRPr>
          </a:p>
          <a:p>
            <a:r>
              <a:rPr lang="fr-CA" u="sng" dirty="0" smtClean="0">
                <a:latin typeface="Arial" pitchFamily="34" charset="0"/>
                <a:cs typeface="Arial" pitchFamily="34" charset="0"/>
              </a:rPr>
              <a:t>Taille et espacement des barres d’armature</a:t>
            </a:r>
          </a:p>
          <a:p>
            <a:endParaRPr lang="fr-CA" dirty="0" smtClean="0">
              <a:latin typeface="Arial" pitchFamily="34" charset="0"/>
              <a:cs typeface="Arial" pitchFamily="34" charset="0"/>
            </a:endParaRPr>
          </a:p>
          <a:p>
            <a:r>
              <a:rPr lang="fr-CA" dirty="0" smtClean="0">
                <a:latin typeface="Arial" pitchFamily="34" charset="0"/>
                <a:cs typeface="Arial" pitchFamily="34" charset="0"/>
              </a:rPr>
              <a:t>Dans la norme CSA-S304.1, « Calcul des ouvrages en maçonnerie », des modifications ont été apportées à la résistance à</a:t>
            </a:r>
            <a:r>
              <a:rPr lang="fr-CA" baseline="0" dirty="0" smtClean="0">
                <a:latin typeface="Arial" pitchFamily="34" charset="0"/>
                <a:cs typeface="Arial" pitchFamily="34" charset="0"/>
              </a:rPr>
              <a:t> la</a:t>
            </a:r>
            <a:r>
              <a:rPr lang="fr-CA" dirty="0" smtClean="0">
                <a:latin typeface="Arial" pitchFamily="34" charset="0"/>
                <a:cs typeface="Arial" pitchFamily="34" charset="0"/>
              </a:rPr>
              <a:t> charge de la maçonnerie.  Les barres de la taille spécifiée sont lourdes et difficiles à manipuler, et aucune option n’est fournie. Les nouveaux critères tiennent compte des modifications apportées à la résistance à la charge de la maçonnerie. Ils spécifient des barres plus légères afin de faciliter la manipulation et précisent des options dans certains cas.</a:t>
            </a:r>
          </a:p>
          <a:p>
            <a:endParaRPr lang="fr-CA" dirty="0" smtClean="0">
              <a:latin typeface="Arial" pitchFamily="34" charset="0"/>
              <a:cs typeface="Arial" pitchFamily="34" charset="0"/>
            </a:endParaRP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874897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p:txBody>
          <a:bodyPr/>
          <a:lstStyle/>
          <a:p>
            <a:fld id="{6F469520-038A-4FF5-9EA5-F7F37C0AB21B}" type="slidenum">
              <a:rPr lang="en-US" smtClean="0"/>
              <a:pPr/>
              <a:t>9</a:t>
            </a:fld>
            <a:endParaRPr lang="en-US" dirty="0"/>
          </a:p>
        </p:txBody>
      </p:sp>
      <p:sp>
        <p:nvSpPr>
          <p:cNvPr id="19460" name="Rectangle 3"/>
          <p:cNvSpPr>
            <a:spLocks noGrp="1" noChangeArrowheads="1"/>
          </p:cNvSpPr>
          <p:nvPr>
            <p:ph type="body" idx="1"/>
          </p:nvPr>
        </p:nvSpPr>
        <p:spPr/>
        <p:txBody>
          <a:bodyPr>
            <a:normAutofit/>
          </a:bodyPr>
          <a:lstStyle/>
          <a:p>
            <a:r>
              <a:rPr lang="fr-CA" dirty="0" smtClean="0"/>
              <a:t>Voici un aperçu des modifications contenues dans la section 9.25. pour les matériaux présentant de faibles valeurs de </a:t>
            </a:r>
            <a:r>
              <a:rPr lang="fr-CA" dirty="0" err="1" smtClean="0"/>
              <a:t>perméance</a:t>
            </a:r>
            <a:r>
              <a:rPr lang="fr-CA" dirty="0" smtClean="0"/>
              <a:t> à l’air ou à la vapeur.</a:t>
            </a:r>
          </a:p>
          <a:p>
            <a:r>
              <a:rPr lang="fr-CA" dirty="0" smtClean="0"/>
              <a:t>Les modifications ont été motivées par le fait que la section 9.25. est probablement la section la moins bien comprise de la partie 9, mais également parce que les matériaux à faible </a:t>
            </a:r>
            <a:r>
              <a:rPr lang="fr-CA" dirty="0" err="1" smtClean="0"/>
              <a:t>perméance</a:t>
            </a:r>
            <a:r>
              <a:rPr lang="fr-CA" dirty="0" smtClean="0"/>
              <a:t> – comme la mousse de polystyrène extrudée – sont maintenant plus souvent utilisés pour les rénovations énergétiques.</a:t>
            </a:r>
          </a:p>
          <a:p>
            <a:endParaRPr lang="fr-CA" dirty="0" smtClean="0"/>
          </a:p>
          <a:p>
            <a:pPr lvl="1"/>
            <a:r>
              <a:rPr lang="fr-CA" dirty="0" smtClean="0"/>
              <a:t>Les modifications que je m’apprête à expliquer portent sur les points suivants :</a:t>
            </a:r>
          </a:p>
          <a:p>
            <a:pPr lvl="1">
              <a:buFont typeface="Arial" pitchFamily="34" charset="0"/>
              <a:buChar char="•"/>
            </a:pPr>
            <a:r>
              <a:rPr lang="fr-CA" dirty="0" smtClean="0"/>
              <a:t> clarification de l’objet et du domaine d’application;</a:t>
            </a:r>
          </a:p>
          <a:p>
            <a:pPr lvl="1">
              <a:buFont typeface="Arial" pitchFamily="34" charset="0"/>
              <a:buChar char="•"/>
            </a:pPr>
            <a:r>
              <a:rPr lang="fr-CA" dirty="0" smtClean="0"/>
              <a:t> adoption d’une structure plus transparente pour cette section;</a:t>
            </a:r>
          </a:p>
          <a:p>
            <a:pPr lvl="1">
              <a:buFont typeface="Arial" pitchFamily="34" charset="0"/>
              <a:buChar char="•"/>
            </a:pPr>
            <a:r>
              <a:rPr lang="fr-CA" dirty="0" smtClean="0"/>
              <a:t> introduction d’un nouveau concept avec l’utilisation de l’expression « conditions normales » au lieu de l’expression « 35 % à 60 % d’humidité relative »;</a:t>
            </a:r>
          </a:p>
          <a:p>
            <a:pPr lvl="1">
              <a:buFont typeface="Arial" pitchFamily="34" charset="0"/>
              <a:buChar char="•"/>
            </a:pPr>
            <a:r>
              <a:rPr lang="fr-CA" dirty="0" smtClean="0"/>
              <a:t> utilisation facilitée des produits de mousse plastique comme pare-vapeur.</a:t>
            </a:r>
          </a:p>
          <a:p>
            <a:endParaRPr lang="fr-CA" dirty="0" smtClean="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8372776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0608" y="260648"/>
            <a:ext cx="7079704" cy="1043136"/>
          </a:xfrm>
        </p:spPr>
        <p:txBody>
          <a:bodyPr anchor="b"/>
          <a:lstStyle>
            <a:lvl1pPr algn="l">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04800" y="1600200"/>
            <a:ext cx="84582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5" name="Picture 4" descr="presentations-e.jpg"/>
          <p:cNvPicPr>
            <a:picLocks noChangeAspect="1"/>
          </p:cNvPicPr>
          <p:nvPr/>
        </p:nvPicPr>
        <p:blipFill>
          <a:blip r:embed="rId2" cstate="print"/>
          <a:stretch>
            <a:fillRect/>
          </a:stretch>
        </p:blipFill>
        <p:spPr>
          <a:xfrm>
            <a:off x="7380312" y="332656"/>
            <a:ext cx="1504950" cy="904875"/>
          </a:xfrm>
          <a:prstGeom prst="rect">
            <a:avLst/>
          </a:prstGeom>
        </p:spPr>
      </p:pic>
      <p:cxnSp>
        <p:nvCxnSpPr>
          <p:cNvPr id="7" name="Straight Connector 6"/>
          <p:cNvCxnSpPr/>
          <p:nvPr/>
        </p:nvCxnSpPr>
        <p:spPr bwMode="auto">
          <a:xfrm>
            <a:off x="323528" y="1268760"/>
            <a:ext cx="8424936" cy="0"/>
          </a:xfrm>
          <a:prstGeom prst="line">
            <a:avLst/>
          </a:prstGeom>
          <a:solidFill>
            <a:schemeClr val="accent1"/>
          </a:solidFill>
          <a:ln w="12700" cap="flat" cmpd="sng" algn="ctr">
            <a:solidFill>
              <a:srgbClr val="006699"/>
            </a:solidFill>
            <a:prstDash val="solid"/>
            <a:round/>
            <a:headEnd type="none" w="med" len="med"/>
            <a:tailEnd type="none" w="med" len="med"/>
          </a:ln>
          <a:effectLst/>
        </p:spPr>
      </p:cxn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20" descr="corp_f_tw"/>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66563" name="Rectangle 4099"/>
          <p:cNvSpPr>
            <a:spLocks noGrp="1" noChangeArrowheads="1"/>
          </p:cNvSpPr>
          <p:nvPr>
            <p:ph type="subTitle" idx="1"/>
          </p:nvPr>
        </p:nvSpPr>
        <p:spPr>
          <a:xfrm>
            <a:off x="1371600" y="4114800"/>
            <a:ext cx="6400800" cy="1219200"/>
          </a:xfrm>
        </p:spPr>
        <p:txBody>
          <a:bodyPr/>
          <a:lstStyle>
            <a:lvl1pPr marL="0" indent="0" algn="ctr">
              <a:buFontTx/>
              <a:buNone/>
              <a:defRPr sz="1800"/>
            </a:lvl1pPr>
          </a:lstStyle>
          <a:p>
            <a:r>
              <a:rPr lang="en-US" smtClean="0"/>
              <a:t>Click to edit Master subtitle style</a:t>
            </a:r>
            <a:endParaRPr lang="en-US"/>
          </a:p>
        </p:txBody>
      </p:sp>
      <p:sp>
        <p:nvSpPr>
          <p:cNvPr id="66564" name="Rectangle 4100"/>
          <p:cNvSpPr>
            <a:spLocks noGrp="1" noChangeArrowheads="1"/>
          </p:cNvSpPr>
          <p:nvPr>
            <p:ph type="ctrTitle" sz="quarter"/>
          </p:nvPr>
        </p:nvSpPr>
        <p:spPr>
          <a:xfrm>
            <a:off x="685800" y="2971800"/>
            <a:ext cx="7772400" cy="1143000"/>
          </a:xfrm>
        </p:spPr>
        <p:txBody>
          <a:bodyPr/>
          <a:lstStyle>
            <a:lvl1pPr algn="ctr">
              <a:defRPr/>
            </a:lvl1pPr>
          </a:lstStyle>
          <a:p>
            <a:r>
              <a:rPr lang="en-US" smtClean="0"/>
              <a:t>Click to edit Master title style</a:t>
            </a:r>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0608" y="260648"/>
            <a:ext cx="7079704" cy="1043136"/>
          </a:xfrm>
        </p:spPr>
        <p:txBody>
          <a:bodyPr anchor="b"/>
          <a:lstStyle>
            <a:lvl1pPr algn="l">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04800" y="1600800"/>
            <a:ext cx="4140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7" name="Straight Connector 6"/>
          <p:cNvCxnSpPr/>
          <p:nvPr/>
        </p:nvCxnSpPr>
        <p:spPr bwMode="auto">
          <a:xfrm>
            <a:off x="323528" y="1268760"/>
            <a:ext cx="8424936" cy="0"/>
          </a:xfrm>
          <a:prstGeom prst="line">
            <a:avLst/>
          </a:prstGeom>
          <a:solidFill>
            <a:schemeClr val="accent1"/>
          </a:solidFill>
          <a:ln w="12700" cap="flat" cmpd="sng" algn="ctr">
            <a:solidFill>
              <a:srgbClr val="006699"/>
            </a:solidFill>
            <a:prstDash val="solid"/>
            <a:round/>
            <a:headEnd type="none" w="med" len="med"/>
            <a:tailEnd type="none" w="med" len="med"/>
          </a:ln>
          <a:effectLst/>
        </p:spPr>
      </p:cxnSp>
      <p:sp>
        <p:nvSpPr>
          <p:cNvPr id="8" name="Content Placeholder 2"/>
          <p:cNvSpPr>
            <a:spLocks noGrp="1"/>
          </p:cNvSpPr>
          <p:nvPr>
            <p:ph idx="11"/>
          </p:nvPr>
        </p:nvSpPr>
        <p:spPr>
          <a:xfrm>
            <a:off x="4572000" y="1600200"/>
            <a:ext cx="4140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code-fan-f.jpg"/>
          <p:cNvPicPr preferRelativeResize="0">
            <a:picLocks noChangeAspect="1"/>
          </p:cNvPicPr>
          <p:nvPr userDrawn="1"/>
        </p:nvPicPr>
        <p:blipFill>
          <a:blip r:embed="rId2" cstate="print"/>
          <a:stretch>
            <a:fillRect/>
          </a:stretch>
        </p:blipFill>
        <p:spPr>
          <a:xfrm>
            <a:off x="7380000" y="331200"/>
            <a:ext cx="1504800" cy="914606"/>
          </a:xfrm>
          <a:prstGeom prst="rect">
            <a:avLst/>
          </a:prstGeom>
        </p:spPr>
      </p:pic>
    </p:spTree>
  </p:cSld>
  <p:clrMapOvr>
    <a:masterClrMapping/>
  </p:clrMapOvr>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0608" y="260648"/>
            <a:ext cx="7079704" cy="1043136"/>
          </a:xfrm>
        </p:spPr>
        <p:txBody>
          <a:bodyPr anchor="b"/>
          <a:lstStyle>
            <a:lvl1pPr algn="l">
              <a:defRPr/>
            </a:lvl1pPr>
          </a:lstStyle>
          <a:p>
            <a:r>
              <a:rPr lang="en-US" dirty="0" smtClean="0"/>
              <a:t>Click to edit Master </a:t>
            </a:r>
            <a:br>
              <a:rPr lang="en-US" dirty="0" smtClean="0"/>
            </a:br>
            <a:r>
              <a:rPr lang="en-US" dirty="0" smtClean="0"/>
              <a:t>title style</a:t>
            </a:r>
            <a:endParaRPr lang="en-US" dirty="0"/>
          </a:p>
        </p:txBody>
      </p:sp>
      <p:sp>
        <p:nvSpPr>
          <p:cNvPr id="3" name="Content Placeholder 2"/>
          <p:cNvSpPr>
            <a:spLocks noGrp="1"/>
          </p:cNvSpPr>
          <p:nvPr>
            <p:ph idx="1"/>
          </p:nvPr>
        </p:nvSpPr>
        <p:spPr>
          <a:xfrm>
            <a:off x="304800" y="1600800"/>
            <a:ext cx="462724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7" name="Straight Connector 6"/>
          <p:cNvCxnSpPr/>
          <p:nvPr/>
        </p:nvCxnSpPr>
        <p:spPr bwMode="auto">
          <a:xfrm>
            <a:off x="323528" y="1268760"/>
            <a:ext cx="8424936" cy="0"/>
          </a:xfrm>
          <a:prstGeom prst="line">
            <a:avLst/>
          </a:prstGeom>
          <a:solidFill>
            <a:schemeClr val="accent1"/>
          </a:solidFill>
          <a:ln w="12700" cap="flat" cmpd="sng" algn="ctr">
            <a:solidFill>
              <a:srgbClr val="006699"/>
            </a:solidFill>
            <a:prstDash val="solid"/>
            <a:round/>
            <a:headEnd type="none" w="med" len="med"/>
            <a:tailEnd type="none" w="med" len="med"/>
          </a:ln>
          <a:effectLst/>
        </p:spPr>
      </p:cxnSp>
      <p:sp>
        <p:nvSpPr>
          <p:cNvPr id="9" name="Picture Placeholder 8"/>
          <p:cNvSpPr>
            <a:spLocks noGrp="1"/>
          </p:cNvSpPr>
          <p:nvPr>
            <p:ph type="pic" sz="quarter" idx="11"/>
          </p:nvPr>
        </p:nvSpPr>
        <p:spPr>
          <a:xfrm>
            <a:off x="5076056" y="1600200"/>
            <a:ext cx="3636144" cy="4266000"/>
          </a:xfrm>
        </p:spPr>
        <p:txBody>
          <a:bodyPr/>
          <a:lstStyle/>
          <a:p>
            <a:r>
              <a:rPr lang="en-US" dirty="0" smtClean="0"/>
              <a:t>Click icon to add picture</a:t>
            </a:r>
            <a:endParaRPr lang="en-US" dirty="0"/>
          </a:p>
        </p:txBody>
      </p:sp>
      <p:pic>
        <p:nvPicPr>
          <p:cNvPr id="10" name="Picture 9" descr="code-fan-f.jpg"/>
          <p:cNvPicPr preferRelativeResize="0">
            <a:picLocks noChangeAspect="1"/>
          </p:cNvPicPr>
          <p:nvPr userDrawn="1"/>
        </p:nvPicPr>
        <p:blipFill>
          <a:blip r:embed="rId2" cstate="print"/>
          <a:stretch>
            <a:fillRect/>
          </a:stretch>
        </p:blipFill>
        <p:spPr>
          <a:xfrm>
            <a:off x="7380000" y="331200"/>
            <a:ext cx="1504800" cy="914606"/>
          </a:xfrm>
          <a:prstGeom prst="rect">
            <a:avLst/>
          </a:prstGeom>
        </p:spPr>
      </p:pic>
    </p:spTree>
  </p:cSld>
  <p:clrMapOvr>
    <a:masterClrMapping/>
  </p:clrMapOvr>
  <p:transition/>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04800" y="1905000"/>
            <a:ext cx="8458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title"/>
          </p:nvPr>
        </p:nvSpPr>
        <p:spPr bwMode="auto">
          <a:xfrm>
            <a:off x="4419600" y="228600"/>
            <a:ext cx="434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3" name="Date Placeholder 2"/>
          <p:cNvSpPr txBox="1">
            <a:spLocks noGrp="1"/>
          </p:cNvSpPr>
          <p:nvPr/>
        </p:nvSpPr>
        <p:spPr>
          <a:xfrm>
            <a:off x="323850" y="6324600"/>
            <a:ext cx="2133600" cy="365125"/>
          </a:xfrm>
          <a:prstGeom prst="rect">
            <a:avLst/>
          </a:prstGeom>
          <a:noFill/>
        </p:spPr>
        <p:txBody>
          <a:bodyPr anchor="ctr"/>
          <a:lstStyle/>
          <a:p>
            <a:pPr algn="l">
              <a:defRPr/>
            </a:pPr>
            <a:endParaRPr lang="en-CA" sz="1200" b="0" dirty="0">
              <a:solidFill>
                <a:srgbClr val="898989"/>
              </a:solidFill>
              <a:latin typeface="Calibri" pitchFamily="34" charset="0"/>
            </a:endParaRPr>
          </a:p>
        </p:txBody>
      </p:sp>
      <p:sp>
        <p:nvSpPr>
          <p:cNvPr id="4" name="Slide Number Placeholder 3"/>
          <p:cNvSpPr txBox="1">
            <a:spLocks noGrp="1"/>
          </p:cNvSpPr>
          <p:nvPr/>
        </p:nvSpPr>
        <p:spPr>
          <a:xfrm>
            <a:off x="6732588" y="6356350"/>
            <a:ext cx="2133600" cy="365125"/>
          </a:xfrm>
          <a:prstGeom prst="rect">
            <a:avLst/>
          </a:prstGeom>
          <a:noFill/>
        </p:spPr>
        <p:txBody>
          <a:bodyPr anchor="ctr"/>
          <a:lstStyle/>
          <a:p>
            <a:pPr algn="r" fontAlgn="auto">
              <a:spcBef>
                <a:spcPts val="0"/>
              </a:spcBef>
              <a:spcAft>
                <a:spcPts val="0"/>
              </a:spcAft>
              <a:defRPr/>
            </a:pPr>
            <a:fld id="{79B9EE6C-6514-4658-9687-4C52C7CF03FC}"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Lst>
  <p:transition/>
  <p:hf hdr="0" ftr="0" dt="0"/>
  <p:txStyles>
    <p:titleStyle>
      <a:lvl1pPr algn="r" rtl="0" eaLnBrk="1" fontAlgn="base" hangingPunct="1">
        <a:spcBef>
          <a:spcPct val="0"/>
        </a:spcBef>
        <a:spcAft>
          <a:spcPct val="0"/>
        </a:spcAft>
        <a:defRPr sz="3000" b="1">
          <a:solidFill>
            <a:srgbClr val="000066"/>
          </a:solidFill>
          <a:latin typeface="+mj-lt"/>
          <a:ea typeface="+mj-ea"/>
          <a:cs typeface="+mj-cs"/>
        </a:defRPr>
      </a:lvl1pPr>
      <a:lvl2pPr algn="r" rtl="0" eaLnBrk="1" fontAlgn="base" hangingPunct="1">
        <a:spcBef>
          <a:spcPct val="0"/>
        </a:spcBef>
        <a:spcAft>
          <a:spcPct val="0"/>
        </a:spcAft>
        <a:defRPr sz="3000" b="1">
          <a:solidFill>
            <a:srgbClr val="000066"/>
          </a:solidFill>
          <a:latin typeface="Arial" charset="0"/>
        </a:defRPr>
      </a:lvl2pPr>
      <a:lvl3pPr algn="r" rtl="0" eaLnBrk="1" fontAlgn="base" hangingPunct="1">
        <a:spcBef>
          <a:spcPct val="0"/>
        </a:spcBef>
        <a:spcAft>
          <a:spcPct val="0"/>
        </a:spcAft>
        <a:defRPr sz="3000" b="1">
          <a:solidFill>
            <a:srgbClr val="000066"/>
          </a:solidFill>
          <a:latin typeface="Arial" charset="0"/>
        </a:defRPr>
      </a:lvl3pPr>
      <a:lvl4pPr algn="r" rtl="0" eaLnBrk="1" fontAlgn="base" hangingPunct="1">
        <a:spcBef>
          <a:spcPct val="0"/>
        </a:spcBef>
        <a:spcAft>
          <a:spcPct val="0"/>
        </a:spcAft>
        <a:defRPr sz="3000" b="1">
          <a:solidFill>
            <a:srgbClr val="000066"/>
          </a:solidFill>
          <a:latin typeface="Arial" charset="0"/>
        </a:defRPr>
      </a:lvl4pPr>
      <a:lvl5pPr algn="r" rtl="0" eaLnBrk="1" fontAlgn="base" hangingPunct="1">
        <a:spcBef>
          <a:spcPct val="0"/>
        </a:spcBef>
        <a:spcAft>
          <a:spcPct val="0"/>
        </a:spcAft>
        <a:defRPr sz="3000" b="1">
          <a:solidFill>
            <a:srgbClr val="000066"/>
          </a:solidFill>
          <a:latin typeface="Arial" charset="0"/>
        </a:defRPr>
      </a:lvl5pPr>
      <a:lvl6pPr marL="457200" algn="r" rtl="0" eaLnBrk="1" fontAlgn="base" hangingPunct="1">
        <a:spcBef>
          <a:spcPct val="0"/>
        </a:spcBef>
        <a:spcAft>
          <a:spcPct val="0"/>
        </a:spcAft>
        <a:defRPr sz="3000" b="1">
          <a:solidFill>
            <a:srgbClr val="000066"/>
          </a:solidFill>
          <a:latin typeface="Arial" charset="0"/>
        </a:defRPr>
      </a:lvl6pPr>
      <a:lvl7pPr marL="914400" algn="r" rtl="0" eaLnBrk="1" fontAlgn="base" hangingPunct="1">
        <a:spcBef>
          <a:spcPct val="0"/>
        </a:spcBef>
        <a:spcAft>
          <a:spcPct val="0"/>
        </a:spcAft>
        <a:defRPr sz="3000" b="1">
          <a:solidFill>
            <a:srgbClr val="000066"/>
          </a:solidFill>
          <a:latin typeface="Arial" charset="0"/>
        </a:defRPr>
      </a:lvl7pPr>
      <a:lvl8pPr marL="1371600" algn="r" rtl="0" eaLnBrk="1" fontAlgn="base" hangingPunct="1">
        <a:spcBef>
          <a:spcPct val="0"/>
        </a:spcBef>
        <a:spcAft>
          <a:spcPct val="0"/>
        </a:spcAft>
        <a:defRPr sz="3000" b="1">
          <a:solidFill>
            <a:srgbClr val="000066"/>
          </a:solidFill>
          <a:latin typeface="Arial" charset="0"/>
        </a:defRPr>
      </a:lvl8pPr>
      <a:lvl9pPr marL="1828800" algn="r" rtl="0" eaLnBrk="1" fontAlgn="base" hangingPunct="1">
        <a:spcBef>
          <a:spcPct val="0"/>
        </a:spcBef>
        <a:spcAft>
          <a:spcPct val="0"/>
        </a:spcAft>
        <a:defRPr sz="3000" b="1">
          <a:solidFill>
            <a:srgbClr val="000066"/>
          </a:solidFill>
          <a:latin typeface="Arial" charset="0"/>
        </a:defRPr>
      </a:lvl9pPr>
    </p:titleStyle>
    <p:bodyStyle>
      <a:lvl1pPr marL="342900" indent="-342900" algn="l" rtl="0" eaLnBrk="1" fontAlgn="base" hangingPunct="1">
        <a:spcBef>
          <a:spcPct val="20000"/>
        </a:spcBef>
        <a:spcAft>
          <a:spcPct val="0"/>
        </a:spcAft>
        <a:buChar char="•"/>
        <a:defRPr sz="2400">
          <a:solidFill>
            <a:srgbClr val="000066"/>
          </a:solidFill>
          <a:latin typeface="+mn-lt"/>
          <a:ea typeface="+mn-ea"/>
          <a:cs typeface="+mn-cs"/>
        </a:defRPr>
      </a:lvl1pPr>
      <a:lvl2pPr marL="742950" indent="-285750" algn="l" rtl="0" eaLnBrk="1" fontAlgn="base" hangingPunct="1">
        <a:spcBef>
          <a:spcPct val="20000"/>
        </a:spcBef>
        <a:spcAft>
          <a:spcPct val="0"/>
        </a:spcAft>
        <a:buChar char="–"/>
        <a:defRPr sz="2000">
          <a:solidFill>
            <a:srgbClr val="000066"/>
          </a:solidFill>
          <a:latin typeface="+mn-lt"/>
        </a:defRPr>
      </a:lvl2pPr>
      <a:lvl3pPr marL="1143000" indent="-228600" algn="l" rtl="0" eaLnBrk="1" fontAlgn="base" hangingPunct="1">
        <a:spcBef>
          <a:spcPct val="20000"/>
        </a:spcBef>
        <a:spcAft>
          <a:spcPct val="0"/>
        </a:spcAft>
        <a:buChar char="•"/>
        <a:defRPr>
          <a:solidFill>
            <a:srgbClr val="000066"/>
          </a:solidFill>
          <a:latin typeface="+mn-lt"/>
        </a:defRPr>
      </a:lvl3pPr>
      <a:lvl4pPr marL="1600200" indent="-228600" algn="l" rtl="0" eaLnBrk="1" fontAlgn="base" hangingPunct="1">
        <a:spcBef>
          <a:spcPct val="20000"/>
        </a:spcBef>
        <a:spcAft>
          <a:spcPct val="0"/>
        </a:spcAft>
        <a:buChar char="–"/>
        <a:defRPr sz="1700">
          <a:solidFill>
            <a:srgbClr val="000066"/>
          </a:solidFill>
          <a:latin typeface="+mn-lt"/>
        </a:defRPr>
      </a:lvl4pPr>
      <a:lvl5pPr marL="2057400" indent="-228600" algn="l" rtl="0" eaLnBrk="1" fontAlgn="base" hangingPunct="1">
        <a:spcBef>
          <a:spcPct val="20000"/>
        </a:spcBef>
        <a:spcAft>
          <a:spcPct val="0"/>
        </a:spcAft>
        <a:buChar char="»"/>
        <a:defRPr sz="1500">
          <a:solidFill>
            <a:srgbClr val="000066"/>
          </a:solidFill>
          <a:latin typeface="+mn-lt"/>
        </a:defRPr>
      </a:lvl5pPr>
      <a:lvl6pPr marL="2514600" indent="-228600" algn="l" rtl="0" eaLnBrk="1" fontAlgn="base" hangingPunct="1">
        <a:spcBef>
          <a:spcPct val="20000"/>
        </a:spcBef>
        <a:spcAft>
          <a:spcPct val="0"/>
        </a:spcAft>
        <a:buChar char="»"/>
        <a:defRPr sz="1500">
          <a:solidFill>
            <a:srgbClr val="000066"/>
          </a:solidFill>
          <a:latin typeface="+mn-lt"/>
        </a:defRPr>
      </a:lvl6pPr>
      <a:lvl7pPr marL="2971800" indent="-228600" algn="l" rtl="0" eaLnBrk="1" fontAlgn="base" hangingPunct="1">
        <a:spcBef>
          <a:spcPct val="20000"/>
        </a:spcBef>
        <a:spcAft>
          <a:spcPct val="0"/>
        </a:spcAft>
        <a:buChar char="»"/>
        <a:defRPr sz="1500">
          <a:solidFill>
            <a:srgbClr val="000066"/>
          </a:solidFill>
          <a:latin typeface="+mn-lt"/>
        </a:defRPr>
      </a:lvl7pPr>
      <a:lvl8pPr marL="3429000" indent="-228600" algn="l" rtl="0" eaLnBrk="1" fontAlgn="base" hangingPunct="1">
        <a:spcBef>
          <a:spcPct val="20000"/>
        </a:spcBef>
        <a:spcAft>
          <a:spcPct val="0"/>
        </a:spcAft>
        <a:buChar char="»"/>
        <a:defRPr sz="1500">
          <a:solidFill>
            <a:srgbClr val="000066"/>
          </a:solidFill>
          <a:latin typeface="+mn-lt"/>
        </a:defRPr>
      </a:lvl8pPr>
      <a:lvl9pPr marL="3886200" indent="-228600" algn="l" rtl="0" eaLnBrk="1" fontAlgn="base" hangingPunct="1">
        <a:spcBef>
          <a:spcPct val="20000"/>
        </a:spcBef>
        <a:spcAft>
          <a:spcPct val="0"/>
        </a:spcAft>
        <a:buChar char="»"/>
        <a:defRPr sz="15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tags" Target="../tags/tag37.xml"/></Relationships>
</file>

<file path=ppt/slides/_rels/slide13.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notesSlide" Target="../notesSlides/notesSlide13.xml"/><Relationship Id="rId5" Type="http://schemas.openxmlformats.org/officeDocument/2006/relationships/slideLayout" Target="../slideLayouts/slideLayout1.xml"/><Relationship Id="rId4" Type="http://schemas.openxmlformats.org/officeDocument/2006/relationships/tags" Target="../tags/tag41.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44.xml"/><Relationship Id="rId7" Type="http://schemas.openxmlformats.org/officeDocument/2006/relationships/image" Target="../media/image9.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tags" Target="../tags/tag45.xml"/></Relationships>
</file>

<file path=ppt/slides/_rels/slide1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tags" Target="../tags/tag48.xml"/><Relationship Id="rId7" Type="http://schemas.openxmlformats.org/officeDocument/2006/relationships/image" Target="../media/image11.jpe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tags" Target="../tags/tag49.xml"/></Relationships>
</file>

<file path=ppt/slides/_rels/slide16.xml.rels><?xml version="1.0" encoding="UTF-8" standalone="yes"?>
<Relationships xmlns="http://schemas.openxmlformats.org/package/2006/relationships"><Relationship Id="rId3" Type="http://schemas.openxmlformats.org/officeDocument/2006/relationships/tags" Target="../tags/tag52.xml"/><Relationship Id="rId7" Type="http://schemas.openxmlformats.org/officeDocument/2006/relationships/image" Target="../media/image14.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13.jpeg"/><Relationship Id="rId5" Type="http://schemas.openxmlformats.org/officeDocument/2006/relationships/notesSlide" Target="../notesSlides/notesSlide16.xml"/><Relationship Id="rId4"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image" Target="../media/image15.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image" Target="../media/image16.jpe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8.xml"/><Relationship Id="rId1" Type="http://schemas.openxmlformats.org/officeDocument/2006/relationships/tags" Target="../tags/tag57.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65.xml"/><Relationship Id="rId4" Type="http://schemas.openxmlformats.org/officeDocument/2006/relationships/hyperlink" Target="mailto:codes@cnrc-cnrc.gc.ca"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4.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5.wmf"/><Relationship Id="rId5" Type="http://schemas.openxmlformats.org/officeDocument/2006/relationships/notesSlide" Target="../notesSlides/notesSlide5.xml"/><Relationship Id="rId4"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tags" Target="../tags/tag17.xml"/><Relationship Id="rId7" Type="http://schemas.openxmlformats.org/officeDocument/2006/relationships/image" Target="../media/image5.wmf"/><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notesSlide" Target="../notesSlides/notesSlide6.xml"/><Relationship Id="rId5" Type="http://schemas.openxmlformats.org/officeDocument/2006/relationships/slideLayout" Target="../slideLayouts/slideLayout1.xml"/><Relationship Id="rId4" Type="http://schemas.openxmlformats.org/officeDocument/2006/relationships/tags" Target="../tags/tag18.xml"/></Relationships>
</file>

<file path=ppt/slides/_rels/slide7.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5.wmf"/><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22.xml"/></Relationships>
</file>

<file path=ppt/slides/_rels/slide8.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6.png"/><Relationship Id="rId5" Type="http://schemas.openxmlformats.org/officeDocument/2006/relationships/notesSlide" Target="../notesSlides/notesSlide8.xml"/><Relationship Id="rId4"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28.xml"/><Relationship Id="rId7" Type="http://schemas.openxmlformats.org/officeDocument/2006/relationships/image" Target="../media/image7.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openxmlformats.org/officeDocument/2006/relationships/tags" Target="../tags/tag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9"/>
          <p:cNvSpPr>
            <a:spLocks noGrp="1" noChangeArrowheads="1"/>
          </p:cNvSpPr>
          <p:nvPr>
            <p:ph type="subTitle" idx="1"/>
            <p:custDataLst>
              <p:tags r:id="rId1"/>
            </p:custDataLst>
          </p:nvPr>
        </p:nvSpPr>
        <p:spPr>
          <a:xfrm>
            <a:off x="1264096" y="4797152"/>
            <a:ext cx="4027984" cy="787375"/>
          </a:xfrm>
        </p:spPr>
        <p:txBody>
          <a:bodyPr/>
          <a:lstStyle/>
          <a:p>
            <a:pPr algn="l" eaLnBrk="1" hangingPunct="1">
              <a:spcBef>
                <a:spcPts val="0"/>
              </a:spcBef>
            </a:pPr>
            <a:r>
              <a:rPr lang="fr-CA" sz="1400" noProof="0" dirty="0" smtClean="0"/>
              <a:t>Nedjma Belrechid, </a:t>
            </a:r>
            <a:r>
              <a:rPr lang="fr-CA" sz="1400" noProof="0" dirty="0" err="1" smtClean="0"/>
              <a:t>M.Sc.A</a:t>
            </a:r>
            <a:r>
              <a:rPr lang="fr-CA" sz="1400" noProof="0" dirty="0" smtClean="0"/>
              <a:t>., </a:t>
            </a:r>
            <a:r>
              <a:rPr lang="fr-CA" sz="1400" noProof="0" dirty="0" err="1" smtClean="0"/>
              <a:t>B.Arch</a:t>
            </a:r>
            <a:endParaRPr lang="fr-CA" sz="1400" noProof="0" dirty="0" smtClean="0"/>
          </a:p>
          <a:p>
            <a:pPr algn="l">
              <a:spcBef>
                <a:spcPts val="0"/>
              </a:spcBef>
            </a:pPr>
            <a:r>
              <a:rPr lang="fr-CA" sz="1400" noProof="0" dirty="0" smtClean="0"/>
              <a:t>Centre canadien des codes du CNRC</a:t>
            </a:r>
          </a:p>
          <a:p>
            <a:pPr algn="l">
              <a:spcBef>
                <a:spcPct val="0"/>
              </a:spcBef>
            </a:pPr>
            <a:r>
              <a:rPr lang="fr-CA" sz="1400" dirty="0" smtClean="0"/>
              <a:t>Février 2011</a:t>
            </a:r>
          </a:p>
        </p:txBody>
      </p:sp>
      <p:sp>
        <p:nvSpPr>
          <p:cNvPr id="3074" name="Rectangle 8"/>
          <p:cNvSpPr>
            <a:spLocks noGrp="1" noChangeArrowheads="1"/>
          </p:cNvSpPr>
          <p:nvPr>
            <p:ph type="ctrTitle" sz="quarter"/>
            <p:custDataLst>
              <p:tags r:id="rId2"/>
            </p:custDataLst>
          </p:nvPr>
        </p:nvSpPr>
        <p:spPr>
          <a:xfrm>
            <a:off x="1264096" y="3438525"/>
            <a:ext cx="4099992" cy="1143000"/>
          </a:xfrm>
        </p:spPr>
        <p:txBody>
          <a:bodyPr/>
          <a:lstStyle/>
          <a:p>
            <a:pPr algn="l" eaLnBrk="1" hangingPunct="1"/>
            <a:r>
              <a:rPr lang="fr-CA" noProof="0" dirty="0" smtClean="0"/>
              <a:t>Autres modifications de la partie 9</a:t>
            </a:r>
            <a:br>
              <a:rPr lang="fr-CA" noProof="0" dirty="0" smtClean="0"/>
            </a:br>
            <a:endParaRPr lang="fr-CA" noProof="0" dirty="0" smtClean="0"/>
          </a:p>
        </p:txBody>
      </p:sp>
      <p:sp>
        <p:nvSpPr>
          <p:cNvPr id="5" name="Slide Number Placeholder 4"/>
          <p:cNvSpPr>
            <a:spLocks noGrp="1"/>
          </p:cNvSpPr>
          <p:nvPr>
            <p:ph type="sldNum" sz="quarter" idx="4294967295"/>
            <p:custDataLst>
              <p:tags r:id="rId3"/>
            </p:custDataLst>
          </p:nvPr>
        </p:nvSpPr>
        <p:spPr>
          <a:xfrm>
            <a:off x="7010400" y="6356350"/>
            <a:ext cx="2133600" cy="365125"/>
          </a:xfrm>
          <a:prstGeom prst="rect">
            <a:avLst/>
          </a:prstGeom>
        </p:spPr>
        <p:txBody>
          <a:bodyPr anchor="ctr"/>
          <a:lstStyle/>
          <a:p>
            <a:pPr algn="r" fontAlgn="auto">
              <a:spcBef>
                <a:spcPts val="0"/>
              </a:spcBef>
              <a:spcAft>
                <a:spcPts val="0"/>
              </a:spcAft>
              <a:defRPr/>
            </a:pPr>
            <a:fld id="{08B0325C-93A8-4DB9-9BCB-214925E24285}" type="slidenum">
              <a:rPr lang="en-CA" sz="1200" b="0">
                <a:solidFill>
                  <a:schemeClr val="tx1">
                    <a:tint val="75000"/>
                  </a:schemeClr>
                </a:solidFill>
                <a:latin typeface="+mn-lt"/>
              </a:rPr>
              <a:pPr algn="r" fontAlgn="auto">
                <a:spcBef>
                  <a:spcPts val="0"/>
                </a:spcBef>
                <a:spcAft>
                  <a:spcPts val="0"/>
                </a:spcAft>
                <a:defRPr/>
              </a:pPr>
              <a:t>1</a:t>
            </a:fld>
            <a:endParaRPr lang="en-CA" sz="1200" b="0" dirty="0">
              <a:solidFill>
                <a:schemeClr val="tx1">
                  <a:tint val="75000"/>
                </a:schemeClr>
              </a:solidFill>
              <a:latin typeface="+mn-lt"/>
            </a:endParaRPr>
          </a:p>
        </p:txBody>
      </p:sp>
      <p:sp>
        <p:nvSpPr>
          <p:cNvPr id="3078" name="TextBox 5"/>
          <p:cNvSpPr txBox="1">
            <a:spLocks noChangeArrowheads="1"/>
          </p:cNvSpPr>
          <p:nvPr>
            <p:custDataLst>
              <p:tags r:id="rId4"/>
            </p:custDataLst>
          </p:nvPr>
        </p:nvSpPr>
        <p:spPr bwMode="auto">
          <a:xfrm>
            <a:off x="1264096" y="3068638"/>
            <a:ext cx="6054030" cy="338554"/>
          </a:xfrm>
          <a:prstGeom prst="rect">
            <a:avLst/>
          </a:prstGeom>
          <a:noFill/>
          <a:ln w="9525">
            <a:noFill/>
            <a:miter lim="800000"/>
            <a:headEnd/>
            <a:tailEnd/>
          </a:ln>
        </p:spPr>
        <p:txBody>
          <a:bodyPr wrap="none">
            <a:spAutoFit/>
          </a:bodyPr>
          <a:lstStyle/>
          <a:p>
            <a:r>
              <a:rPr lang="fr-FR" sz="1600" dirty="0" smtClean="0">
                <a:solidFill>
                  <a:srgbClr val="000066"/>
                </a:solidFill>
                <a:latin typeface="+mj-lt"/>
              </a:rPr>
              <a:t>CODES MODÈLES NATIONAUX DE CONSTRUCTION DE 2010</a:t>
            </a:r>
            <a:endParaRPr lang="en-US" sz="1600" dirty="0">
              <a:solidFill>
                <a:srgbClr val="000066"/>
              </a:solidFill>
              <a:latin typeface="+mj-lt"/>
            </a:endParaRPr>
          </a:p>
        </p:txBody>
      </p:sp>
      <p:pic>
        <p:nvPicPr>
          <p:cNvPr id="7" name="Picture 6" descr="code-fan-f.jpg"/>
          <p:cNvPicPr>
            <a:picLocks noChangeAspect="1"/>
          </p:cNvPicPr>
          <p:nvPr>
            <p:custDataLst>
              <p:tags r:id="rId5"/>
            </p:custDataLst>
          </p:nvPr>
        </p:nvPicPr>
        <p:blipFill>
          <a:blip r:embed="rId8" cstate="print"/>
          <a:stretch>
            <a:fillRect/>
          </a:stretch>
        </p:blipFill>
        <p:spPr>
          <a:xfrm>
            <a:off x="5652120" y="3862800"/>
            <a:ext cx="3153728" cy="191681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6" name="Rectangle 2"/>
          <p:cNvSpPr>
            <a:spLocks noGrp="1" noChangeArrowheads="1"/>
          </p:cNvSpPr>
          <p:nvPr>
            <p:ph type="title"/>
            <p:custDataLst>
              <p:tags r:id="rId1"/>
            </p:custDataLst>
          </p:nvPr>
        </p:nvSpPr>
        <p:spPr/>
        <p:txBody>
          <a:bodyPr/>
          <a:lstStyle/>
          <a:p>
            <a:r>
              <a:rPr lang="fr-CA" noProof="0" dirty="0" smtClean="0"/>
              <a:t>Matériaux à faible perméance</a:t>
            </a:r>
            <a:endParaRPr lang="fr-CA" noProof="0" dirty="0"/>
          </a:p>
        </p:txBody>
      </p:sp>
      <p:sp>
        <p:nvSpPr>
          <p:cNvPr id="1025027" name="Rectangle 3"/>
          <p:cNvSpPr>
            <a:spLocks noGrp="1" noChangeArrowheads="1"/>
          </p:cNvSpPr>
          <p:nvPr>
            <p:ph idx="1"/>
            <p:custDataLst>
              <p:tags r:id="rId2"/>
            </p:custDataLst>
          </p:nvPr>
        </p:nvSpPr>
        <p:spPr/>
        <p:txBody>
          <a:bodyPr/>
          <a:lstStyle/>
          <a:p>
            <a:r>
              <a:rPr lang="fr-CA" noProof="0" dirty="0" smtClean="0"/>
              <a:t>Objet et domaine d’application (inchangés)</a:t>
            </a:r>
          </a:p>
          <a:p>
            <a:pPr lvl="1"/>
            <a:r>
              <a:rPr lang="fr-CA" noProof="0" dirty="0" smtClean="0"/>
              <a:t>Transfert de la chaleur, de l’air, de la vapeur d’eau et </a:t>
            </a:r>
            <a:r>
              <a:rPr lang="fr-CA" noProof="0" dirty="0" err="1" smtClean="0"/>
              <a:t>contr</a:t>
            </a:r>
            <a:r>
              <a:rPr lang="fr-CA" dirty="0" err="1" smtClean="0"/>
              <a:t>ôle</a:t>
            </a:r>
            <a:r>
              <a:rPr lang="fr-CA" dirty="0" smtClean="0"/>
              <a:t> </a:t>
            </a:r>
            <a:br>
              <a:rPr lang="fr-CA" dirty="0" smtClean="0"/>
            </a:br>
            <a:r>
              <a:rPr lang="fr-CA" noProof="0" dirty="0" smtClean="0"/>
              <a:t>de la condensation</a:t>
            </a:r>
          </a:p>
          <a:p>
            <a:pPr lvl="1"/>
            <a:r>
              <a:rPr lang="fr-CA" noProof="0" dirty="0" smtClean="0"/>
              <a:t>Tous les murs, plafonds et planchers qui séparent des espaces climatisés d’espaces non climatisés, de l’air extérieur ou du sol</a:t>
            </a:r>
          </a:p>
          <a:p>
            <a:r>
              <a:rPr lang="fr-CA" noProof="0" dirty="0" smtClean="0"/>
              <a:t>Nouvelle structure</a:t>
            </a:r>
          </a:p>
          <a:p>
            <a:pPr lvl="1">
              <a:tabLst>
                <a:tab pos="7178675" algn="l"/>
              </a:tabLst>
            </a:pPr>
            <a:r>
              <a:rPr lang="fr-CA" noProof="0" dirty="0" smtClean="0"/>
              <a:t>Objet et domaine d’application	9.25.1.</a:t>
            </a:r>
          </a:p>
          <a:p>
            <a:pPr lvl="1">
              <a:tabLst>
                <a:tab pos="7178675" algn="l"/>
              </a:tabLst>
            </a:pPr>
            <a:r>
              <a:rPr lang="fr-CA" noProof="0" dirty="0" smtClean="0"/>
              <a:t>Isolation thermique	9.25.2.</a:t>
            </a:r>
          </a:p>
          <a:p>
            <a:pPr lvl="1">
              <a:tabLst>
                <a:tab pos="7178675" algn="l"/>
              </a:tabLst>
            </a:pPr>
            <a:r>
              <a:rPr lang="fr-CA" noProof="0" dirty="0" smtClean="0"/>
              <a:t>Étanchéité à l’air	9.25.3.</a:t>
            </a:r>
          </a:p>
          <a:p>
            <a:pPr lvl="1">
              <a:tabLst>
                <a:tab pos="7178675" algn="l"/>
              </a:tabLst>
            </a:pPr>
            <a:r>
              <a:rPr lang="fr-CA" noProof="0" dirty="0" smtClean="0"/>
              <a:t>Pare-vapeur 	9.25.4.</a:t>
            </a:r>
          </a:p>
          <a:p>
            <a:pPr lvl="1">
              <a:tabLst>
                <a:tab pos="7178675" algn="l"/>
              </a:tabLst>
            </a:pPr>
            <a:r>
              <a:rPr lang="fr-CA" u="sng" noProof="0" dirty="0" smtClean="0">
                <a:solidFill>
                  <a:srgbClr val="0000FF"/>
                </a:solidFill>
              </a:rPr>
              <a:t>Matériaux à faible perméance	9.25.5</a:t>
            </a:r>
            <a:r>
              <a:rPr lang="fr-CA" noProof="0" dirty="0" smtClean="0"/>
              <a:t>.</a:t>
            </a:r>
            <a:endParaRPr lang="fr-CA" noProof="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Grp="1" noChangeArrowheads="1"/>
          </p:cNvSpPr>
          <p:nvPr>
            <p:ph type="title"/>
            <p:custDataLst>
              <p:tags r:id="rId1"/>
            </p:custDataLst>
          </p:nvPr>
        </p:nvSpPr>
        <p:spPr/>
        <p:txBody>
          <a:bodyPr/>
          <a:lstStyle/>
          <a:p>
            <a:r>
              <a:rPr lang="fr-CA" noProof="0" dirty="0" smtClean="0"/>
              <a:t>Matériaux à faible perméance</a:t>
            </a:r>
            <a:endParaRPr lang="fr-CA" noProof="0" dirty="0"/>
          </a:p>
        </p:txBody>
      </p:sp>
      <p:sp>
        <p:nvSpPr>
          <p:cNvPr id="1024003" name="Rectangle 3"/>
          <p:cNvSpPr>
            <a:spLocks noGrp="1" noChangeArrowheads="1"/>
          </p:cNvSpPr>
          <p:nvPr>
            <p:ph idx="1"/>
            <p:custDataLst>
              <p:tags r:id="rId2"/>
            </p:custDataLst>
          </p:nvPr>
        </p:nvSpPr>
        <p:spPr/>
        <p:txBody>
          <a:bodyPr/>
          <a:lstStyle/>
          <a:p>
            <a:pPr>
              <a:tabLst>
                <a:tab pos="7092950" algn="l"/>
              </a:tabLst>
            </a:pPr>
            <a:r>
              <a:rPr lang="fr-CA" sz="2200" strike="sngStrike" noProof="0" dirty="0" smtClean="0">
                <a:solidFill>
                  <a:srgbClr val="FF0000"/>
                </a:solidFill>
              </a:rPr>
              <a:t>Régions à climat doux avec au plus 60 % HR 	Partie 9</a:t>
            </a:r>
          </a:p>
          <a:p>
            <a:pPr>
              <a:tabLst>
                <a:tab pos="7092950" algn="l"/>
              </a:tabLst>
            </a:pPr>
            <a:r>
              <a:rPr lang="fr-CA" sz="2200" strike="sngStrike" noProof="0" dirty="0" smtClean="0">
                <a:solidFill>
                  <a:srgbClr val="FF0000"/>
                </a:solidFill>
              </a:rPr>
              <a:t>Régions à climat froid avec au plus 35 % HR	Partie 9</a:t>
            </a:r>
            <a:endParaRPr lang="fr-CA" sz="2200" noProof="0" dirty="0" smtClean="0"/>
          </a:p>
          <a:p>
            <a:pPr>
              <a:spcBef>
                <a:spcPts val="1800"/>
              </a:spcBef>
            </a:pPr>
            <a:r>
              <a:rPr lang="fr-CA" sz="2200" noProof="0" dirty="0" smtClean="0"/>
              <a:t>« Conditions normales »</a:t>
            </a:r>
          </a:p>
          <a:p>
            <a:pPr lvl="1"/>
            <a:r>
              <a:rPr lang="fr-CA" sz="1800" noProof="0" dirty="0" smtClean="0"/>
              <a:t>Les exigences de construction de la </a:t>
            </a:r>
            <a:r>
              <a:rPr lang="fr-CA" sz="1800" u="sng" dirty="0" smtClean="0">
                <a:solidFill>
                  <a:srgbClr val="0000FF"/>
                </a:solidFill>
              </a:rPr>
              <a:t>p</a:t>
            </a:r>
            <a:r>
              <a:rPr lang="fr-CA" sz="1800" u="sng" noProof="0" dirty="0" err="1" smtClean="0">
                <a:solidFill>
                  <a:srgbClr val="0000FF"/>
                </a:solidFill>
              </a:rPr>
              <a:t>artie</a:t>
            </a:r>
            <a:r>
              <a:rPr lang="fr-CA" sz="1800" u="sng" noProof="0" dirty="0" smtClean="0">
                <a:solidFill>
                  <a:srgbClr val="0000FF"/>
                </a:solidFill>
              </a:rPr>
              <a:t> 9</a:t>
            </a:r>
            <a:r>
              <a:rPr lang="fr-CA" sz="1800" noProof="0" dirty="0" smtClean="0"/>
              <a:t> relatives aux pare-vapeur </a:t>
            </a:r>
            <a:br>
              <a:rPr lang="fr-CA" sz="1800" noProof="0" dirty="0" smtClean="0"/>
            </a:br>
            <a:r>
              <a:rPr lang="fr-CA" sz="1800" noProof="0" dirty="0" smtClean="0"/>
              <a:t>et aux matériaux à faible perméance s’appliquent </a:t>
            </a:r>
            <a:r>
              <a:rPr lang="fr-CA" sz="1800" u="sng" noProof="0" dirty="0" smtClean="0">
                <a:solidFill>
                  <a:srgbClr val="0000FF"/>
                </a:solidFill>
              </a:rPr>
              <a:t>dans des conditions normales</a:t>
            </a:r>
          </a:p>
          <a:p>
            <a:pPr lvl="2">
              <a:spcBef>
                <a:spcPts val="1200"/>
              </a:spcBef>
            </a:pPr>
            <a:r>
              <a:rPr lang="fr-CA" noProof="0" dirty="0" smtClean="0"/>
              <a:t>Exemples : habitations et établissements d’affaires (incluant salles </a:t>
            </a:r>
            <a:br>
              <a:rPr lang="fr-CA" noProof="0" dirty="0" smtClean="0"/>
            </a:br>
            <a:r>
              <a:rPr lang="fr-CA" noProof="0" dirty="0" smtClean="0"/>
              <a:t>de bains et douches types, etc.)</a:t>
            </a:r>
            <a:br>
              <a:rPr lang="fr-CA" noProof="0" dirty="0" smtClean="0"/>
            </a:br>
            <a:endParaRPr lang="fr-CA" noProof="0" dirty="0" smtClean="0"/>
          </a:p>
          <a:p>
            <a:pPr lvl="1"/>
            <a:r>
              <a:rPr lang="fr-CA" sz="1800" noProof="0" dirty="0" smtClean="0"/>
              <a:t>Les exigences de conception des ensembles de l’enveloppe du bâtiment spécifiées à la </a:t>
            </a:r>
            <a:r>
              <a:rPr lang="fr-CA" sz="1800" u="sng" dirty="0" smtClean="0">
                <a:solidFill>
                  <a:srgbClr val="0000FF"/>
                </a:solidFill>
              </a:rPr>
              <a:t>p</a:t>
            </a:r>
            <a:r>
              <a:rPr lang="fr-CA" sz="1800" u="sng" noProof="0" dirty="0" err="1" smtClean="0">
                <a:solidFill>
                  <a:srgbClr val="0000FF"/>
                </a:solidFill>
              </a:rPr>
              <a:t>artie</a:t>
            </a:r>
            <a:r>
              <a:rPr lang="fr-CA" sz="1800" u="sng" noProof="0" dirty="0" smtClean="0">
                <a:solidFill>
                  <a:srgbClr val="0000FF"/>
                </a:solidFill>
              </a:rPr>
              <a:t> 5</a:t>
            </a:r>
            <a:r>
              <a:rPr lang="fr-CA" sz="1800" noProof="0" dirty="0" smtClean="0"/>
              <a:t> s’appliquent dans des </a:t>
            </a:r>
            <a:r>
              <a:rPr lang="fr-CA" sz="1800" u="sng" noProof="0" dirty="0" smtClean="0">
                <a:solidFill>
                  <a:srgbClr val="0000FF"/>
                </a:solidFill>
              </a:rPr>
              <a:t>conditions d’humidité élevée</a:t>
            </a:r>
          </a:p>
          <a:p>
            <a:pPr lvl="2">
              <a:spcBef>
                <a:spcPts val="1200"/>
              </a:spcBef>
            </a:pPr>
            <a:r>
              <a:rPr lang="fr-CA" noProof="0" dirty="0" smtClean="0"/>
              <a:t>Exemples : piscines, serres, laveries, et cuves thermales et saunas utilisés de façon continue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Grp="1" noChangeArrowheads="1"/>
          </p:cNvSpPr>
          <p:nvPr>
            <p:ph type="title"/>
            <p:custDataLst>
              <p:tags r:id="rId1"/>
            </p:custDataLst>
          </p:nvPr>
        </p:nvSpPr>
        <p:spPr/>
        <p:txBody>
          <a:bodyPr/>
          <a:lstStyle/>
          <a:p>
            <a:r>
              <a:rPr lang="fr-CA" noProof="0" dirty="0" smtClean="0"/>
              <a:t>Matériaux à faible perméance</a:t>
            </a:r>
            <a:endParaRPr lang="fr-CA" noProof="0" dirty="0"/>
          </a:p>
        </p:txBody>
      </p:sp>
      <p:sp>
        <p:nvSpPr>
          <p:cNvPr id="1024003" name="Rectangle 3"/>
          <p:cNvSpPr>
            <a:spLocks noGrp="1" noChangeArrowheads="1"/>
          </p:cNvSpPr>
          <p:nvPr>
            <p:ph idx="1"/>
            <p:custDataLst>
              <p:tags r:id="rId2"/>
            </p:custDataLst>
          </p:nvPr>
        </p:nvSpPr>
        <p:spPr/>
        <p:txBody>
          <a:bodyPr/>
          <a:lstStyle/>
          <a:p>
            <a:r>
              <a:rPr lang="fr-CA" noProof="0" dirty="0" smtClean="0"/>
              <a:t>« Conditions normales »</a:t>
            </a:r>
          </a:p>
          <a:p>
            <a:pPr lvl="1"/>
            <a:r>
              <a:rPr lang="fr-CA" noProof="0" dirty="0" smtClean="0"/>
              <a:t>Pare-vapeur</a:t>
            </a:r>
          </a:p>
          <a:p>
            <a:pPr lvl="2"/>
            <a:r>
              <a:rPr lang="fr-CA" noProof="0" dirty="0" smtClean="0"/>
              <a:t>Murs, planchers et plafonds isolés</a:t>
            </a:r>
          </a:p>
          <a:p>
            <a:pPr lvl="2"/>
            <a:r>
              <a:rPr lang="fr-CA" u="sng" noProof="0" dirty="0" smtClean="0">
                <a:solidFill>
                  <a:srgbClr val="0000FF"/>
                </a:solidFill>
              </a:rPr>
              <a:t>Dans des conditions normales</a:t>
            </a:r>
          </a:p>
          <a:p>
            <a:pPr lvl="2"/>
            <a:r>
              <a:rPr lang="fr-CA" noProof="0" dirty="0" smtClean="0"/>
              <a:t>Exceptions :</a:t>
            </a:r>
          </a:p>
          <a:p>
            <a:pPr lvl="3">
              <a:tabLst>
                <a:tab pos="7092950" algn="l"/>
              </a:tabLst>
            </a:pPr>
            <a:r>
              <a:rPr lang="fr-CA" u="sng" noProof="0" dirty="0" smtClean="0">
                <a:solidFill>
                  <a:srgbClr val="0000FF"/>
                </a:solidFill>
              </a:rPr>
              <a:t>L’usage prévu inclut une production élevée </a:t>
            </a:r>
          </a:p>
          <a:p>
            <a:pPr lvl="3">
              <a:buNone/>
              <a:tabLst>
                <a:tab pos="7092950" algn="l"/>
              </a:tabLst>
            </a:pPr>
            <a:r>
              <a:rPr lang="fr-CA" noProof="0" dirty="0" smtClean="0">
                <a:solidFill>
                  <a:srgbClr val="0000FF"/>
                </a:solidFill>
              </a:rPr>
              <a:t>    </a:t>
            </a:r>
            <a:r>
              <a:rPr lang="fr-CA" u="sng" noProof="0" dirty="0" smtClean="0">
                <a:solidFill>
                  <a:srgbClr val="0000FF"/>
                </a:solidFill>
              </a:rPr>
              <a:t>d’humidité  </a:t>
            </a:r>
            <a:r>
              <a:rPr lang="fr-CA" noProof="0" dirty="0" smtClean="0">
                <a:solidFill>
                  <a:srgbClr val="0000FF"/>
                </a:solidFill>
              </a:rPr>
              <a:t>		</a:t>
            </a:r>
            <a:r>
              <a:rPr lang="fr-CA" u="sng" noProof="0" dirty="0" smtClean="0">
                <a:solidFill>
                  <a:srgbClr val="0000FF"/>
                </a:solidFill>
              </a:rPr>
              <a:t>Partie 5</a:t>
            </a:r>
          </a:p>
          <a:p>
            <a:pPr lvl="3">
              <a:tabLst>
                <a:tab pos="7092950" algn="l"/>
              </a:tabLst>
            </a:pPr>
            <a:r>
              <a:rPr lang="fr-CA" strike="sngStrike" noProof="0" dirty="0" smtClean="0">
                <a:solidFill>
                  <a:srgbClr val="FF0000"/>
                </a:solidFill>
              </a:rPr>
              <a:t>Pendant la saison de chauffe</a:t>
            </a:r>
          </a:p>
          <a:p>
            <a:pPr lvl="3">
              <a:buFont typeface="Arial" pitchFamily="34" charset="0"/>
              <a:buChar char="•"/>
              <a:tabLst>
                <a:tab pos="7092950" algn="l"/>
              </a:tabLst>
            </a:pPr>
            <a:r>
              <a:rPr lang="fr-CA" strike="sngStrike" noProof="0" dirty="0" smtClean="0">
                <a:solidFill>
                  <a:srgbClr val="FF0000"/>
                </a:solidFill>
              </a:rPr>
              <a:t>Emplacements à climat doux avec humidité relative intérieure</a:t>
            </a:r>
            <a:br>
              <a:rPr lang="fr-CA" strike="sngStrike" noProof="0" dirty="0" smtClean="0">
                <a:solidFill>
                  <a:srgbClr val="FF0000"/>
                </a:solidFill>
              </a:rPr>
            </a:br>
            <a:r>
              <a:rPr lang="fr-CA" strike="sngStrike" noProof="0" dirty="0" smtClean="0">
                <a:solidFill>
                  <a:srgbClr val="FF0000"/>
                </a:solidFill>
              </a:rPr>
              <a:t>supérieure à 60 % </a:t>
            </a:r>
          </a:p>
          <a:p>
            <a:pPr lvl="3">
              <a:buFont typeface="Arial" pitchFamily="34" charset="0"/>
              <a:buChar char="•"/>
              <a:tabLst>
                <a:tab pos="7092950" algn="l"/>
              </a:tabLst>
            </a:pPr>
            <a:r>
              <a:rPr lang="fr-CA" strike="sngStrike" noProof="0" dirty="0" smtClean="0">
                <a:solidFill>
                  <a:srgbClr val="FF0000"/>
                </a:solidFill>
              </a:rPr>
              <a:t>Emplacements à climat froid avec humidité relative intérieure </a:t>
            </a:r>
            <a:br>
              <a:rPr lang="fr-CA" strike="sngStrike" noProof="0" dirty="0" smtClean="0">
                <a:solidFill>
                  <a:srgbClr val="FF0000"/>
                </a:solidFill>
              </a:rPr>
            </a:br>
            <a:r>
              <a:rPr lang="fr-CA" strike="sngStrike" noProof="0" dirty="0" smtClean="0">
                <a:solidFill>
                  <a:srgbClr val="FF0000"/>
                </a:solidFill>
              </a:rPr>
              <a:t>supérieure à 35 % 		Partie 5</a:t>
            </a:r>
          </a:p>
        </p:txBody>
      </p:sp>
      <p:sp>
        <p:nvSpPr>
          <p:cNvPr id="4" name="Right Arrow 3"/>
          <p:cNvSpPr/>
          <p:nvPr>
            <p:custDataLst>
              <p:tags r:id="rId3"/>
            </p:custDataLst>
          </p:nvPr>
        </p:nvSpPr>
        <p:spPr bwMode="auto">
          <a:xfrm>
            <a:off x="6419193" y="3804745"/>
            <a:ext cx="533400" cy="152400"/>
          </a:xfrm>
          <a:prstGeom prst="rightArrow">
            <a:avLst/>
          </a:prstGeom>
          <a:noFill/>
          <a:ln w="19050" cap="flat" cmpd="sng" algn="ctr">
            <a:solidFill>
              <a:srgbClr val="0000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FFFFFF"/>
              </a:solidFill>
              <a:effectLst/>
              <a:latin typeface="Arial" charset="0"/>
            </a:endParaRPr>
          </a:p>
        </p:txBody>
      </p:sp>
      <p:sp>
        <p:nvSpPr>
          <p:cNvPr id="5" name="Right Arrow 4"/>
          <p:cNvSpPr/>
          <p:nvPr>
            <p:custDataLst>
              <p:tags r:id="rId4"/>
            </p:custDataLst>
          </p:nvPr>
        </p:nvSpPr>
        <p:spPr bwMode="auto">
          <a:xfrm>
            <a:off x="6444002" y="5254317"/>
            <a:ext cx="533400" cy="152400"/>
          </a:xfrm>
          <a:prstGeom prst="rightArrow">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FF0000"/>
              </a:solidFill>
              <a:effectLst/>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6" name="Rectangle 2"/>
          <p:cNvSpPr>
            <a:spLocks noGrp="1" noChangeArrowheads="1"/>
          </p:cNvSpPr>
          <p:nvPr>
            <p:ph type="title"/>
            <p:custDataLst>
              <p:tags r:id="rId1"/>
            </p:custDataLst>
          </p:nvPr>
        </p:nvSpPr>
        <p:spPr/>
        <p:txBody>
          <a:bodyPr/>
          <a:lstStyle/>
          <a:p>
            <a:r>
              <a:rPr lang="fr-CA" noProof="0" dirty="0" smtClean="0"/>
              <a:t>Matériaux à faible perméance</a:t>
            </a:r>
            <a:endParaRPr lang="fr-CA" noProof="0" dirty="0"/>
          </a:p>
        </p:txBody>
      </p:sp>
      <p:sp>
        <p:nvSpPr>
          <p:cNvPr id="1025027" name="Rectangle 3"/>
          <p:cNvSpPr>
            <a:spLocks noGrp="1" noChangeArrowheads="1"/>
          </p:cNvSpPr>
          <p:nvPr>
            <p:ph idx="1"/>
            <p:custDataLst>
              <p:tags r:id="rId2"/>
            </p:custDataLst>
          </p:nvPr>
        </p:nvSpPr>
        <p:spPr/>
        <p:txBody>
          <a:bodyPr/>
          <a:lstStyle/>
          <a:p>
            <a:r>
              <a:rPr lang="fr-CA" noProof="0" dirty="0" smtClean="0"/>
              <a:t>« Conditions normales »</a:t>
            </a:r>
          </a:p>
          <a:p>
            <a:pPr lvl="1"/>
            <a:r>
              <a:rPr lang="fr-CA" u="sng" noProof="0" dirty="0" smtClean="0">
                <a:solidFill>
                  <a:srgbClr val="0000FF"/>
                </a:solidFill>
              </a:rPr>
              <a:t>9.25.</a:t>
            </a:r>
            <a:r>
              <a:rPr lang="fr-CA" b="1" u="sng" noProof="0" dirty="0" smtClean="0">
                <a:solidFill>
                  <a:srgbClr val="0000FF"/>
                </a:solidFill>
              </a:rPr>
              <a:t>5</a:t>
            </a:r>
            <a:r>
              <a:rPr lang="fr-CA" u="sng" noProof="0" dirty="0" smtClean="0">
                <a:solidFill>
                  <a:srgbClr val="0000FF"/>
                </a:solidFill>
              </a:rPr>
              <a:t>. Matériaux à faible perméance </a:t>
            </a:r>
          </a:p>
          <a:p>
            <a:pPr lvl="2"/>
            <a:r>
              <a:rPr lang="fr-CA" noProof="0" dirty="0" smtClean="0"/>
              <a:t>Lieu d’installation des matériaux</a:t>
            </a:r>
          </a:p>
          <a:p>
            <a:pPr lvl="2"/>
            <a:r>
              <a:rPr lang="fr-CA" noProof="0" dirty="0" smtClean="0"/>
              <a:t>Propriétés des matériaux installés</a:t>
            </a:r>
          </a:p>
          <a:p>
            <a:pPr lvl="2"/>
            <a:r>
              <a:rPr lang="fr-CA" u="sng" noProof="0" dirty="0" smtClean="0">
                <a:solidFill>
                  <a:srgbClr val="0000FF"/>
                </a:solidFill>
              </a:rPr>
              <a:t>Dans des conditions normales</a:t>
            </a:r>
            <a:endParaRPr lang="fr-CA" noProof="0" dirty="0" smtClean="0"/>
          </a:p>
          <a:p>
            <a:pPr lvl="2"/>
            <a:r>
              <a:rPr lang="fr-CA" noProof="0" dirty="0" smtClean="0"/>
              <a:t>Exceptions :</a:t>
            </a:r>
          </a:p>
          <a:p>
            <a:pPr lvl="3"/>
            <a:r>
              <a:rPr lang="fr-CA" noProof="0" dirty="0" smtClean="0"/>
              <a:t>Isolation et étanchéité des conduits (9.32. / 9.33.)</a:t>
            </a:r>
          </a:p>
          <a:p>
            <a:pPr lvl="3">
              <a:tabLst>
                <a:tab pos="7092950" algn="l"/>
              </a:tabLst>
            </a:pPr>
            <a:r>
              <a:rPr lang="fr-CA" u="sng" dirty="0" smtClean="0">
                <a:solidFill>
                  <a:srgbClr val="0000FF"/>
                </a:solidFill>
              </a:rPr>
              <a:t>L’usage prévu inclut une production élevée </a:t>
            </a:r>
          </a:p>
          <a:p>
            <a:pPr lvl="3">
              <a:buNone/>
              <a:tabLst>
                <a:tab pos="7092950" algn="l"/>
              </a:tabLst>
            </a:pPr>
            <a:r>
              <a:rPr lang="fr-CA" dirty="0" smtClean="0">
                <a:solidFill>
                  <a:srgbClr val="0000FF"/>
                </a:solidFill>
              </a:rPr>
              <a:t>    </a:t>
            </a:r>
            <a:r>
              <a:rPr lang="fr-CA" u="sng" dirty="0" smtClean="0">
                <a:solidFill>
                  <a:srgbClr val="0000FF"/>
                </a:solidFill>
              </a:rPr>
              <a:t>d’humidité </a:t>
            </a:r>
            <a:r>
              <a:rPr lang="fr-CA" noProof="0" dirty="0" smtClean="0">
                <a:solidFill>
                  <a:srgbClr val="0000FF"/>
                </a:solidFill>
              </a:rPr>
              <a:t>	 	</a:t>
            </a:r>
            <a:r>
              <a:rPr lang="fr-CA" u="sng" noProof="0" dirty="0" smtClean="0">
                <a:solidFill>
                  <a:srgbClr val="0000FF"/>
                </a:solidFill>
              </a:rPr>
              <a:t>Partie 5</a:t>
            </a:r>
          </a:p>
          <a:p>
            <a:pPr lvl="3">
              <a:tabLst>
                <a:tab pos="7092950" algn="l"/>
              </a:tabLst>
            </a:pPr>
            <a:r>
              <a:rPr lang="fr-CA" strike="sngStrike" dirty="0" smtClean="0">
                <a:solidFill>
                  <a:srgbClr val="FF0000"/>
                </a:solidFill>
              </a:rPr>
              <a:t>Pendant la saison de chauffe</a:t>
            </a:r>
          </a:p>
          <a:p>
            <a:pPr lvl="3">
              <a:buFont typeface="Arial" pitchFamily="34" charset="0"/>
              <a:buChar char="•"/>
              <a:tabLst>
                <a:tab pos="7092950" algn="l"/>
              </a:tabLst>
            </a:pPr>
            <a:r>
              <a:rPr lang="fr-CA" strike="sngStrike" dirty="0" smtClean="0">
                <a:solidFill>
                  <a:srgbClr val="FF0000"/>
                </a:solidFill>
              </a:rPr>
              <a:t>Emplacements à climat doux avec humidité relative intérieure</a:t>
            </a:r>
            <a:br>
              <a:rPr lang="fr-CA" strike="sngStrike" dirty="0" smtClean="0">
                <a:solidFill>
                  <a:srgbClr val="FF0000"/>
                </a:solidFill>
              </a:rPr>
            </a:br>
            <a:r>
              <a:rPr lang="fr-CA" strike="sngStrike" dirty="0" smtClean="0">
                <a:solidFill>
                  <a:srgbClr val="FF0000"/>
                </a:solidFill>
              </a:rPr>
              <a:t>supérieure à 60 % </a:t>
            </a:r>
          </a:p>
          <a:p>
            <a:pPr lvl="3">
              <a:buFont typeface="Arial" pitchFamily="34" charset="0"/>
              <a:buChar char="•"/>
              <a:tabLst>
                <a:tab pos="7092950" algn="l"/>
              </a:tabLst>
            </a:pPr>
            <a:r>
              <a:rPr lang="fr-CA" strike="sngStrike" dirty="0" smtClean="0">
                <a:solidFill>
                  <a:srgbClr val="FF0000"/>
                </a:solidFill>
              </a:rPr>
              <a:t>Emplacements à climat froid avec humidité relative intérieure </a:t>
            </a:r>
            <a:br>
              <a:rPr lang="fr-CA" strike="sngStrike" dirty="0" smtClean="0">
                <a:solidFill>
                  <a:srgbClr val="FF0000"/>
                </a:solidFill>
              </a:rPr>
            </a:br>
            <a:r>
              <a:rPr lang="fr-CA" strike="sngStrike" dirty="0" smtClean="0">
                <a:solidFill>
                  <a:srgbClr val="FF0000"/>
                </a:solidFill>
              </a:rPr>
              <a:t>supérieure à 35 % 		Partie 5</a:t>
            </a:r>
          </a:p>
          <a:p>
            <a:pPr lvl="3"/>
            <a:endParaRPr lang="fr-CA" noProof="0" dirty="0"/>
          </a:p>
        </p:txBody>
      </p:sp>
      <p:sp>
        <p:nvSpPr>
          <p:cNvPr id="6" name="Right Arrow 5"/>
          <p:cNvSpPr/>
          <p:nvPr>
            <p:custDataLst>
              <p:tags r:id="rId3"/>
            </p:custDataLst>
          </p:nvPr>
        </p:nvSpPr>
        <p:spPr bwMode="auto">
          <a:xfrm>
            <a:off x="6429825" y="4463963"/>
            <a:ext cx="533400" cy="152400"/>
          </a:xfrm>
          <a:prstGeom prst="rightArrow">
            <a:avLst/>
          </a:prstGeom>
          <a:noFill/>
          <a:ln w="19050" cap="flat" cmpd="sng" algn="ctr">
            <a:solidFill>
              <a:srgbClr val="0000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FFFFFF"/>
              </a:solidFill>
              <a:effectLst/>
              <a:latin typeface="Arial" charset="0"/>
            </a:endParaRPr>
          </a:p>
        </p:txBody>
      </p:sp>
      <p:sp>
        <p:nvSpPr>
          <p:cNvPr id="8" name="Right Arrow 7"/>
          <p:cNvSpPr/>
          <p:nvPr>
            <p:custDataLst>
              <p:tags r:id="rId4"/>
            </p:custDataLst>
          </p:nvPr>
        </p:nvSpPr>
        <p:spPr bwMode="auto">
          <a:xfrm>
            <a:off x="6454634" y="5902903"/>
            <a:ext cx="533400" cy="152400"/>
          </a:xfrm>
          <a:prstGeom prst="rightArrow">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FF0000"/>
              </a:solidFill>
              <a:effectLst/>
              <a:latin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custDataLst>
              <p:tags r:id="rId1"/>
            </p:custDataLst>
          </p:nvPr>
        </p:nvPicPr>
        <p:blipFill>
          <a:blip r:embed="rId7" cstate="print"/>
          <a:stretch>
            <a:fillRect/>
          </a:stretch>
        </p:blipFill>
        <p:spPr bwMode="auto">
          <a:xfrm>
            <a:off x="7364628" y="4685570"/>
            <a:ext cx="1375879" cy="1523402"/>
          </a:xfrm>
          <a:prstGeom prst="rect">
            <a:avLst/>
          </a:prstGeom>
          <a:noFill/>
          <a:ln w="9525">
            <a:solidFill>
              <a:srgbClr val="000066"/>
            </a:solidFill>
            <a:miter lim="800000"/>
            <a:headEnd/>
            <a:tailEnd/>
          </a:ln>
        </p:spPr>
      </p:pic>
      <p:sp>
        <p:nvSpPr>
          <p:cNvPr id="1024002" name="Rectangle 2"/>
          <p:cNvSpPr>
            <a:spLocks noGrp="1" noChangeArrowheads="1"/>
          </p:cNvSpPr>
          <p:nvPr>
            <p:ph type="title"/>
            <p:custDataLst>
              <p:tags r:id="rId2"/>
            </p:custDataLst>
          </p:nvPr>
        </p:nvSpPr>
        <p:spPr/>
        <p:txBody>
          <a:bodyPr/>
          <a:lstStyle/>
          <a:p>
            <a:r>
              <a:rPr lang="fr-CA" noProof="0" dirty="0" smtClean="0"/>
              <a:t>Matériaux à faible perméance</a:t>
            </a:r>
            <a:endParaRPr lang="fr-CA" noProof="0" dirty="0"/>
          </a:p>
        </p:txBody>
      </p:sp>
      <p:sp>
        <p:nvSpPr>
          <p:cNvPr id="1024003" name="Rectangle 3"/>
          <p:cNvSpPr>
            <a:spLocks noGrp="1" noChangeArrowheads="1"/>
          </p:cNvSpPr>
          <p:nvPr>
            <p:ph idx="1"/>
            <p:custDataLst>
              <p:tags r:id="rId3"/>
            </p:custDataLst>
          </p:nvPr>
        </p:nvSpPr>
        <p:spPr>
          <a:xfrm>
            <a:off x="304800" y="1600200"/>
            <a:ext cx="6858000" cy="4495800"/>
          </a:xfrm>
        </p:spPr>
        <p:txBody>
          <a:bodyPr/>
          <a:lstStyle/>
          <a:p>
            <a:pPr>
              <a:spcAft>
                <a:spcPts val="1200"/>
              </a:spcAft>
            </a:pPr>
            <a:r>
              <a:rPr lang="fr-CA" noProof="0" dirty="0" smtClean="0"/>
              <a:t>Installation de pare-vapeur</a:t>
            </a:r>
          </a:p>
          <a:p>
            <a:pPr lvl="1">
              <a:spcAft>
                <a:spcPts val="1200"/>
              </a:spcAft>
            </a:pPr>
            <a:r>
              <a:rPr lang="fr-CA" sz="1800" u="sng" noProof="0" dirty="0" smtClean="0">
                <a:solidFill>
                  <a:srgbClr val="0000FF"/>
                </a:solidFill>
              </a:rPr>
              <a:t>Les produits installés comme pare-vapeur</a:t>
            </a:r>
            <a:r>
              <a:rPr lang="fr-CA" sz="1800" noProof="0" dirty="0" smtClean="0"/>
              <a:t> doivent protéger le côté chaud des murs, des plafonds et des planchers</a:t>
            </a:r>
          </a:p>
          <a:p>
            <a:pPr lvl="1">
              <a:spcAft>
                <a:spcPts val="1200"/>
              </a:spcAft>
            </a:pPr>
            <a:r>
              <a:rPr lang="fr-CA" sz="1800" u="sng" noProof="0" dirty="0" smtClean="0">
                <a:solidFill>
                  <a:srgbClr val="0000FF"/>
                </a:solidFill>
              </a:rPr>
              <a:t>Lorsque le pare-vapeur et l’isolant sont des </a:t>
            </a:r>
            <a:br>
              <a:rPr lang="fr-CA" sz="1800" u="sng" noProof="0" dirty="0" smtClean="0">
                <a:solidFill>
                  <a:srgbClr val="0000FF"/>
                </a:solidFill>
              </a:rPr>
            </a:br>
            <a:r>
              <a:rPr lang="fr-CA" sz="1800" b="1" u="sng" noProof="0" dirty="0" smtClean="0">
                <a:solidFill>
                  <a:srgbClr val="C00000"/>
                </a:solidFill>
              </a:rPr>
              <a:t>produits différents</a:t>
            </a:r>
            <a:r>
              <a:rPr lang="fr-CA" sz="1800" u="sng" noProof="0" dirty="0" smtClean="0">
                <a:solidFill>
                  <a:srgbClr val="C00000"/>
                </a:solidFill>
              </a:rPr>
              <a:t>,</a:t>
            </a:r>
            <a:r>
              <a:rPr lang="fr-CA" sz="1800" noProof="0" dirty="0" smtClean="0"/>
              <a:t> le pare-vapeur doit être installé suffisamment près du </a:t>
            </a:r>
            <a:r>
              <a:rPr lang="fr-CA" sz="1800" noProof="0" dirty="0" smtClean="0">
                <a:solidFill>
                  <a:srgbClr val="C00000"/>
                </a:solidFill>
              </a:rPr>
              <a:t>côté chaud de l’isolant</a:t>
            </a:r>
            <a:r>
              <a:rPr lang="fr-CA" sz="1800" noProof="0" dirty="0" smtClean="0"/>
              <a:t>…</a:t>
            </a:r>
          </a:p>
          <a:p>
            <a:pPr lvl="1">
              <a:spcAft>
                <a:spcPts val="1200"/>
              </a:spcAft>
            </a:pPr>
            <a:r>
              <a:rPr lang="fr-CA" sz="1800" u="sng" noProof="0" dirty="0" smtClean="0">
                <a:solidFill>
                  <a:srgbClr val="0000FF"/>
                </a:solidFill>
              </a:rPr>
              <a:t>Lorsque le pare-vapeur et l’isolant sont </a:t>
            </a:r>
            <a:br>
              <a:rPr lang="fr-CA" sz="1800" u="sng" noProof="0" dirty="0" smtClean="0">
                <a:solidFill>
                  <a:srgbClr val="0000FF"/>
                </a:solidFill>
              </a:rPr>
            </a:br>
            <a:r>
              <a:rPr lang="fr-CA" sz="1800" b="1" u="sng" noProof="0" dirty="0" smtClean="0">
                <a:solidFill>
                  <a:srgbClr val="C00000"/>
                </a:solidFill>
              </a:rPr>
              <a:t>un seul et même produit</a:t>
            </a:r>
            <a:r>
              <a:rPr lang="fr-CA" sz="1800" u="sng" noProof="0" dirty="0" smtClean="0">
                <a:solidFill>
                  <a:srgbClr val="C00000"/>
                </a:solidFill>
              </a:rPr>
              <a:t>,</a:t>
            </a:r>
            <a:r>
              <a:rPr lang="fr-CA" sz="1800" noProof="0" dirty="0" smtClean="0"/>
              <a:t> le produit doit être installé suffisamment près du </a:t>
            </a:r>
            <a:r>
              <a:rPr lang="fr-CA" sz="1800" noProof="0" dirty="0" smtClean="0">
                <a:solidFill>
                  <a:srgbClr val="C00000"/>
                </a:solidFill>
              </a:rPr>
              <a:t>côté chaud de l’ensemble</a:t>
            </a:r>
            <a:r>
              <a:rPr lang="fr-CA" sz="1800" noProof="0" dirty="0" smtClean="0"/>
              <a:t>…</a:t>
            </a:r>
          </a:p>
          <a:p>
            <a:pPr lvl="2" indent="-419100" algn="r">
              <a:spcAft>
                <a:spcPts val="1200"/>
              </a:spcAft>
              <a:buNone/>
            </a:pPr>
            <a:r>
              <a:rPr lang="fr-CA" noProof="0" dirty="0" smtClean="0"/>
              <a:t>… pour prévenir la condensation aux conditions de calcul</a:t>
            </a:r>
          </a:p>
        </p:txBody>
      </p:sp>
      <p:pic>
        <p:nvPicPr>
          <p:cNvPr id="3075" name="Picture 3"/>
          <p:cNvPicPr>
            <a:picLocks noChangeAspect="1" noChangeArrowheads="1"/>
          </p:cNvPicPr>
          <p:nvPr>
            <p:custDataLst>
              <p:tags r:id="rId4"/>
            </p:custDataLst>
          </p:nvPr>
        </p:nvPicPr>
        <p:blipFill>
          <a:blip r:embed="rId8" cstate="print"/>
          <a:stretch>
            <a:fillRect/>
          </a:stretch>
        </p:blipFill>
        <p:spPr bwMode="auto">
          <a:xfrm>
            <a:off x="7364628" y="1726320"/>
            <a:ext cx="1371600" cy="2803226"/>
          </a:xfrm>
          <a:prstGeom prst="rect">
            <a:avLst/>
          </a:prstGeom>
          <a:noFill/>
          <a:ln w="9525">
            <a:solidFill>
              <a:srgbClr val="000066"/>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custDataLst>
              <p:tags r:id="rId1"/>
            </p:custDataLst>
          </p:nvPr>
        </p:nvSpPr>
        <p:spPr/>
        <p:txBody>
          <a:bodyPr/>
          <a:lstStyle/>
          <a:p>
            <a:r>
              <a:rPr lang="fr-CA" noProof="0" dirty="0" smtClean="0"/>
              <a:t>Chauffage et ventilation</a:t>
            </a:r>
          </a:p>
        </p:txBody>
      </p:sp>
      <p:sp>
        <p:nvSpPr>
          <p:cNvPr id="9220" name="Rectangle 3"/>
          <p:cNvSpPr>
            <a:spLocks noGrp="1" noChangeArrowheads="1"/>
          </p:cNvSpPr>
          <p:nvPr>
            <p:ph idx="1"/>
            <p:custDataLst>
              <p:tags r:id="rId2"/>
            </p:custDataLst>
          </p:nvPr>
        </p:nvSpPr>
        <p:spPr>
          <a:xfrm>
            <a:off x="304799" y="1600200"/>
            <a:ext cx="6021859" cy="4495800"/>
          </a:xfrm>
        </p:spPr>
        <p:txBody>
          <a:bodyPr/>
          <a:lstStyle/>
          <a:p>
            <a:r>
              <a:rPr lang="fr-CA" noProof="0" dirty="0" smtClean="0"/>
              <a:t>Chauffage </a:t>
            </a:r>
            <a:r>
              <a:rPr lang="fr-CA" noProof="0" dirty="0" err="1" smtClean="0"/>
              <a:t>hydronique</a:t>
            </a:r>
            <a:endParaRPr lang="fr-CA" noProof="0" dirty="0" smtClean="0"/>
          </a:p>
          <a:p>
            <a:pPr lvl="1"/>
            <a:r>
              <a:rPr lang="fr-CA" noProof="0" dirty="0" smtClean="0"/>
              <a:t>Incorporation par renvoi de la norme </a:t>
            </a:r>
            <a:br>
              <a:rPr lang="fr-CA" noProof="0" dirty="0" smtClean="0"/>
            </a:br>
            <a:r>
              <a:rPr lang="fr-CA" noProof="0" dirty="0" smtClean="0"/>
              <a:t>CSA B214, « Norme d’installation »</a:t>
            </a:r>
          </a:p>
          <a:p>
            <a:pPr lvl="1"/>
            <a:r>
              <a:rPr lang="fr-CA" noProof="0" dirty="0" smtClean="0"/>
              <a:t>Incorporation par renvoi du manuel </a:t>
            </a:r>
            <a:br>
              <a:rPr lang="fr-CA" noProof="0" dirty="0" smtClean="0"/>
            </a:br>
            <a:r>
              <a:rPr lang="fr-CA" noProof="0" dirty="0" smtClean="0"/>
              <a:t>du Canadian Hydronics Council</a:t>
            </a:r>
          </a:p>
          <a:p>
            <a:pPr lvl="1"/>
            <a:endParaRPr lang="fr-CA" noProof="0" dirty="0" smtClean="0"/>
          </a:p>
          <a:p>
            <a:r>
              <a:rPr lang="fr-CA" noProof="0" dirty="0" smtClean="0"/>
              <a:t>Définition de « à ventilation mécanique »</a:t>
            </a:r>
          </a:p>
          <a:p>
            <a:pPr lvl="1"/>
            <a:r>
              <a:rPr lang="fr-CA" noProof="0" dirty="0" smtClean="0"/>
              <a:t>Inclut les appareils à tirage induit</a:t>
            </a:r>
            <a:br>
              <a:rPr lang="fr-CA" noProof="0" dirty="0" smtClean="0"/>
            </a:br>
            <a:r>
              <a:rPr lang="fr-CA" noProof="0" dirty="0" smtClean="0"/>
              <a:t>et les appareils à air pulsé</a:t>
            </a:r>
          </a:p>
          <a:p>
            <a:pPr lvl="1"/>
            <a:r>
              <a:rPr lang="fr-CA" noProof="0" dirty="0" smtClean="0"/>
              <a:t>Clarifie les exemptions en ce qui a trait aux exigences relatives à l’air de compensation</a:t>
            </a:r>
          </a:p>
        </p:txBody>
      </p:sp>
      <p:pic>
        <p:nvPicPr>
          <p:cNvPr id="5" name="Picture 4" descr="radiant-floor-heating-3.jpg"/>
          <p:cNvPicPr>
            <a:picLocks noChangeAspect="1"/>
          </p:cNvPicPr>
          <p:nvPr>
            <p:custDataLst>
              <p:tags r:id="rId3"/>
            </p:custDataLst>
          </p:nvPr>
        </p:nvPicPr>
        <p:blipFill>
          <a:blip r:embed="rId7" cstate="print"/>
          <a:stretch>
            <a:fillRect/>
          </a:stretch>
        </p:blipFill>
        <p:spPr>
          <a:xfrm>
            <a:off x="5891778" y="1594512"/>
            <a:ext cx="3105509" cy="2057400"/>
          </a:xfrm>
          <a:prstGeom prst="rect">
            <a:avLst/>
          </a:prstGeom>
        </p:spPr>
      </p:pic>
      <p:pic>
        <p:nvPicPr>
          <p:cNvPr id="6" name="Picture 5" descr="img_1168894199_14969_1170105792.jpg"/>
          <p:cNvPicPr>
            <a:picLocks noChangeAspect="1"/>
          </p:cNvPicPr>
          <p:nvPr>
            <p:custDataLst>
              <p:tags r:id="rId4"/>
            </p:custDataLst>
          </p:nvPr>
        </p:nvPicPr>
        <p:blipFill>
          <a:blip r:embed="rId8" cstate="print"/>
          <a:srcRect b="47230"/>
          <a:stretch>
            <a:fillRect/>
          </a:stretch>
        </p:blipFill>
        <p:spPr>
          <a:xfrm>
            <a:off x="6871929" y="3962400"/>
            <a:ext cx="1281471" cy="17526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custDataLst>
              <p:tags r:id="rId1"/>
            </p:custDataLst>
          </p:nvPr>
        </p:nvSpPr>
        <p:spPr/>
        <p:txBody>
          <a:bodyPr/>
          <a:lstStyle/>
          <a:p>
            <a:r>
              <a:rPr lang="fr-CA" noProof="0" smtClean="0"/>
              <a:t>Cuisinière et surface de cuisson</a:t>
            </a:r>
            <a:endParaRPr lang="fr-CA" noProof="0" dirty="0" smtClean="0"/>
          </a:p>
        </p:txBody>
      </p:sp>
      <p:sp>
        <p:nvSpPr>
          <p:cNvPr id="9220" name="Rectangle 3"/>
          <p:cNvSpPr>
            <a:spLocks noGrp="1" noChangeArrowheads="1"/>
          </p:cNvSpPr>
          <p:nvPr>
            <p:ph idx="1"/>
            <p:custDataLst>
              <p:tags r:id="rId2"/>
            </p:custDataLst>
          </p:nvPr>
        </p:nvSpPr>
        <p:spPr>
          <a:xfrm>
            <a:off x="304800" y="1600200"/>
            <a:ext cx="6664411" cy="4495800"/>
          </a:xfrm>
        </p:spPr>
        <p:txBody>
          <a:bodyPr/>
          <a:lstStyle/>
          <a:p>
            <a:r>
              <a:rPr lang="fr-CA" sz="2200" noProof="0" dirty="0" smtClean="0"/>
              <a:t>Raisons</a:t>
            </a:r>
          </a:p>
          <a:p>
            <a:pPr lvl="1"/>
            <a:r>
              <a:rPr lang="fr-CA" sz="1800" noProof="0" dirty="0" smtClean="0"/>
              <a:t>La définition de cuisinière n’inclut pas les surfaces </a:t>
            </a:r>
            <a:br>
              <a:rPr lang="fr-CA" sz="1800" noProof="0" dirty="0" smtClean="0"/>
            </a:br>
            <a:r>
              <a:rPr lang="fr-CA" sz="1800" noProof="0" dirty="0" smtClean="0"/>
              <a:t>de cuisson</a:t>
            </a:r>
          </a:p>
          <a:p>
            <a:pPr lvl="1"/>
            <a:r>
              <a:rPr lang="fr-CA" sz="1800" noProof="0" dirty="0" smtClean="0"/>
              <a:t>Les exigences s’appliquent également aux surfaces </a:t>
            </a:r>
            <a:br>
              <a:rPr lang="fr-CA" sz="1800" noProof="0" dirty="0" smtClean="0"/>
            </a:br>
            <a:r>
              <a:rPr lang="fr-CA" sz="1800" noProof="0" dirty="0" smtClean="0"/>
              <a:t>de cuisson</a:t>
            </a:r>
          </a:p>
          <a:p>
            <a:pPr>
              <a:spcBef>
                <a:spcPts val="1200"/>
              </a:spcBef>
            </a:pPr>
            <a:r>
              <a:rPr lang="fr-CA" sz="2200" noProof="0" dirty="0" smtClean="0"/>
              <a:t>Modifications </a:t>
            </a:r>
          </a:p>
          <a:p>
            <a:pPr lvl="1"/>
            <a:r>
              <a:rPr lang="fr-CA" sz="1800" noProof="0" dirty="0" smtClean="0"/>
              <a:t>La définition a été changée de manière à inclure </a:t>
            </a:r>
            <a:br>
              <a:rPr lang="fr-CA" sz="1800" noProof="0" dirty="0" smtClean="0"/>
            </a:br>
            <a:r>
              <a:rPr lang="fr-CA" sz="1800" noProof="0" dirty="0" smtClean="0"/>
              <a:t>les « surfaces de cuisson » </a:t>
            </a:r>
          </a:p>
          <a:p>
            <a:pPr lvl="1"/>
            <a:r>
              <a:rPr lang="fr-CA" sz="1800" noProof="0" dirty="0" smtClean="0"/>
              <a:t>Les occurrences de « cuisinière » </a:t>
            </a:r>
            <a:br>
              <a:rPr lang="fr-CA" sz="1800" noProof="0" dirty="0" smtClean="0"/>
            </a:br>
            <a:r>
              <a:rPr lang="fr-CA" sz="1800" noProof="0" dirty="0" smtClean="0"/>
              <a:t>ont été remplacées par</a:t>
            </a:r>
          </a:p>
          <a:p>
            <a:pPr lvl="2"/>
            <a:r>
              <a:rPr lang="fr-CA" sz="1600" noProof="0" dirty="0" smtClean="0"/>
              <a:t>« surface de cuisson » ou</a:t>
            </a:r>
          </a:p>
          <a:p>
            <a:pPr lvl="2"/>
            <a:r>
              <a:rPr lang="fr-CA" sz="1600" noProof="0" dirty="0" smtClean="0"/>
              <a:t>« surface de cuisson et four »</a:t>
            </a:r>
          </a:p>
          <a:p>
            <a:pPr lvl="1"/>
            <a:r>
              <a:rPr lang="fr-CA" sz="1800" noProof="0" dirty="0" smtClean="0"/>
              <a:t>Les modifications s’appliquent principalement à la protection des matières combustibles autour des appareils de cuisson</a:t>
            </a:r>
          </a:p>
        </p:txBody>
      </p:sp>
      <p:pic>
        <p:nvPicPr>
          <p:cNvPr id="5" name="Picture 4" descr="images.jpeg"/>
          <p:cNvPicPr>
            <a:picLocks noChangeAspect="1"/>
          </p:cNvPicPr>
          <p:nvPr>
            <p:custDataLst>
              <p:tags r:id="rId3"/>
            </p:custDataLst>
          </p:nvPr>
        </p:nvPicPr>
        <p:blipFill>
          <a:blip r:embed="rId6" cstate="print"/>
          <a:stretch>
            <a:fillRect/>
          </a:stretch>
        </p:blipFill>
        <p:spPr>
          <a:xfrm>
            <a:off x="6750994" y="4872684"/>
            <a:ext cx="1988296" cy="1335206"/>
          </a:xfrm>
          <a:prstGeom prst="rect">
            <a:avLst/>
          </a:prstGeom>
        </p:spPr>
      </p:pic>
      <p:pic>
        <p:nvPicPr>
          <p:cNvPr id="1026" name="Picture 2"/>
          <p:cNvPicPr>
            <a:picLocks noChangeAspect="1" noChangeArrowheads="1"/>
          </p:cNvPicPr>
          <p:nvPr/>
        </p:nvPicPr>
        <p:blipFill>
          <a:blip r:embed="rId7" cstate="print"/>
          <a:srcRect/>
          <a:stretch>
            <a:fillRect/>
          </a:stretch>
        </p:blipFill>
        <p:spPr bwMode="auto">
          <a:xfrm>
            <a:off x="6833538" y="1724836"/>
            <a:ext cx="1901952" cy="2743909"/>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custDataLst>
              <p:tags r:id="rId1"/>
            </p:custDataLst>
          </p:nvPr>
        </p:nvSpPr>
        <p:spPr/>
        <p:txBody>
          <a:bodyPr/>
          <a:lstStyle/>
          <a:p>
            <a:r>
              <a:rPr lang="fr-CA" noProof="0" smtClean="0"/>
              <a:t/>
            </a:r>
            <a:br>
              <a:rPr lang="fr-CA" noProof="0" smtClean="0"/>
            </a:br>
            <a:r>
              <a:rPr lang="fr-CA" noProof="0" smtClean="0"/>
              <a:t>Degré de résistance au feu </a:t>
            </a:r>
            <a:br>
              <a:rPr lang="fr-CA" noProof="0" smtClean="0"/>
            </a:br>
            <a:r>
              <a:rPr lang="fr-CA" noProof="0" smtClean="0"/>
              <a:t>et indice de transmission du son</a:t>
            </a:r>
            <a:endParaRPr lang="fr-CA" noProof="0" dirty="0" smtClean="0"/>
          </a:p>
        </p:txBody>
      </p:sp>
      <p:sp>
        <p:nvSpPr>
          <p:cNvPr id="6147" name="Rectangle 5"/>
          <p:cNvSpPr>
            <a:spLocks noGrp="1" noChangeArrowheads="1"/>
          </p:cNvSpPr>
          <p:nvPr>
            <p:ph idx="1"/>
            <p:custDataLst>
              <p:tags r:id="rId2"/>
            </p:custDataLst>
          </p:nvPr>
        </p:nvSpPr>
        <p:spPr/>
        <p:txBody>
          <a:bodyPr/>
          <a:lstStyle/>
          <a:p>
            <a:r>
              <a:rPr lang="fr-CA" sz="2200" noProof="0" dirty="0" smtClean="0"/>
              <a:t>Raisons</a:t>
            </a:r>
          </a:p>
          <a:p>
            <a:pPr lvl="1"/>
            <a:r>
              <a:rPr lang="fr-CA" sz="1800" noProof="0" dirty="0" smtClean="0"/>
              <a:t>Nouvelles données de recherche</a:t>
            </a:r>
          </a:p>
          <a:p>
            <a:pPr lvl="1"/>
            <a:r>
              <a:rPr lang="fr-CA" sz="1800" noProof="0" dirty="0" smtClean="0"/>
              <a:t>Application limitative des tableaux</a:t>
            </a:r>
          </a:p>
          <a:p>
            <a:r>
              <a:rPr lang="fr-CA" sz="2200" noProof="0" dirty="0" smtClean="0"/>
              <a:t>Modifications </a:t>
            </a:r>
          </a:p>
          <a:p>
            <a:pPr lvl="1"/>
            <a:r>
              <a:rPr lang="fr-CA" sz="1800" noProof="0" dirty="0" smtClean="0"/>
              <a:t>Cotes de comportement et ensembles </a:t>
            </a:r>
            <a:br>
              <a:rPr lang="fr-CA" sz="1800" noProof="0" dirty="0" smtClean="0"/>
            </a:br>
            <a:r>
              <a:rPr lang="fr-CA" sz="1800" noProof="0" dirty="0" smtClean="0"/>
              <a:t>additionnels pour les tableaux </a:t>
            </a:r>
            <a:br>
              <a:rPr lang="fr-CA" sz="1800" noProof="0" dirty="0" smtClean="0"/>
            </a:br>
            <a:r>
              <a:rPr lang="fr-CA" sz="1800" noProof="0" dirty="0" smtClean="0"/>
              <a:t>A-9.10.3.1.A. et B.</a:t>
            </a:r>
          </a:p>
          <a:p>
            <a:pPr lvl="1"/>
            <a:r>
              <a:rPr lang="fr-CA" sz="1800" noProof="0" dirty="0" smtClean="0"/>
              <a:t>Notes ajoutées aux tableaux A-9.10.3.1.A. et B.</a:t>
            </a:r>
          </a:p>
          <a:p>
            <a:pPr lvl="2"/>
            <a:r>
              <a:rPr lang="fr-CA" sz="1600" noProof="0" dirty="0" smtClean="0"/>
              <a:t>Limitent l’application des cotes aux solives </a:t>
            </a:r>
            <a:br>
              <a:rPr lang="fr-CA" sz="1600" noProof="0" dirty="0" smtClean="0"/>
            </a:br>
            <a:r>
              <a:rPr lang="fr-CA" sz="1600" noProof="0" dirty="0" smtClean="0"/>
              <a:t>en </a:t>
            </a:r>
            <a:r>
              <a:rPr lang="fr-CA" noProof="0" dirty="0" smtClean="0">
                <a:latin typeface="Californian FB" pitchFamily="18" charset="0"/>
              </a:rPr>
              <a:t>I</a:t>
            </a:r>
            <a:r>
              <a:rPr lang="fr-CA" sz="1600" noProof="0" dirty="0" smtClean="0"/>
              <a:t> en bois utilisant des adhésifs phénoliques (tableau A-9.10.3.1.B.)</a:t>
            </a:r>
          </a:p>
          <a:p>
            <a:pPr lvl="2"/>
            <a:r>
              <a:rPr lang="fr-CA" sz="1600" noProof="0" dirty="0" smtClean="0"/>
              <a:t>Permet les poteaux à entures multiples (estampillés HRA)</a:t>
            </a:r>
            <a:br>
              <a:rPr lang="fr-CA" sz="1600" noProof="0" dirty="0" smtClean="0"/>
            </a:br>
            <a:r>
              <a:rPr lang="fr-CA" sz="1600" noProof="0" dirty="0" smtClean="0"/>
              <a:t>(tableau A-9.10.3.1.A.)</a:t>
            </a:r>
          </a:p>
          <a:p>
            <a:r>
              <a:rPr lang="fr-CA" sz="2200" noProof="0" dirty="0" smtClean="0"/>
              <a:t>Impact</a:t>
            </a:r>
          </a:p>
          <a:p>
            <a:pPr lvl="1"/>
            <a:r>
              <a:rPr lang="fr-CA" sz="1800" noProof="0" dirty="0" smtClean="0"/>
              <a:t>S’applique aux ensembles ayant un degré de résistance </a:t>
            </a:r>
            <a:br>
              <a:rPr lang="fr-CA" sz="1800" noProof="0" dirty="0" smtClean="0"/>
            </a:br>
            <a:r>
              <a:rPr lang="fr-CA" sz="1800" noProof="0" dirty="0" smtClean="0"/>
              <a:t>au feu dans les bâtiments visés par la partie 9</a:t>
            </a:r>
          </a:p>
        </p:txBody>
      </p:sp>
      <p:pic>
        <p:nvPicPr>
          <p:cNvPr id="1030" name="Picture 6"/>
          <p:cNvPicPr>
            <a:picLocks noChangeAspect="1" noChangeArrowheads="1"/>
          </p:cNvPicPr>
          <p:nvPr/>
        </p:nvPicPr>
        <p:blipFill>
          <a:blip r:embed="rId5" cstate="print"/>
          <a:srcRect/>
          <a:stretch>
            <a:fillRect/>
          </a:stretch>
        </p:blipFill>
        <p:spPr bwMode="auto">
          <a:xfrm>
            <a:off x="6030099" y="1724068"/>
            <a:ext cx="2715768" cy="2616756"/>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custDataLst>
              <p:tags r:id="rId1"/>
            </p:custDataLst>
          </p:nvPr>
        </p:nvSpPr>
        <p:spPr/>
        <p:txBody>
          <a:bodyPr/>
          <a:lstStyle/>
          <a:p>
            <a:r>
              <a:rPr lang="fr-CA" noProof="0" smtClean="0"/>
              <a:t/>
            </a:r>
            <a:br>
              <a:rPr lang="fr-CA" noProof="0" smtClean="0"/>
            </a:br>
            <a:r>
              <a:rPr lang="fr-CA" noProof="0" smtClean="0"/>
              <a:t>Données climatiques</a:t>
            </a:r>
            <a:endParaRPr lang="fr-CA" noProof="0" dirty="0" smtClean="0"/>
          </a:p>
        </p:txBody>
      </p:sp>
      <p:sp>
        <p:nvSpPr>
          <p:cNvPr id="10243" name="Rectangle 3"/>
          <p:cNvSpPr>
            <a:spLocks noGrp="1" noChangeArrowheads="1"/>
          </p:cNvSpPr>
          <p:nvPr>
            <p:ph idx="1"/>
            <p:custDataLst>
              <p:tags r:id="rId2"/>
            </p:custDataLst>
          </p:nvPr>
        </p:nvSpPr>
        <p:spPr/>
        <p:txBody>
          <a:bodyPr/>
          <a:lstStyle/>
          <a:p>
            <a:r>
              <a:rPr lang="fr-CA" sz="2200" noProof="0" dirty="0" smtClean="0"/>
              <a:t> Localités à l’annexe C</a:t>
            </a:r>
          </a:p>
          <a:p>
            <a:pPr lvl="1"/>
            <a:r>
              <a:rPr lang="fr-CA" sz="1800" noProof="0" dirty="0" smtClean="0"/>
              <a:t>Changement d’emplacements pour les données climatiques</a:t>
            </a:r>
          </a:p>
          <a:p>
            <a:pPr lvl="1"/>
            <a:r>
              <a:rPr lang="fr-CA" sz="1800" noProof="0" dirty="0" smtClean="0"/>
              <a:t>Ajout de données météorologiques plus proches des régions peuplées</a:t>
            </a:r>
          </a:p>
          <a:p>
            <a:pPr lvl="1"/>
            <a:r>
              <a:rPr lang="fr-CA" sz="1800" noProof="0" dirty="0" smtClean="0"/>
              <a:t>Aucun impact majeur prévu</a:t>
            </a:r>
          </a:p>
          <a:p>
            <a:pPr>
              <a:spcBef>
                <a:spcPts val="1800"/>
              </a:spcBef>
            </a:pPr>
            <a:r>
              <a:rPr lang="fr-CA" sz="2200" noProof="0" dirty="0" smtClean="0"/>
              <a:t> Valeurs sismiques à l’annexe C</a:t>
            </a:r>
          </a:p>
          <a:p>
            <a:pPr lvl="1"/>
            <a:r>
              <a:rPr lang="fr-CA" sz="1800" noProof="0" dirty="0" smtClean="0"/>
              <a:t>La nouvelle équation change les valeurs sismiques</a:t>
            </a:r>
          </a:p>
          <a:p>
            <a:pPr lvl="1"/>
            <a:r>
              <a:rPr lang="fr-CA" sz="1800" noProof="0" dirty="0" smtClean="0"/>
              <a:t>Les modifications s’appliquent à l’accélération spectrale à 0,2 s </a:t>
            </a:r>
          </a:p>
          <a:p>
            <a:pPr lvl="1"/>
            <a:r>
              <a:rPr lang="fr-CA" sz="1800" noProof="0" dirty="0" smtClean="0"/>
              <a:t>Valeurs changées dans l’Est du Canada (ON, QC … TN)</a:t>
            </a:r>
          </a:p>
          <a:p>
            <a:pPr lvl="1"/>
            <a:r>
              <a:rPr lang="fr-CA" sz="1800" noProof="0" dirty="0" smtClean="0"/>
              <a:t>Aucun impact pour l’Ouest du Canada</a:t>
            </a:r>
          </a:p>
          <a:p>
            <a:pPr lvl="1"/>
            <a:r>
              <a:rPr lang="fr-CA" sz="1800" noProof="0" dirty="0" smtClean="0"/>
              <a:t>Aucun impact sur les critères applicables aux charges latérales </a:t>
            </a:r>
            <a:br>
              <a:rPr lang="fr-CA" sz="1800" noProof="0" dirty="0" smtClean="0"/>
            </a:br>
            <a:r>
              <a:rPr lang="fr-CA" sz="1800" noProof="0" dirty="0" smtClean="0"/>
              <a:t>(voir l’autre présentation)</a:t>
            </a:r>
          </a:p>
          <a:p>
            <a:endParaRPr lang="fr-CA" noProof="0" dirty="0" smtClean="0"/>
          </a:p>
        </p:txBody>
      </p:sp>
      <p:pic>
        <p:nvPicPr>
          <p:cNvPr id="5" name="Picture 4" descr="donnees sismique.jpg"/>
          <p:cNvPicPr>
            <a:picLocks noChangeAspect="1"/>
          </p:cNvPicPr>
          <p:nvPr/>
        </p:nvPicPr>
        <p:blipFill>
          <a:blip r:embed="rId5" cstate="print"/>
          <a:srcRect b="26335"/>
          <a:stretch>
            <a:fillRect/>
          </a:stretch>
        </p:blipFill>
        <p:spPr>
          <a:xfrm>
            <a:off x="2238703" y="5659821"/>
            <a:ext cx="6369270" cy="1198179"/>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custDataLst>
              <p:tags r:id="rId1"/>
            </p:custDataLst>
          </p:nvPr>
        </p:nvSpPr>
        <p:spPr/>
        <p:txBody>
          <a:bodyPr/>
          <a:lstStyle/>
          <a:p>
            <a:r>
              <a:rPr lang="fr-CA" noProof="0" dirty="0" smtClean="0"/>
              <a:t/>
            </a:r>
            <a:br>
              <a:rPr lang="fr-CA" noProof="0" dirty="0" smtClean="0"/>
            </a:br>
            <a:r>
              <a:rPr lang="fr-CA" noProof="0" dirty="0" smtClean="0"/>
              <a:t>Mise à jour sur les normes incorporées par renvoi</a:t>
            </a:r>
          </a:p>
        </p:txBody>
      </p:sp>
      <p:sp>
        <p:nvSpPr>
          <p:cNvPr id="11267" name="Rectangle 3"/>
          <p:cNvSpPr>
            <a:spLocks noGrp="1" noChangeArrowheads="1"/>
          </p:cNvSpPr>
          <p:nvPr>
            <p:ph idx="1"/>
            <p:custDataLst>
              <p:tags r:id="rId2"/>
            </p:custDataLst>
          </p:nvPr>
        </p:nvSpPr>
        <p:spPr>
          <a:xfrm>
            <a:off x="304799" y="1600200"/>
            <a:ext cx="8653849" cy="4495800"/>
          </a:xfrm>
        </p:spPr>
        <p:txBody>
          <a:bodyPr/>
          <a:lstStyle/>
          <a:p>
            <a:pPr>
              <a:tabLst>
                <a:tab pos="1430338" algn="l"/>
                <a:tab pos="8164513" algn="r"/>
              </a:tabLst>
            </a:pPr>
            <a:r>
              <a:rPr lang="fr-CA" noProof="0" dirty="0" smtClean="0"/>
              <a:t>Processus normal pour les normes </a:t>
            </a:r>
            <a:br>
              <a:rPr lang="fr-CA" noProof="0" dirty="0" smtClean="0"/>
            </a:br>
            <a:r>
              <a:rPr lang="fr-CA" noProof="0" dirty="0" smtClean="0"/>
              <a:t>actuellement incorporées par renvoi</a:t>
            </a:r>
          </a:p>
          <a:p>
            <a:pPr lvl="1">
              <a:tabLst>
                <a:tab pos="1430338" algn="l"/>
                <a:tab pos="8164513" algn="r"/>
              </a:tabLst>
            </a:pPr>
            <a:r>
              <a:rPr lang="fr-CA" noProof="0" dirty="0" smtClean="0"/>
              <a:t>Toutes les éditions publiées au plus tard le 30 septembre 2009</a:t>
            </a:r>
          </a:p>
          <a:p>
            <a:pPr lvl="1">
              <a:tabLst>
                <a:tab pos="1430338" algn="l"/>
                <a:tab pos="8164513" algn="r"/>
              </a:tabLst>
            </a:pPr>
            <a:r>
              <a:rPr lang="fr-CA" noProof="0" dirty="0" smtClean="0"/>
              <a:t>Mise à jour des normes une fois par cycle d’élaboration des codes</a:t>
            </a:r>
            <a:br>
              <a:rPr lang="fr-CA" noProof="0" dirty="0" smtClean="0"/>
            </a:br>
            <a:endParaRPr lang="fr-CA" noProof="0" dirty="0" smtClean="0"/>
          </a:p>
          <a:p>
            <a:pPr>
              <a:tabLst>
                <a:tab pos="1430338" algn="l"/>
                <a:tab pos="8164513" algn="r"/>
              </a:tabLst>
            </a:pPr>
            <a:r>
              <a:rPr lang="fr-CA" noProof="0" dirty="0" smtClean="0"/>
              <a:t>Processus de modification proposé</a:t>
            </a:r>
          </a:p>
          <a:p>
            <a:pPr lvl="1">
              <a:tabLst>
                <a:tab pos="1614488" algn="l"/>
                <a:tab pos="8255000" algn="r"/>
              </a:tabLst>
            </a:pPr>
            <a:r>
              <a:rPr lang="fr-CA" noProof="0" dirty="0" smtClean="0"/>
              <a:t>Béton 		</a:t>
            </a:r>
            <a:r>
              <a:rPr lang="fr-CA" u="sng" noProof="0" dirty="0" smtClean="0">
                <a:solidFill>
                  <a:srgbClr val="0000FF"/>
                </a:solidFill>
              </a:rPr>
              <a:t>CSA A23.1 </a:t>
            </a:r>
            <a:r>
              <a:rPr lang="fr-CA" noProof="0" dirty="0" smtClean="0"/>
              <a:t>(</a:t>
            </a:r>
            <a:r>
              <a:rPr lang="fr-CA" strike="sngStrike" noProof="0" dirty="0" smtClean="0">
                <a:solidFill>
                  <a:srgbClr val="FF0000"/>
                </a:solidFill>
              </a:rPr>
              <a:t>A438</a:t>
            </a:r>
            <a:r>
              <a:rPr lang="fr-CA" noProof="0" dirty="0" smtClean="0"/>
              <a:t>)</a:t>
            </a:r>
          </a:p>
          <a:p>
            <a:pPr lvl="1">
              <a:tabLst>
                <a:tab pos="1614488" algn="l"/>
                <a:tab pos="8255000" algn="r"/>
              </a:tabLst>
            </a:pPr>
            <a:r>
              <a:rPr lang="fr-CA" noProof="0" dirty="0" smtClean="0"/>
              <a:t>Protection contre les termites </a:t>
            </a:r>
            <a:br>
              <a:rPr lang="fr-CA" noProof="0" dirty="0" smtClean="0"/>
            </a:br>
            <a:r>
              <a:rPr lang="fr-CA" noProof="0" dirty="0" smtClean="0"/>
              <a:t>et la pourriture 	Nouvelle </a:t>
            </a:r>
            <a:r>
              <a:rPr lang="fr-CA" dirty="0" smtClean="0"/>
              <a:t>é</a:t>
            </a:r>
            <a:r>
              <a:rPr lang="fr-CA" noProof="0" dirty="0" err="1" smtClean="0"/>
              <a:t>dition</a:t>
            </a:r>
            <a:r>
              <a:rPr lang="fr-CA" noProof="0" dirty="0" smtClean="0"/>
              <a:t> CSA O80</a:t>
            </a:r>
          </a:p>
          <a:p>
            <a:pPr lvl="1">
              <a:tabLst>
                <a:tab pos="1614488" algn="l"/>
                <a:tab pos="8255000" algn="r"/>
              </a:tabLst>
            </a:pPr>
            <a:r>
              <a:rPr lang="fr-CA" noProof="0" dirty="0" smtClean="0"/>
              <a:t>Charpente métallique	</a:t>
            </a:r>
            <a:r>
              <a:rPr lang="fr-CA" u="sng" noProof="0" dirty="0" smtClean="0">
                <a:solidFill>
                  <a:srgbClr val="0000FF"/>
                </a:solidFill>
              </a:rPr>
              <a:t>AISI/COFS</a:t>
            </a:r>
            <a:r>
              <a:rPr lang="fr-CA" noProof="0" dirty="0" smtClean="0"/>
              <a:t> (</a:t>
            </a:r>
            <a:r>
              <a:rPr lang="fr-CA" strike="sngStrike" noProof="0" dirty="0" smtClean="0">
                <a:solidFill>
                  <a:srgbClr val="FF0000"/>
                </a:solidFill>
              </a:rPr>
              <a:t>CGSB</a:t>
            </a:r>
            <a:r>
              <a:rPr lang="fr-CA" noProof="0" dirty="0" smtClean="0"/>
              <a:t>) </a:t>
            </a:r>
          </a:p>
          <a:p>
            <a:pPr lvl="1">
              <a:tabLst>
                <a:tab pos="1614488" algn="l"/>
                <a:tab pos="8255000" algn="r"/>
              </a:tabLst>
            </a:pPr>
            <a:r>
              <a:rPr lang="fr-CA" noProof="0" dirty="0" smtClean="0"/>
              <a:t>Vis en acier	</a:t>
            </a:r>
            <a:r>
              <a:rPr lang="fr-CA" u="sng" noProof="0" dirty="0" smtClean="0">
                <a:solidFill>
                  <a:srgbClr val="0000FF"/>
                </a:solidFill>
              </a:rPr>
              <a:t>ASTM C 954</a:t>
            </a:r>
          </a:p>
          <a:p>
            <a:pPr lvl="1">
              <a:tabLst>
                <a:tab pos="1614488" algn="l"/>
                <a:tab pos="8255000" algn="r"/>
              </a:tabLst>
            </a:pPr>
            <a:r>
              <a:rPr lang="fr-CA" noProof="0" dirty="0" smtClean="0"/>
              <a:t>Produits d’étanchéité	</a:t>
            </a:r>
            <a:r>
              <a:rPr lang="fr-CA" u="sng" noProof="0" dirty="0" smtClean="0">
                <a:solidFill>
                  <a:srgbClr val="0000FF"/>
                </a:solidFill>
              </a:rPr>
              <a:t>ASTM</a:t>
            </a:r>
            <a:r>
              <a:rPr lang="fr-CA" noProof="0" dirty="0" smtClean="0"/>
              <a:t> (</a:t>
            </a:r>
            <a:r>
              <a:rPr lang="fr-CA" strike="sngStrike" noProof="0" dirty="0" smtClean="0">
                <a:solidFill>
                  <a:srgbClr val="FF0000"/>
                </a:solidFill>
              </a:rPr>
              <a:t>CGSB</a:t>
            </a:r>
            <a:r>
              <a:rPr lang="fr-CA" noProof="0" dirty="0" smtClean="0"/>
              <a:t>)</a:t>
            </a:r>
          </a:p>
          <a:p>
            <a:pPr lvl="1">
              <a:tabLst>
                <a:tab pos="1614488" algn="l"/>
                <a:tab pos="8255000" algn="r"/>
              </a:tabLst>
            </a:pPr>
            <a:r>
              <a:rPr lang="fr-CA" strike="sngStrike" noProof="0" dirty="0" smtClean="0">
                <a:solidFill>
                  <a:srgbClr val="FF0000"/>
                </a:solidFill>
              </a:rPr>
              <a:t>Parement en amiante	Diverses normes CGSB</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noProof="0" dirty="0" smtClean="0"/>
              <a:t>Introduction</a:t>
            </a:r>
            <a:endParaRPr lang="fr-CA" noProof="0" dirty="0"/>
          </a:p>
        </p:txBody>
      </p:sp>
      <p:sp>
        <p:nvSpPr>
          <p:cNvPr id="3" name="Content Placeholder 2"/>
          <p:cNvSpPr>
            <a:spLocks noGrp="1"/>
          </p:cNvSpPr>
          <p:nvPr>
            <p:ph idx="1"/>
            <p:custDataLst>
              <p:tags r:id="rId2"/>
            </p:custDataLst>
          </p:nvPr>
        </p:nvSpPr>
        <p:spPr/>
        <p:txBody>
          <a:bodyPr/>
          <a:lstStyle/>
          <a:p>
            <a:r>
              <a:rPr lang="fr-CA" noProof="0" dirty="0" smtClean="0"/>
              <a:t>La présentation fait partie d’une série de présentations </a:t>
            </a:r>
            <a:br>
              <a:rPr lang="fr-CA" noProof="0" dirty="0" smtClean="0"/>
            </a:br>
            <a:r>
              <a:rPr lang="fr-CA" noProof="0" dirty="0" smtClean="0"/>
              <a:t>sur les </a:t>
            </a:r>
            <a:r>
              <a:rPr lang="fr-CA" dirty="0" smtClean="0"/>
              <a:t>c</a:t>
            </a:r>
            <a:r>
              <a:rPr lang="fr-CA" noProof="0" dirty="0" smtClean="0"/>
              <a:t>odes modèles nationaux de construction de 2010</a:t>
            </a:r>
          </a:p>
          <a:p>
            <a:r>
              <a:rPr lang="fr-CA" noProof="0" dirty="0" smtClean="0"/>
              <a:t>Codes modèles élaborés par la Commission canadienne</a:t>
            </a:r>
            <a:br>
              <a:rPr lang="fr-CA" noProof="0" dirty="0" smtClean="0"/>
            </a:br>
            <a:r>
              <a:rPr lang="fr-CA" noProof="0" dirty="0" smtClean="0"/>
              <a:t>des codes du bâtiment et de prévention des incendies</a:t>
            </a:r>
          </a:p>
          <a:p>
            <a:r>
              <a:rPr lang="fr-CA" noProof="0" dirty="0" smtClean="0"/>
              <a:t>Ces codes doivent être adoptés par les autorités provinciales/territoriales pour avoir force de loi</a:t>
            </a:r>
          </a:p>
          <a:p>
            <a:endParaRPr lang="fr-CA" noProof="0"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custDataLst>
              <p:tags r:id="rId1"/>
            </p:custDataLst>
          </p:nvPr>
        </p:nvSpPr>
        <p:spPr/>
        <p:txBody>
          <a:bodyPr/>
          <a:lstStyle/>
          <a:p>
            <a:r>
              <a:rPr lang="fr-CA" noProof="0" dirty="0" smtClean="0"/>
              <a:t/>
            </a:r>
            <a:br>
              <a:rPr lang="fr-CA" noProof="0" dirty="0" smtClean="0"/>
            </a:br>
            <a:r>
              <a:rPr lang="fr-CA" noProof="0" dirty="0" smtClean="0"/>
              <a:t>Portée des poutres en acier</a:t>
            </a:r>
          </a:p>
        </p:txBody>
      </p:sp>
      <p:sp>
        <p:nvSpPr>
          <p:cNvPr id="12291" name="Rectangle 3"/>
          <p:cNvSpPr>
            <a:spLocks noGrp="1" noChangeArrowheads="1"/>
          </p:cNvSpPr>
          <p:nvPr>
            <p:ph idx="1"/>
            <p:custDataLst>
              <p:tags r:id="rId2"/>
            </p:custDataLst>
          </p:nvPr>
        </p:nvSpPr>
        <p:spPr/>
        <p:txBody>
          <a:bodyPr/>
          <a:lstStyle/>
          <a:p>
            <a:r>
              <a:rPr lang="fr-CA" noProof="0" dirty="0" smtClean="0"/>
              <a:t>Hypothèses élargies dans la note d’annexe</a:t>
            </a:r>
          </a:p>
          <a:p>
            <a:pPr lvl="1"/>
            <a:r>
              <a:rPr lang="fr-CA" noProof="0" dirty="0" smtClean="0"/>
              <a:t>Les portées reflètent</a:t>
            </a:r>
          </a:p>
          <a:p>
            <a:pPr lvl="2"/>
            <a:r>
              <a:rPr lang="fr-CA" noProof="0" dirty="0" smtClean="0"/>
              <a:t>l’équilibre entre l’ingénierie et</a:t>
            </a:r>
          </a:p>
          <a:p>
            <a:pPr lvl="2"/>
            <a:r>
              <a:rPr lang="fr-CA" noProof="0" dirty="0" smtClean="0"/>
              <a:t>la performance acceptable démontrée</a:t>
            </a:r>
          </a:p>
          <a:p>
            <a:pPr lvl="1"/>
            <a:r>
              <a:rPr lang="fr-CA" noProof="0" dirty="0" smtClean="0"/>
              <a:t>Énumération des facteurs et des hypothèses</a:t>
            </a:r>
          </a:p>
          <a:p>
            <a:pPr lvl="1"/>
            <a:r>
              <a:rPr lang="fr-CA" u="sng" noProof="0" dirty="0" smtClean="0">
                <a:solidFill>
                  <a:srgbClr val="0000FF"/>
                </a:solidFill>
              </a:rPr>
              <a:t>Le calcul des portées applique un facteur révisé de réduction </a:t>
            </a:r>
            <a:br>
              <a:rPr lang="fr-CA" u="sng" noProof="0" dirty="0" smtClean="0">
                <a:solidFill>
                  <a:srgbClr val="0000FF"/>
                </a:solidFill>
              </a:rPr>
            </a:br>
            <a:r>
              <a:rPr lang="fr-CA" u="sng" noProof="0" dirty="0" smtClean="0">
                <a:solidFill>
                  <a:srgbClr val="0000FF"/>
                </a:solidFill>
              </a:rPr>
              <a:t>de la surcharge visant à reconnaître qu’il est moins probable que la pleine surcharge soit appliquée sur la surface supportée, dans les bâtiments visés par la partie 9</a:t>
            </a:r>
          </a:p>
          <a:p>
            <a:endParaRPr lang="fr-CA" noProof="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custDataLst>
              <p:tags r:id="rId1"/>
            </p:custDataLst>
          </p:nvPr>
        </p:nvSpPr>
        <p:spPr/>
        <p:txBody>
          <a:bodyPr/>
          <a:lstStyle/>
          <a:p>
            <a:r>
              <a:rPr lang="fr-CA" noProof="0" dirty="0" smtClean="0"/>
              <a:t/>
            </a:r>
            <a:br>
              <a:rPr lang="fr-CA" noProof="0" dirty="0" smtClean="0"/>
            </a:br>
            <a:r>
              <a:rPr lang="fr-CA" noProof="0" dirty="0" smtClean="0"/>
              <a:t>Autres modifications</a:t>
            </a:r>
          </a:p>
        </p:txBody>
      </p:sp>
      <p:sp>
        <p:nvSpPr>
          <p:cNvPr id="12291" name="Rectangle 3"/>
          <p:cNvSpPr>
            <a:spLocks noGrp="1" noChangeArrowheads="1"/>
          </p:cNvSpPr>
          <p:nvPr>
            <p:ph idx="1"/>
            <p:custDataLst>
              <p:tags r:id="rId2"/>
            </p:custDataLst>
          </p:nvPr>
        </p:nvSpPr>
        <p:spPr/>
        <p:txBody>
          <a:bodyPr/>
          <a:lstStyle/>
          <a:p>
            <a:r>
              <a:rPr lang="fr-CA" noProof="0" dirty="0" smtClean="0"/>
              <a:t>Largeur des baies de porte dans les salles de bains</a:t>
            </a:r>
          </a:p>
          <a:p>
            <a:pPr lvl="1"/>
            <a:r>
              <a:rPr lang="fr-CA" noProof="0" dirty="0" smtClean="0"/>
              <a:t>Clarté améliorée de l’exigence et des cas d’application</a:t>
            </a:r>
            <a:br>
              <a:rPr lang="fr-CA" noProof="0" dirty="0" smtClean="0"/>
            </a:br>
            <a:endParaRPr lang="fr-CA" sz="1000" noProof="0" dirty="0" smtClean="0"/>
          </a:p>
          <a:p>
            <a:pPr>
              <a:spcBef>
                <a:spcPts val="0"/>
              </a:spcBef>
            </a:pPr>
            <a:r>
              <a:rPr lang="fr-CA" noProof="0" dirty="0" smtClean="0"/>
              <a:t>Linteaux ou arcs </a:t>
            </a:r>
          </a:p>
          <a:p>
            <a:pPr lvl="1"/>
            <a:r>
              <a:rPr lang="fr-CA" noProof="0" dirty="0" smtClean="0"/>
              <a:t>les équivalents métriques des mesures impériales standard </a:t>
            </a:r>
            <a:br>
              <a:rPr lang="fr-CA" noProof="0" dirty="0" smtClean="0"/>
            </a:br>
            <a:r>
              <a:rPr lang="fr-CA" noProof="0" dirty="0" smtClean="0"/>
              <a:t>sont maintenant utilisés (c.-à-d. 89 mm et non 90 mm)</a:t>
            </a:r>
          </a:p>
          <a:p>
            <a:endParaRPr lang="fr-CA" sz="1000" noProof="0" dirty="0" smtClean="0"/>
          </a:p>
          <a:p>
            <a:pPr>
              <a:spcBef>
                <a:spcPts val="0"/>
              </a:spcBef>
            </a:pPr>
            <a:r>
              <a:rPr lang="fr-CA" noProof="0" dirty="0" smtClean="0"/>
              <a:t>Ouvertures dans les murs à coffrages isolants en béton</a:t>
            </a:r>
          </a:p>
          <a:p>
            <a:pPr lvl="1"/>
            <a:r>
              <a:rPr lang="fr-CA" noProof="0" dirty="0" smtClean="0"/>
              <a:t>Uniformité des exigences</a:t>
            </a:r>
          </a:p>
          <a:p>
            <a:endParaRPr lang="fr-CA" noProof="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custDataLst>
              <p:tags r:id="rId1"/>
            </p:custDataLst>
          </p:nvPr>
        </p:nvSpPr>
        <p:spPr/>
        <p:txBody>
          <a:bodyPr/>
          <a:lstStyle/>
          <a:p>
            <a:r>
              <a:rPr lang="fr-CA" noProof="0" dirty="0" smtClean="0"/>
              <a:t/>
            </a:r>
            <a:br>
              <a:rPr lang="fr-CA" noProof="0" dirty="0" smtClean="0"/>
            </a:br>
            <a:r>
              <a:rPr lang="fr-CA" noProof="0" dirty="0" smtClean="0"/>
              <a:t>Autres modifications</a:t>
            </a:r>
          </a:p>
        </p:txBody>
      </p:sp>
      <p:sp>
        <p:nvSpPr>
          <p:cNvPr id="12291" name="Rectangle 3"/>
          <p:cNvSpPr>
            <a:spLocks noGrp="1" noChangeArrowheads="1"/>
          </p:cNvSpPr>
          <p:nvPr>
            <p:ph idx="1"/>
            <p:custDataLst>
              <p:tags r:id="rId2"/>
            </p:custDataLst>
          </p:nvPr>
        </p:nvSpPr>
        <p:spPr/>
        <p:txBody>
          <a:bodyPr/>
          <a:lstStyle/>
          <a:p>
            <a:r>
              <a:rPr lang="fr-CA" noProof="0" dirty="0" smtClean="0"/>
              <a:t>Bandes de départ</a:t>
            </a:r>
          </a:p>
          <a:p>
            <a:pPr lvl="1"/>
            <a:r>
              <a:rPr lang="fr-CA" noProof="0" dirty="0" smtClean="0"/>
              <a:t>Permet les bandes de départ préfabriquées</a:t>
            </a:r>
          </a:p>
          <a:p>
            <a:pPr lvl="1"/>
            <a:endParaRPr lang="fr-CA" sz="1000" noProof="0" dirty="0" smtClean="0"/>
          </a:p>
          <a:p>
            <a:pPr>
              <a:spcBef>
                <a:spcPts val="0"/>
              </a:spcBef>
            </a:pPr>
            <a:r>
              <a:rPr lang="fr-CA" noProof="0" dirty="0" smtClean="0"/>
              <a:t>Systèmes de ventilation par extraction seulement</a:t>
            </a:r>
          </a:p>
          <a:p>
            <a:pPr lvl="1"/>
            <a:r>
              <a:rPr lang="fr-CA" noProof="0" dirty="0" smtClean="0"/>
              <a:t>Méthode inefficace supprimée (tout l’air est tiré des chambres)</a:t>
            </a:r>
            <a:br>
              <a:rPr lang="fr-CA" noProof="0" dirty="0" smtClean="0"/>
            </a:br>
            <a:endParaRPr lang="fr-CA" sz="1000" noProof="0" dirty="0" smtClean="0"/>
          </a:p>
          <a:p>
            <a:pPr>
              <a:spcBef>
                <a:spcPts val="0"/>
              </a:spcBef>
            </a:pPr>
            <a:r>
              <a:rPr lang="fr-CA" noProof="0" dirty="0" smtClean="0"/>
              <a:t>Emplacement des avertisseurs de monoxyde de carbone</a:t>
            </a:r>
          </a:p>
          <a:p>
            <a:pPr lvl="1"/>
            <a:r>
              <a:rPr lang="fr-CA" noProof="0" dirty="0" smtClean="0"/>
              <a:t>Exigence générale – suivre les instructions du fabricant</a:t>
            </a:r>
          </a:p>
          <a:p>
            <a:pPr lvl="1"/>
            <a:r>
              <a:rPr lang="fr-CA" noProof="0" dirty="0" smtClean="0"/>
              <a:t>Pour les poêles à bois seulement – instructions du fabricant </a:t>
            </a:r>
            <a:br>
              <a:rPr lang="fr-CA" noProof="0" dirty="0" smtClean="0"/>
            </a:br>
            <a:r>
              <a:rPr lang="fr-CA" noProof="0" dirty="0" smtClean="0"/>
              <a:t>ou au plafond </a:t>
            </a:r>
            <a:br>
              <a:rPr lang="fr-CA" noProof="0" dirty="0" smtClean="0"/>
            </a:br>
            <a:endParaRPr lang="fr-CA" sz="1000" noProof="0" dirty="0" smtClean="0"/>
          </a:p>
          <a:p>
            <a:pPr>
              <a:spcBef>
                <a:spcPts val="0"/>
              </a:spcBef>
            </a:pPr>
            <a:r>
              <a:rPr lang="fr-CA" noProof="0" dirty="0" smtClean="0"/>
              <a:t>Conduits reliés aux appareils de cuisson</a:t>
            </a:r>
          </a:p>
          <a:p>
            <a:pPr lvl="1"/>
            <a:r>
              <a:rPr lang="fr-CA" noProof="0" dirty="0" smtClean="0"/>
              <a:t>Terminologie plus générique – remplacement de « ventilateur </a:t>
            </a:r>
            <a:br>
              <a:rPr lang="fr-CA" noProof="0" dirty="0" smtClean="0"/>
            </a:br>
            <a:r>
              <a:rPr lang="fr-CA" noProof="0" dirty="0" smtClean="0"/>
              <a:t>de la hotte de la cuisinière » par « ventilateur extracteur » afin d’inclure les types d’appareil courants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type="body" idx="1"/>
            <p:custDataLst>
              <p:tags r:id="rId1"/>
            </p:custDataLst>
          </p:nvPr>
        </p:nvSpPr>
        <p:spPr>
          <a:xfrm>
            <a:off x="971550" y="2697163"/>
            <a:ext cx="7391400" cy="1884362"/>
          </a:xfrm>
        </p:spPr>
        <p:txBody>
          <a:bodyPr/>
          <a:lstStyle/>
          <a:p>
            <a:pPr algn="ctr">
              <a:buNone/>
            </a:pPr>
            <a:r>
              <a:rPr lang="fr-CA" sz="3600" b="1" noProof="0" dirty="0" smtClean="0">
                <a:solidFill>
                  <a:srgbClr val="E40000"/>
                </a:solidFill>
              </a:rPr>
              <a:t>www.codesnationaux.ca</a:t>
            </a:r>
          </a:p>
          <a:p>
            <a:pPr algn="ctr" eaLnBrk="1" hangingPunct="1">
              <a:buFontTx/>
              <a:buNone/>
            </a:pPr>
            <a:endParaRPr lang="fr-CA" b="1" noProof="0" dirty="0" smtClean="0"/>
          </a:p>
          <a:p>
            <a:pPr algn="ctr" eaLnBrk="1" hangingPunct="1">
              <a:buFontTx/>
              <a:buNone/>
            </a:pPr>
            <a:r>
              <a:rPr lang="fr-CA" b="1" noProof="0" dirty="0" smtClean="0"/>
              <a:t>Des questions? </a:t>
            </a:r>
          </a:p>
          <a:p>
            <a:pPr algn="ctr">
              <a:buNone/>
            </a:pPr>
            <a:r>
              <a:rPr lang="fr-CA" b="1" noProof="0" dirty="0" smtClean="0"/>
              <a:t>Veuillez communiquer avec </a:t>
            </a:r>
            <a:r>
              <a:rPr lang="fr-CA" u="sng" noProof="0" dirty="0" smtClean="0">
                <a:hlinkClick r:id="rId4"/>
              </a:rPr>
              <a:t>codes@cnrc-nrc.gc.ca</a:t>
            </a:r>
            <a:endParaRPr lang="fr-CA" b="1" noProof="0" dirty="0" smtClean="0"/>
          </a:p>
          <a:p>
            <a:pPr algn="ctr" eaLnBrk="1" hangingPunct="1">
              <a:buFontTx/>
              <a:buNone/>
            </a:pPr>
            <a:endParaRPr lang="fr-CA" i="1" noProof="0" dirty="0" smtClean="0"/>
          </a:p>
          <a:p>
            <a:pPr algn="ctr">
              <a:buNone/>
            </a:pPr>
            <a:r>
              <a:rPr lang="fr-CA" sz="2000" i="1" noProof="0" dirty="0" smtClean="0"/>
              <a:t>Merci!</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custDataLst>
              <p:tags r:id="rId1"/>
            </p:custDataLst>
          </p:nvPr>
        </p:nvSpPr>
        <p:spPr/>
        <p:txBody>
          <a:bodyPr/>
          <a:lstStyle/>
          <a:p>
            <a:r>
              <a:rPr lang="fr-CA" noProof="0" smtClean="0"/>
              <a:t>Modifications apportées à la partie 9</a:t>
            </a:r>
            <a:endParaRPr lang="fr-CA" noProof="0" dirty="0" smtClean="0"/>
          </a:p>
        </p:txBody>
      </p:sp>
      <p:sp>
        <p:nvSpPr>
          <p:cNvPr id="4099" name="Rectangle 7"/>
          <p:cNvSpPr>
            <a:spLocks noGrp="1" noChangeArrowheads="1"/>
          </p:cNvSpPr>
          <p:nvPr>
            <p:ph idx="1"/>
            <p:custDataLst>
              <p:tags r:id="rId2"/>
            </p:custDataLst>
          </p:nvPr>
        </p:nvSpPr>
        <p:spPr/>
        <p:txBody>
          <a:bodyPr/>
          <a:lstStyle/>
          <a:p>
            <a:r>
              <a:rPr lang="fr-CA" sz="2200" noProof="0" dirty="0" smtClean="0"/>
              <a:t>Surcharges dues à l’usage</a:t>
            </a:r>
          </a:p>
          <a:p>
            <a:r>
              <a:rPr lang="fr-CA" sz="2200" noProof="0" dirty="0" smtClean="0"/>
              <a:t>Degré de résistance au feu et indice de transmission du son</a:t>
            </a:r>
          </a:p>
          <a:p>
            <a:r>
              <a:rPr lang="fr-CA" sz="2200" noProof="0" dirty="0" smtClean="0"/>
              <a:t>Protection contre l’humidité</a:t>
            </a:r>
          </a:p>
          <a:p>
            <a:r>
              <a:rPr lang="fr-CA" sz="2200" noProof="0" dirty="0" smtClean="0"/>
              <a:t>Murs de fondation</a:t>
            </a:r>
          </a:p>
          <a:p>
            <a:r>
              <a:rPr lang="fr-CA" sz="2200" noProof="0" dirty="0" smtClean="0"/>
              <a:t>Matériaux à faible </a:t>
            </a:r>
            <a:r>
              <a:rPr lang="fr-CA" sz="2200" noProof="0" dirty="0" err="1" smtClean="0"/>
              <a:t>perméance</a:t>
            </a:r>
            <a:endParaRPr lang="fr-CA" sz="2200" noProof="0" dirty="0" smtClean="0"/>
          </a:p>
          <a:p>
            <a:r>
              <a:rPr lang="fr-CA" sz="2200" noProof="0" dirty="0" smtClean="0"/>
              <a:t>Chauffage et ventilation </a:t>
            </a:r>
          </a:p>
          <a:p>
            <a:r>
              <a:rPr lang="fr-CA" sz="2200" noProof="0" dirty="0" smtClean="0"/>
              <a:t>Définition de cuisinière</a:t>
            </a:r>
          </a:p>
          <a:p>
            <a:r>
              <a:rPr lang="fr-CA" sz="2200" noProof="0" dirty="0" smtClean="0"/>
              <a:t>Portée des poutres d’acier</a:t>
            </a:r>
          </a:p>
          <a:p>
            <a:r>
              <a:rPr lang="fr-CA" sz="2200" noProof="0" dirty="0" smtClean="0"/>
              <a:t>Normes incorporées par renvoi</a:t>
            </a:r>
          </a:p>
          <a:p>
            <a:r>
              <a:rPr lang="fr-CA" sz="2200" noProof="0" dirty="0" smtClean="0"/>
              <a:t>Tâches mineures</a:t>
            </a:r>
          </a:p>
          <a:p>
            <a:r>
              <a:rPr lang="fr-CA" sz="2200" noProof="0" dirty="0" smtClean="0"/>
              <a:t>Données climatiques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5" name="Rectangle 1030"/>
          <p:cNvSpPr>
            <a:spLocks noGrp="1" noChangeArrowheads="1"/>
          </p:cNvSpPr>
          <p:nvPr>
            <p:ph type="title"/>
            <p:custDataLst>
              <p:tags r:id="rId1"/>
            </p:custDataLst>
          </p:nvPr>
        </p:nvSpPr>
        <p:spPr/>
        <p:txBody>
          <a:bodyPr/>
          <a:lstStyle/>
          <a:p>
            <a:r>
              <a:rPr lang="fr-CA" noProof="0" smtClean="0"/>
              <a:t>Surcharges – Usage</a:t>
            </a:r>
            <a:endParaRPr lang="fr-CA" noProof="0" dirty="0" smtClean="0"/>
          </a:p>
        </p:txBody>
      </p:sp>
      <p:sp>
        <p:nvSpPr>
          <p:cNvPr id="7172" name="Rectangle 1031"/>
          <p:cNvSpPr>
            <a:spLocks noGrp="1" noChangeArrowheads="1"/>
          </p:cNvSpPr>
          <p:nvPr>
            <p:ph idx="1"/>
            <p:custDataLst>
              <p:tags r:id="rId2"/>
            </p:custDataLst>
          </p:nvPr>
        </p:nvSpPr>
        <p:spPr/>
        <p:txBody>
          <a:bodyPr/>
          <a:lstStyle/>
          <a:p>
            <a:r>
              <a:rPr lang="fr-CA" noProof="0" dirty="0" smtClean="0"/>
              <a:t>Raisons</a:t>
            </a:r>
          </a:p>
          <a:p>
            <a:pPr lvl="1"/>
            <a:r>
              <a:rPr lang="fr-CA" noProof="0" dirty="0" smtClean="0"/>
              <a:t>Uniformité avec la partie 4</a:t>
            </a:r>
          </a:p>
          <a:p>
            <a:pPr lvl="1"/>
            <a:r>
              <a:rPr lang="fr-CA" noProof="0" dirty="0" smtClean="0"/>
              <a:t>Clarification</a:t>
            </a:r>
          </a:p>
          <a:p>
            <a:r>
              <a:rPr lang="fr-CA" noProof="0" dirty="0" smtClean="0"/>
              <a:t>Modifications </a:t>
            </a:r>
          </a:p>
          <a:p>
            <a:pPr lvl="1"/>
            <a:r>
              <a:rPr lang="fr-CA" noProof="0" dirty="0" smtClean="0"/>
              <a:t>Garde-corps pour les planchers </a:t>
            </a:r>
            <a:br>
              <a:rPr lang="fr-CA" noProof="0" dirty="0" smtClean="0"/>
            </a:br>
            <a:r>
              <a:rPr lang="fr-CA" noProof="0" dirty="0" smtClean="0"/>
              <a:t>et les rampes dans les garages</a:t>
            </a:r>
          </a:p>
          <a:p>
            <a:pPr lvl="2"/>
            <a:r>
              <a:rPr lang="fr-CA" noProof="0" dirty="0" smtClean="0"/>
              <a:t>Les murets ou glissières de sécurité pour véhicules doivent être conçus pour une charge concentrée de 22 </a:t>
            </a:r>
            <a:r>
              <a:rPr lang="fr-CA" noProof="0" dirty="0" err="1" smtClean="0"/>
              <a:t>kN</a:t>
            </a:r>
            <a:r>
              <a:rPr lang="fr-CA" noProof="0" dirty="0" smtClean="0"/>
              <a:t> appliquée horizontalement vers l’extérieur, à n’importe quel point à 500 mm </a:t>
            </a:r>
            <a:br>
              <a:rPr lang="fr-CA" noProof="0" dirty="0" smtClean="0"/>
            </a:br>
            <a:r>
              <a:rPr lang="fr-CA" noProof="0" dirty="0" smtClean="0"/>
              <a:t>au-dessus de la surface du plancher</a:t>
            </a:r>
          </a:p>
          <a:p>
            <a:pPr lvl="1">
              <a:spcBef>
                <a:spcPts val="1200"/>
              </a:spcBef>
            </a:pPr>
            <a:r>
              <a:rPr lang="fr-CA" noProof="0" dirty="0" smtClean="0"/>
              <a:t>Charges spécifiées pour les garde-corps</a:t>
            </a:r>
          </a:p>
          <a:p>
            <a:pPr lvl="2"/>
            <a:r>
              <a:rPr lang="fr-CA" noProof="0" dirty="0" smtClean="0"/>
              <a:t>La modification précise que les charges doivent être appliquées à la hauteur minimale requise et non à la partie supérieure du garde-corps</a:t>
            </a:r>
          </a:p>
        </p:txBody>
      </p:sp>
      <p:pic>
        <p:nvPicPr>
          <p:cNvPr id="4" name="Picture 4" descr="M:\CODES\C C C General Operations\Presentations &amp; Papers\Proposed Changes 2010\Code Launch Drafts\Archive\Part 9 Other\drafts and pics\guard_copyright_Barrier 1-888-55-33-202.jpg"/>
          <p:cNvPicPr>
            <a:picLocks noChangeAspect="1" noChangeArrowheads="1"/>
          </p:cNvPicPr>
          <p:nvPr/>
        </p:nvPicPr>
        <p:blipFill>
          <a:blip r:embed="rId5" cstate="print"/>
          <a:srcRect/>
          <a:stretch>
            <a:fillRect/>
          </a:stretch>
        </p:blipFill>
        <p:spPr bwMode="auto">
          <a:xfrm>
            <a:off x="5721724" y="1564110"/>
            <a:ext cx="3179134" cy="212386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1" name="Picture 1033"/>
          <p:cNvPicPr>
            <a:picLocks noChangeAspect="1" noChangeArrowheads="1"/>
          </p:cNvPicPr>
          <p:nvPr>
            <p:custDataLst>
              <p:tags r:id="rId1"/>
            </p:custDataLst>
          </p:nvPr>
        </p:nvPicPr>
        <p:blipFill>
          <a:blip r:embed="rId6" cstate="print"/>
          <a:srcRect l="16547" r="4364"/>
          <a:stretch>
            <a:fillRect/>
          </a:stretch>
        </p:blipFill>
        <p:spPr bwMode="auto">
          <a:xfrm>
            <a:off x="6248400" y="1828800"/>
            <a:ext cx="2549525" cy="4059238"/>
          </a:xfrm>
          <a:prstGeom prst="rect">
            <a:avLst/>
          </a:prstGeom>
          <a:noFill/>
          <a:ln w="9525">
            <a:noFill/>
            <a:miter lim="800000"/>
            <a:headEnd/>
            <a:tailEnd/>
          </a:ln>
        </p:spPr>
      </p:pic>
      <p:sp>
        <p:nvSpPr>
          <p:cNvPr id="7175" name="Rectangle 1030"/>
          <p:cNvSpPr>
            <a:spLocks noGrp="1" noChangeArrowheads="1"/>
          </p:cNvSpPr>
          <p:nvPr>
            <p:ph type="title"/>
            <p:custDataLst>
              <p:tags r:id="rId2"/>
            </p:custDataLst>
          </p:nvPr>
        </p:nvSpPr>
        <p:spPr/>
        <p:txBody>
          <a:bodyPr/>
          <a:lstStyle/>
          <a:p>
            <a:r>
              <a:rPr lang="fr-CA" dirty="0" smtClean="0"/>
              <a:t>Protection contre l'humidité</a:t>
            </a:r>
            <a:endParaRPr lang="fr-CA" noProof="0" dirty="0" smtClean="0"/>
          </a:p>
        </p:txBody>
      </p:sp>
      <p:sp>
        <p:nvSpPr>
          <p:cNvPr id="7172" name="Rectangle 1031"/>
          <p:cNvSpPr>
            <a:spLocks noGrp="1" noChangeArrowheads="1"/>
          </p:cNvSpPr>
          <p:nvPr>
            <p:ph idx="1"/>
            <p:custDataLst>
              <p:tags r:id="rId3"/>
            </p:custDataLst>
          </p:nvPr>
        </p:nvSpPr>
        <p:spPr/>
        <p:txBody>
          <a:bodyPr/>
          <a:lstStyle/>
          <a:p>
            <a:r>
              <a:rPr lang="fr-CA" noProof="0" dirty="0" smtClean="0"/>
              <a:t>Raisons</a:t>
            </a:r>
          </a:p>
          <a:p>
            <a:pPr lvl="1"/>
            <a:r>
              <a:rPr lang="fr-CA" noProof="0" dirty="0" smtClean="0"/>
              <a:t>Nouveaux produits remplissant </a:t>
            </a:r>
            <a:br>
              <a:rPr lang="fr-CA" noProof="0" dirty="0" smtClean="0"/>
            </a:br>
            <a:r>
              <a:rPr lang="fr-CA" noProof="0" dirty="0" smtClean="0"/>
              <a:t>des fonctions multiples</a:t>
            </a:r>
          </a:p>
          <a:p>
            <a:pPr lvl="1"/>
            <a:r>
              <a:rPr lang="fr-CA" noProof="0" dirty="0" smtClean="0"/>
              <a:t>Solution acceptable référencée correctement</a:t>
            </a:r>
          </a:p>
          <a:p>
            <a:r>
              <a:rPr lang="fr-CA" noProof="0" dirty="0" smtClean="0"/>
              <a:t>Modifications </a:t>
            </a:r>
          </a:p>
          <a:p>
            <a:pPr lvl="1"/>
            <a:r>
              <a:rPr lang="fr-CA" noProof="0" dirty="0" smtClean="0">
                <a:solidFill>
                  <a:srgbClr val="FF0000"/>
                </a:solidFill>
              </a:rPr>
              <a:t>Le titre est maintenant « Protection </a:t>
            </a:r>
            <a:br>
              <a:rPr lang="fr-CA" noProof="0" dirty="0" smtClean="0">
                <a:solidFill>
                  <a:srgbClr val="FF0000"/>
                </a:solidFill>
              </a:rPr>
            </a:br>
            <a:r>
              <a:rPr lang="fr-CA" noProof="0" dirty="0" smtClean="0">
                <a:solidFill>
                  <a:srgbClr val="FF0000"/>
                </a:solidFill>
              </a:rPr>
              <a:t>des revêtements intérieurs de finition </a:t>
            </a:r>
            <a:br>
              <a:rPr lang="fr-CA" noProof="0" dirty="0" smtClean="0">
                <a:solidFill>
                  <a:srgbClr val="FF0000"/>
                </a:solidFill>
              </a:rPr>
            </a:br>
            <a:r>
              <a:rPr lang="fr-CA" noProof="0" dirty="0" smtClean="0">
                <a:solidFill>
                  <a:srgbClr val="FF0000"/>
                </a:solidFill>
              </a:rPr>
              <a:t>c</a:t>
            </a:r>
            <a:r>
              <a:rPr lang="fr-CA" dirty="0" err="1" smtClean="0">
                <a:solidFill>
                  <a:srgbClr val="FF0000"/>
                </a:solidFill>
              </a:rPr>
              <a:t>ontre</a:t>
            </a:r>
            <a:r>
              <a:rPr lang="fr-CA" dirty="0" smtClean="0">
                <a:solidFill>
                  <a:srgbClr val="FF0000"/>
                </a:solidFill>
              </a:rPr>
              <a:t> l’humidité »</a:t>
            </a:r>
            <a:endParaRPr lang="fr-CA" noProof="0" dirty="0" smtClean="0">
              <a:solidFill>
                <a:srgbClr val="FF0000"/>
              </a:solidFill>
            </a:endParaRPr>
          </a:p>
          <a:p>
            <a:pPr lvl="1"/>
            <a:r>
              <a:rPr lang="fr-CA" noProof="0" dirty="0" smtClean="0"/>
              <a:t>Solution acceptable additionnelle pour la </a:t>
            </a:r>
            <a:br>
              <a:rPr lang="fr-CA" noProof="0" dirty="0" smtClean="0"/>
            </a:br>
            <a:r>
              <a:rPr lang="fr-CA" noProof="0" dirty="0" smtClean="0"/>
              <a:t>protection des revêtements intérieurs de </a:t>
            </a:r>
            <a:br>
              <a:rPr lang="fr-CA" noProof="0" dirty="0" smtClean="0"/>
            </a:br>
            <a:r>
              <a:rPr lang="fr-CA" noProof="0" dirty="0" smtClean="0"/>
              <a:t>f</a:t>
            </a:r>
            <a:r>
              <a:rPr lang="fr-CA" dirty="0" err="1" smtClean="0"/>
              <a:t>inition</a:t>
            </a:r>
            <a:r>
              <a:rPr lang="fr-CA" dirty="0" smtClean="0"/>
              <a:t> contre l’humidité </a:t>
            </a:r>
            <a:endParaRPr lang="fr-CA" noProof="0" dirty="0" smtClean="0"/>
          </a:p>
          <a:p>
            <a:pPr lvl="1"/>
            <a:r>
              <a:rPr lang="fr-CA" noProof="0" dirty="0" smtClean="0"/>
              <a:t>Exemption incorrecte supprimée</a:t>
            </a:r>
          </a:p>
          <a:p>
            <a:pPr lvl="1"/>
            <a:r>
              <a:rPr lang="fr-CA" noProof="0" dirty="0" smtClean="0"/>
              <a:t>Exigences relatives au gravier déplacées </a:t>
            </a:r>
            <a:br>
              <a:rPr lang="fr-CA" noProof="0" dirty="0" smtClean="0"/>
            </a:br>
            <a:r>
              <a:rPr lang="fr-CA" noProof="0" dirty="0" smtClean="0"/>
              <a:t>dans cette section</a:t>
            </a:r>
          </a:p>
          <a:p>
            <a:pPr lvl="1"/>
            <a:endParaRPr lang="fr-CA" noProof="0" dirty="0" smtClean="0"/>
          </a:p>
        </p:txBody>
      </p:sp>
      <p:sp useBgFill="1">
        <p:nvSpPr>
          <p:cNvPr id="5" name="Rectangle 4"/>
          <p:cNvSpPr/>
          <p:nvPr/>
        </p:nvSpPr>
        <p:spPr bwMode="auto">
          <a:xfrm>
            <a:off x="7672389" y="2800350"/>
            <a:ext cx="1071562" cy="2376488"/>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6" name="Rectangle 5"/>
          <p:cNvSpPr/>
          <p:nvPr/>
        </p:nvSpPr>
        <p:spPr bwMode="auto">
          <a:xfrm>
            <a:off x="6229351" y="3405188"/>
            <a:ext cx="857250" cy="175736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7" name="Rectangle 6"/>
          <p:cNvSpPr/>
          <p:nvPr/>
        </p:nvSpPr>
        <p:spPr bwMode="auto">
          <a:xfrm>
            <a:off x="6338888" y="5724525"/>
            <a:ext cx="457200" cy="9525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8" name="Rectangle 7"/>
          <p:cNvSpPr/>
          <p:nvPr/>
        </p:nvSpPr>
        <p:spPr bwMode="auto">
          <a:xfrm>
            <a:off x="7210426" y="5634037"/>
            <a:ext cx="366712" cy="90488"/>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9" name="Rectangle 8"/>
          <p:cNvSpPr/>
          <p:nvPr/>
        </p:nvSpPr>
        <p:spPr bwMode="auto">
          <a:xfrm>
            <a:off x="7905750" y="5724524"/>
            <a:ext cx="509587" cy="104775"/>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3" name="Group 12"/>
          <p:cNvGrpSpPr/>
          <p:nvPr/>
        </p:nvGrpSpPr>
        <p:grpSpPr>
          <a:xfrm>
            <a:off x="6229351" y="1828800"/>
            <a:ext cx="2568574" cy="4059238"/>
            <a:chOff x="6229351" y="1828800"/>
            <a:chExt cx="2568574" cy="4059238"/>
          </a:xfrm>
        </p:grpSpPr>
        <p:pic>
          <p:nvPicPr>
            <p:cNvPr id="7171" name="Picture 1033"/>
            <p:cNvPicPr>
              <a:picLocks noChangeAspect="1" noChangeArrowheads="1"/>
            </p:cNvPicPr>
            <p:nvPr>
              <p:custDataLst>
                <p:tags r:id="rId4"/>
              </p:custDataLst>
            </p:nvPr>
          </p:nvPicPr>
          <p:blipFill>
            <a:blip r:embed="rId7" cstate="print">
              <a:clrChange>
                <a:clrFrom>
                  <a:srgbClr val="FFFFFF"/>
                </a:clrFrom>
                <a:clrTo>
                  <a:srgbClr val="FFFFFF">
                    <a:alpha val="0"/>
                  </a:srgbClr>
                </a:clrTo>
              </a:clrChange>
            </a:blip>
            <a:srcRect l="21274" r="4364"/>
            <a:stretch>
              <a:fillRect/>
            </a:stretch>
          </p:blipFill>
          <p:spPr bwMode="auto">
            <a:xfrm>
              <a:off x="6400800" y="1828800"/>
              <a:ext cx="2397125" cy="4059238"/>
            </a:xfrm>
            <a:prstGeom prst="rect">
              <a:avLst/>
            </a:prstGeom>
            <a:noFill/>
            <a:ln w="9525">
              <a:noFill/>
              <a:miter lim="800000"/>
              <a:headEnd/>
              <a:tailEnd/>
            </a:ln>
          </p:spPr>
        </p:pic>
        <p:sp useBgFill="1">
          <p:nvSpPr>
            <p:cNvPr id="6" name="Rectangle 5"/>
            <p:cNvSpPr/>
            <p:nvPr/>
          </p:nvSpPr>
          <p:spPr bwMode="auto">
            <a:xfrm>
              <a:off x="6229351" y="3405188"/>
              <a:ext cx="857250" cy="175736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7" name="Rectangle 6"/>
            <p:cNvSpPr/>
            <p:nvPr/>
          </p:nvSpPr>
          <p:spPr bwMode="auto">
            <a:xfrm>
              <a:off x="7847493" y="2790825"/>
              <a:ext cx="904874" cy="238601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8" name="Rectangle 7"/>
            <p:cNvSpPr/>
            <p:nvPr/>
          </p:nvSpPr>
          <p:spPr bwMode="auto">
            <a:xfrm>
              <a:off x="7681913" y="2767013"/>
              <a:ext cx="128586" cy="242411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0" name="Rectangle 9"/>
            <p:cNvSpPr/>
            <p:nvPr/>
          </p:nvSpPr>
          <p:spPr bwMode="auto">
            <a:xfrm>
              <a:off x="6338888" y="5724525"/>
              <a:ext cx="457200" cy="9525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1" name="Rectangle 10"/>
            <p:cNvSpPr/>
            <p:nvPr/>
          </p:nvSpPr>
          <p:spPr bwMode="auto">
            <a:xfrm>
              <a:off x="7910512" y="5729287"/>
              <a:ext cx="523875" cy="10477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2" name="Rectangle 11"/>
            <p:cNvSpPr/>
            <p:nvPr/>
          </p:nvSpPr>
          <p:spPr bwMode="auto">
            <a:xfrm>
              <a:off x="7219951" y="5638800"/>
              <a:ext cx="352424" cy="95250"/>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grpSp>
      <p:sp>
        <p:nvSpPr>
          <p:cNvPr id="7175" name="Rectangle 1030"/>
          <p:cNvSpPr>
            <a:spLocks noGrp="1" noChangeArrowheads="1"/>
          </p:cNvSpPr>
          <p:nvPr>
            <p:ph type="title"/>
            <p:custDataLst>
              <p:tags r:id="rId1"/>
            </p:custDataLst>
          </p:nvPr>
        </p:nvSpPr>
        <p:spPr/>
        <p:txBody>
          <a:bodyPr/>
          <a:lstStyle/>
          <a:p>
            <a:r>
              <a:rPr lang="fr-CA" noProof="0" dirty="0" smtClean="0"/>
              <a:t>Protection contre l'humidité</a:t>
            </a:r>
          </a:p>
        </p:txBody>
      </p:sp>
      <p:sp>
        <p:nvSpPr>
          <p:cNvPr id="9" name="Content Placeholder 8"/>
          <p:cNvSpPr>
            <a:spLocks noGrp="1"/>
          </p:cNvSpPr>
          <p:nvPr>
            <p:ph idx="1"/>
            <p:custDataLst>
              <p:tags r:id="rId2"/>
            </p:custDataLst>
          </p:nvPr>
        </p:nvSpPr>
        <p:spPr/>
        <p:txBody>
          <a:bodyPr/>
          <a:lstStyle/>
          <a:p>
            <a:r>
              <a:rPr lang="fr-CA" noProof="0" dirty="0" smtClean="0"/>
              <a:t>Raisons</a:t>
            </a:r>
          </a:p>
          <a:p>
            <a:pPr lvl="1"/>
            <a:r>
              <a:rPr lang="fr-CA" noProof="0" dirty="0" smtClean="0"/>
              <a:t>Nouveaux produits remplissant </a:t>
            </a:r>
            <a:br>
              <a:rPr lang="fr-CA" noProof="0" dirty="0" smtClean="0"/>
            </a:br>
            <a:r>
              <a:rPr lang="fr-CA" noProof="0" dirty="0" smtClean="0"/>
              <a:t>des fonctions multiples</a:t>
            </a:r>
          </a:p>
          <a:p>
            <a:pPr lvl="1"/>
            <a:r>
              <a:rPr lang="fr-CA" noProof="0" dirty="0" smtClean="0"/>
              <a:t>Solution acceptable référencée correctement</a:t>
            </a:r>
          </a:p>
          <a:p>
            <a:r>
              <a:rPr lang="fr-CA" noProof="0" dirty="0" smtClean="0"/>
              <a:t>Modifications </a:t>
            </a:r>
          </a:p>
          <a:p>
            <a:pPr lvl="1"/>
            <a:r>
              <a:rPr lang="fr-CA" noProof="0" dirty="0" smtClean="0"/>
              <a:t>Le titre est maintenant « Protection </a:t>
            </a:r>
            <a:br>
              <a:rPr lang="fr-CA" noProof="0" dirty="0" smtClean="0"/>
            </a:br>
            <a:r>
              <a:rPr lang="fr-CA" noProof="0" dirty="0" smtClean="0"/>
              <a:t>des revêtements intérieurs de finition </a:t>
            </a:r>
            <a:br>
              <a:rPr lang="fr-CA" noProof="0" dirty="0" smtClean="0"/>
            </a:br>
            <a:r>
              <a:rPr lang="fr-CA" dirty="0" smtClean="0"/>
              <a:t>contre l’humidité »</a:t>
            </a:r>
            <a:endParaRPr lang="fr-CA" noProof="0" dirty="0" smtClean="0"/>
          </a:p>
          <a:p>
            <a:pPr lvl="1"/>
            <a:r>
              <a:rPr lang="fr-CA" noProof="0" dirty="0" smtClean="0">
                <a:solidFill>
                  <a:srgbClr val="FF0000"/>
                </a:solidFill>
              </a:rPr>
              <a:t>Solution acceptable additionnelle pour la </a:t>
            </a:r>
            <a:br>
              <a:rPr lang="fr-CA" noProof="0" dirty="0" smtClean="0">
                <a:solidFill>
                  <a:srgbClr val="FF0000"/>
                </a:solidFill>
              </a:rPr>
            </a:br>
            <a:r>
              <a:rPr lang="fr-CA" noProof="0" dirty="0" smtClean="0">
                <a:solidFill>
                  <a:srgbClr val="FF0000"/>
                </a:solidFill>
              </a:rPr>
              <a:t>protection des revêtements intérieurs de </a:t>
            </a:r>
            <a:br>
              <a:rPr lang="fr-CA" noProof="0" dirty="0" smtClean="0">
                <a:solidFill>
                  <a:srgbClr val="FF0000"/>
                </a:solidFill>
              </a:rPr>
            </a:br>
            <a:r>
              <a:rPr lang="fr-CA" dirty="0" smtClean="0">
                <a:solidFill>
                  <a:srgbClr val="FF0000"/>
                </a:solidFill>
              </a:rPr>
              <a:t>finition contre l’humidité </a:t>
            </a:r>
            <a:endParaRPr lang="fr-CA" noProof="0" dirty="0" smtClean="0">
              <a:solidFill>
                <a:srgbClr val="FF0000"/>
              </a:solidFill>
            </a:endParaRPr>
          </a:p>
          <a:p>
            <a:pPr lvl="1"/>
            <a:r>
              <a:rPr lang="fr-CA" noProof="0" dirty="0" smtClean="0"/>
              <a:t>Exemption incorrecte supprimée</a:t>
            </a:r>
          </a:p>
          <a:p>
            <a:pPr lvl="1"/>
            <a:r>
              <a:rPr lang="fr-CA" noProof="0" dirty="0" smtClean="0"/>
              <a:t>Exigences relatives au gravier déplacées </a:t>
            </a:r>
            <a:br>
              <a:rPr lang="fr-CA" noProof="0" dirty="0" smtClean="0"/>
            </a:br>
            <a:r>
              <a:rPr lang="fr-CA" noProof="0" dirty="0" smtClean="0"/>
              <a:t>dans cette section</a:t>
            </a:r>
          </a:p>
          <a:p>
            <a:pPr lvl="1"/>
            <a:endParaRPr lang="fr-CA" noProof="0" dirty="0" smtClean="0"/>
          </a:p>
        </p:txBody>
      </p:sp>
      <p:sp>
        <p:nvSpPr>
          <p:cNvPr id="7178" name="Rectangle 1035"/>
          <p:cNvSpPr>
            <a:spLocks noChangeArrowheads="1"/>
          </p:cNvSpPr>
          <p:nvPr>
            <p:custDataLst>
              <p:tags r:id="rId3"/>
            </p:custDataLst>
          </p:nvPr>
        </p:nvSpPr>
        <p:spPr bwMode="auto">
          <a:xfrm>
            <a:off x="7391400" y="2514600"/>
            <a:ext cx="457200" cy="2743200"/>
          </a:xfrm>
          <a:prstGeom prst="rect">
            <a:avLst/>
          </a:prstGeom>
          <a:noFill/>
          <a:ln w="28575">
            <a:solidFill>
              <a:srgbClr val="FF3300"/>
            </a:solidFill>
            <a:miter lim="800000"/>
            <a:headEnd/>
            <a:tailEnd/>
          </a:ln>
        </p:spPr>
        <p:txBody>
          <a:bodyPr wrap="none" anchor="ctr"/>
          <a:lstStyle/>
          <a:p>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5" name="Rectangle 1030"/>
          <p:cNvSpPr>
            <a:spLocks noGrp="1" noChangeArrowheads="1"/>
          </p:cNvSpPr>
          <p:nvPr>
            <p:ph type="title"/>
            <p:custDataLst>
              <p:tags r:id="rId1"/>
            </p:custDataLst>
          </p:nvPr>
        </p:nvSpPr>
        <p:spPr/>
        <p:txBody>
          <a:bodyPr/>
          <a:lstStyle/>
          <a:p>
            <a:r>
              <a:rPr lang="fr-CA" noProof="0" smtClean="0"/>
              <a:t>Protection contre l'humidité</a:t>
            </a:r>
            <a:endParaRPr lang="fr-CA" noProof="0" dirty="0" smtClean="0"/>
          </a:p>
        </p:txBody>
      </p:sp>
      <p:sp>
        <p:nvSpPr>
          <p:cNvPr id="12" name="Content Placeholder 11"/>
          <p:cNvSpPr>
            <a:spLocks noGrp="1"/>
          </p:cNvSpPr>
          <p:nvPr>
            <p:ph idx="1"/>
            <p:custDataLst>
              <p:tags r:id="rId2"/>
            </p:custDataLst>
          </p:nvPr>
        </p:nvSpPr>
        <p:spPr/>
        <p:txBody>
          <a:bodyPr/>
          <a:lstStyle/>
          <a:p>
            <a:r>
              <a:rPr lang="fr-CA" noProof="0" dirty="0" smtClean="0"/>
              <a:t>Raisons</a:t>
            </a:r>
          </a:p>
          <a:p>
            <a:pPr lvl="1"/>
            <a:r>
              <a:rPr lang="fr-CA" noProof="0" dirty="0" smtClean="0"/>
              <a:t>Nouveaux produits remplissant </a:t>
            </a:r>
            <a:br>
              <a:rPr lang="fr-CA" noProof="0" dirty="0" smtClean="0"/>
            </a:br>
            <a:r>
              <a:rPr lang="fr-CA" noProof="0" dirty="0" smtClean="0"/>
              <a:t>des fonctions multiples</a:t>
            </a:r>
          </a:p>
          <a:p>
            <a:pPr lvl="1"/>
            <a:r>
              <a:rPr lang="fr-CA" noProof="0" dirty="0" smtClean="0"/>
              <a:t>Solution acceptable référencée correctement</a:t>
            </a:r>
          </a:p>
          <a:p>
            <a:r>
              <a:rPr lang="fr-CA" noProof="0" dirty="0" smtClean="0"/>
              <a:t>Modifications </a:t>
            </a:r>
          </a:p>
          <a:p>
            <a:pPr lvl="1"/>
            <a:r>
              <a:rPr lang="fr-CA" noProof="0" dirty="0" smtClean="0"/>
              <a:t>Le titre est maintenant « Protection </a:t>
            </a:r>
            <a:br>
              <a:rPr lang="fr-CA" noProof="0" dirty="0" smtClean="0"/>
            </a:br>
            <a:r>
              <a:rPr lang="fr-CA" noProof="0" dirty="0" smtClean="0"/>
              <a:t>des revêtements intérieurs de finition </a:t>
            </a:r>
            <a:br>
              <a:rPr lang="fr-CA" noProof="0" dirty="0" smtClean="0"/>
            </a:br>
            <a:r>
              <a:rPr lang="fr-CA" dirty="0" smtClean="0"/>
              <a:t>contre l’humidité »</a:t>
            </a:r>
            <a:endParaRPr lang="fr-CA" noProof="0" dirty="0" smtClean="0"/>
          </a:p>
          <a:p>
            <a:pPr lvl="1"/>
            <a:r>
              <a:rPr lang="fr-CA" noProof="0" dirty="0" smtClean="0"/>
              <a:t>Solution acceptable additionnelle pour la </a:t>
            </a:r>
            <a:br>
              <a:rPr lang="fr-CA" noProof="0" dirty="0" smtClean="0"/>
            </a:br>
            <a:r>
              <a:rPr lang="fr-CA" noProof="0" dirty="0" smtClean="0"/>
              <a:t>protection des revêtements intérieurs de </a:t>
            </a:r>
            <a:br>
              <a:rPr lang="fr-CA" noProof="0" dirty="0" smtClean="0"/>
            </a:br>
            <a:r>
              <a:rPr lang="fr-CA" dirty="0" smtClean="0"/>
              <a:t>finition contre l’humidité </a:t>
            </a:r>
            <a:endParaRPr lang="fr-CA" noProof="0" dirty="0" smtClean="0"/>
          </a:p>
          <a:p>
            <a:pPr lvl="1"/>
            <a:r>
              <a:rPr lang="fr-CA" noProof="0" dirty="0" smtClean="0">
                <a:solidFill>
                  <a:srgbClr val="FF0000"/>
                </a:solidFill>
              </a:rPr>
              <a:t>Exemption incorrecte supprimée</a:t>
            </a:r>
          </a:p>
          <a:p>
            <a:pPr lvl="1"/>
            <a:r>
              <a:rPr lang="fr-CA" noProof="0" dirty="0" smtClean="0">
                <a:solidFill>
                  <a:srgbClr val="FF0000"/>
                </a:solidFill>
              </a:rPr>
              <a:t>Exigences relatives au gravier déplacées </a:t>
            </a:r>
            <a:br>
              <a:rPr lang="fr-CA" noProof="0" dirty="0" smtClean="0">
                <a:solidFill>
                  <a:srgbClr val="FF0000"/>
                </a:solidFill>
              </a:rPr>
            </a:br>
            <a:r>
              <a:rPr lang="fr-CA" noProof="0" dirty="0" smtClean="0">
                <a:solidFill>
                  <a:srgbClr val="FF0000"/>
                </a:solidFill>
              </a:rPr>
              <a:t>dans cette section</a:t>
            </a:r>
          </a:p>
        </p:txBody>
      </p:sp>
      <p:grpSp>
        <p:nvGrpSpPr>
          <p:cNvPr id="13" name="Group 12"/>
          <p:cNvGrpSpPr/>
          <p:nvPr/>
        </p:nvGrpSpPr>
        <p:grpSpPr>
          <a:xfrm>
            <a:off x="6243638" y="1828800"/>
            <a:ext cx="2554287" cy="4059238"/>
            <a:chOff x="6243638" y="1828800"/>
            <a:chExt cx="2554287" cy="4059238"/>
          </a:xfrm>
        </p:grpSpPr>
        <p:pic>
          <p:nvPicPr>
            <p:cNvPr id="7171" name="Picture 1033"/>
            <p:cNvPicPr>
              <a:picLocks noChangeAspect="1" noChangeArrowheads="1"/>
            </p:cNvPicPr>
            <p:nvPr>
              <p:custDataLst>
                <p:tags r:id="rId3"/>
              </p:custDataLst>
            </p:nvPr>
          </p:nvPicPr>
          <p:blipFill>
            <a:blip r:embed="rId7" cstate="print"/>
            <a:srcRect l="16547" r="4364"/>
            <a:stretch>
              <a:fillRect/>
            </a:stretch>
          </p:blipFill>
          <p:spPr bwMode="auto">
            <a:xfrm>
              <a:off x="6248400" y="1828800"/>
              <a:ext cx="2549525" cy="4059238"/>
            </a:xfrm>
            <a:prstGeom prst="rect">
              <a:avLst/>
            </a:prstGeom>
            <a:noFill/>
            <a:ln w="9525">
              <a:noFill/>
              <a:miter lim="800000"/>
              <a:headEnd/>
              <a:tailEnd/>
            </a:ln>
          </p:spPr>
        </p:pic>
        <p:sp>
          <p:nvSpPr>
            <p:cNvPr id="7176" name="Rectangle 1036"/>
            <p:cNvSpPr>
              <a:spLocks noChangeArrowheads="1"/>
            </p:cNvSpPr>
            <p:nvPr>
              <p:custDataLst>
                <p:tags r:id="rId4"/>
              </p:custDataLst>
            </p:nvPr>
          </p:nvSpPr>
          <p:spPr bwMode="auto">
            <a:xfrm>
              <a:off x="7772400" y="5334000"/>
              <a:ext cx="914400" cy="381000"/>
            </a:xfrm>
            <a:prstGeom prst="rect">
              <a:avLst/>
            </a:prstGeom>
            <a:noFill/>
            <a:ln w="28575">
              <a:solidFill>
                <a:srgbClr val="FF3300"/>
              </a:solidFill>
              <a:miter lim="800000"/>
              <a:headEnd/>
              <a:tailEnd/>
            </a:ln>
          </p:spPr>
          <p:txBody>
            <a:bodyPr wrap="none" anchor="ctr"/>
            <a:lstStyle/>
            <a:p>
              <a:endParaRPr lang="en-CA" dirty="0"/>
            </a:p>
          </p:txBody>
        </p:sp>
        <p:sp useBgFill="1">
          <p:nvSpPr>
            <p:cNvPr id="6" name="Rectangle 5"/>
            <p:cNvSpPr/>
            <p:nvPr/>
          </p:nvSpPr>
          <p:spPr bwMode="auto">
            <a:xfrm>
              <a:off x="6243638" y="3452813"/>
              <a:ext cx="809625" cy="1709737"/>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7" name="Rectangle 6"/>
            <p:cNvSpPr/>
            <p:nvPr/>
          </p:nvSpPr>
          <p:spPr bwMode="auto">
            <a:xfrm>
              <a:off x="7710489" y="2805113"/>
              <a:ext cx="1066800" cy="236696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8" name="Rectangle 7"/>
            <p:cNvSpPr/>
            <p:nvPr/>
          </p:nvSpPr>
          <p:spPr bwMode="auto">
            <a:xfrm>
              <a:off x="6329363" y="5719763"/>
              <a:ext cx="476250" cy="10001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9" name="Rectangle 8"/>
            <p:cNvSpPr/>
            <p:nvPr/>
          </p:nvSpPr>
          <p:spPr bwMode="auto">
            <a:xfrm>
              <a:off x="7215188" y="5648325"/>
              <a:ext cx="361950" cy="90488"/>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0" name="Rectangle 9"/>
            <p:cNvSpPr/>
            <p:nvPr/>
          </p:nvSpPr>
          <p:spPr bwMode="auto">
            <a:xfrm>
              <a:off x="7905751" y="5734051"/>
              <a:ext cx="519112" cy="10001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5" name="Rectangle 1030"/>
          <p:cNvSpPr>
            <a:spLocks noGrp="1" noChangeArrowheads="1"/>
          </p:cNvSpPr>
          <p:nvPr>
            <p:ph type="title"/>
            <p:custDataLst>
              <p:tags r:id="rId1"/>
            </p:custDataLst>
          </p:nvPr>
        </p:nvSpPr>
        <p:spPr/>
        <p:txBody>
          <a:bodyPr/>
          <a:lstStyle/>
          <a:p>
            <a:r>
              <a:rPr lang="fr-CA" noProof="0" dirty="0" smtClean="0"/>
              <a:t>Murs de fondation</a:t>
            </a:r>
          </a:p>
        </p:txBody>
      </p:sp>
      <p:sp>
        <p:nvSpPr>
          <p:cNvPr id="9" name="Content Placeholder 8"/>
          <p:cNvSpPr>
            <a:spLocks noGrp="1"/>
          </p:cNvSpPr>
          <p:nvPr>
            <p:ph idx="1"/>
            <p:custDataLst>
              <p:tags r:id="rId2"/>
            </p:custDataLst>
          </p:nvPr>
        </p:nvSpPr>
        <p:spPr>
          <a:xfrm>
            <a:off x="304800" y="1600200"/>
            <a:ext cx="5486400" cy="4495800"/>
          </a:xfrm>
        </p:spPr>
        <p:txBody>
          <a:bodyPr/>
          <a:lstStyle/>
          <a:p>
            <a:r>
              <a:rPr lang="fr-CA" noProof="0" dirty="0" smtClean="0"/>
              <a:t>Raisons</a:t>
            </a:r>
          </a:p>
          <a:p>
            <a:pPr lvl="1"/>
            <a:r>
              <a:rPr lang="fr-CA" noProof="0" dirty="0" smtClean="0"/>
              <a:t>Supprimer les scénarios peu probables</a:t>
            </a:r>
            <a:br>
              <a:rPr lang="fr-CA" noProof="0" dirty="0" smtClean="0"/>
            </a:br>
            <a:r>
              <a:rPr lang="fr-CA" noProof="0" dirty="0" smtClean="0"/>
              <a:t>(murs non soutenus latéralement)</a:t>
            </a:r>
          </a:p>
          <a:p>
            <a:pPr lvl="1"/>
            <a:r>
              <a:rPr lang="fr-CA" noProof="0" dirty="0" smtClean="0"/>
              <a:t>Répondre à la demande du marché, </a:t>
            </a:r>
            <a:br>
              <a:rPr lang="fr-CA" noProof="0" dirty="0" smtClean="0"/>
            </a:br>
            <a:r>
              <a:rPr lang="fr-CA" noProof="0" dirty="0" smtClean="0"/>
              <a:t>qui réclame des sous-sols plus hauts</a:t>
            </a:r>
          </a:p>
          <a:p>
            <a:r>
              <a:rPr lang="fr-CA" noProof="0" dirty="0" smtClean="0"/>
              <a:t>Modifications </a:t>
            </a:r>
          </a:p>
          <a:p>
            <a:pPr lvl="1"/>
            <a:r>
              <a:rPr lang="fr-CA" noProof="0" dirty="0" smtClean="0"/>
              <a:t>Hauteur accrue des murs de fondation </a:t>
            </a:r>
          </a:p>
          <a:p>
            <a:pPr lvl="2"/>
            <a:r>
              <a:rPr lang="fr-CA" noProof="0" dirty="0" smtClean="0"/>
              <a:t>Hauteur de mur pouvant atteindre 3 m</a:t>
            </a:r>
          </a:p>
          <a:p>
            <a:pPr lvl="2"/>
            <a:r>
              <a:rPr lang="fr-CA" noProof="0" dirty="0" smtClean="0"/>
              <a:t>Pour des murs en béton pleins</a:t>
            </a:r>
          </a:p>
          <a:p>
            <a:pPr lvl="2"/>
            <a:r>
              <a:rPr lang="fr-CA" noProof="0" dirty="0" smtClean="0"/>
              <a:t>Pour des murs en blocs de béton armé</a:t>
            </a:r>
          </a:p>
          <a:p>
            <a:pPr lvl="1"/>
            <a:r>
              <a:rPr lang="fr-CA" noProof="0" dirty="0" smtClean="0"/>
              <a:t>Taille et espacement modifiés des barres d’armature requises</a:t>
            </a:r>
          </a:p>
          <a:p>
            <a:endParaRPr lang="fr-CA" noProof="0" dirty="0"/>
          </a:p>
        </p:txBody>
      </p:sp>
      <p:grpSp>
        <p:nvGrpSpPr>
          <p:cNvPr id="15" name="Group 14"/>
          <p:cNvGrpSpPr/>
          <p:nvPr/>
        </p:nvGrpSpPr>
        <p:grpSpPr>
          <a:xfrm>
            <a:off x="5638800" y="1676400"/>
            <a:ext cx="3200400" cy="4543425"/>
            <a:chOff x="5638800" y="1676400"/>
            <a:chExt cx="3200400" cy="4543425"/>
          </a:xfrm>
        </p:grpSpPr>
        <p:grpSp>
          <p:nvGrpSpPr>
            <p:cNvPr id="14" name="Group 13"/>
            <p:cNvGrpSpPr/>
            <p:nvPr>
              <p:custDataLst>
                <p:tags r:id="rId3"/>
              </p:custDataLst>
            </p:nvPr>
          </p:nvGrpSpPr>
          <p:grpSpPr>
            <a:xfrm>
              <a:off x="5638800" y="1676400"/>
              <a:ext cx="3200400" cy="4543425"/>
              <a:chOff x="5334000" y="1524000"/>
              <a:chExt cx="3505200" cy="4695825"/>
            </a:xfrm>
          </p:grpSpPr>
          <p:pic>
            <p:nvPicPr>
              <p:cNvPr id="1026" name="Picture 2"/>
              <p:cNvPicPr>
                <a:picLocks noChangeAspect="1" noChangeArrowheads="1"/>
              </p:cNvPicPr>
              <p:nvPr/>
            </p:nvPicPr>
            <p:blipFill>
              <a:blip r:embed="rId6" cstate="print"/>
              <a:srcRect r="16364"/>
              <a:stretch>
                <a:fillRect/>
              </a:stretch>
            </p:blipFill>
            <p:spPr bwMode="auto">
              <a:xfrm>
                <a:off x="5334000" y="1524000"/>
                <a:ext cx="3505200" cy="4695825"/>
              </a:xfrm>
              <a:prstGeom prst="rect">
                <a:avLst/>
              </a:prstGeom>
              <a:noFill/>
              <a:ln w="9525">
                <a:noFill/>
                <a:miter lim="800000"/>
                <a:headEnd/>
                <a:tailEnd/>
              </a:ln>
            </p:spPr>
          </p:pic>
          <p:sp>
            <p:nvSpPr>
              <p:cNvPr id="6" name="Rectangle 5"/>
              <p:cNvSpPr/>
              <p:nvPr/>
            </p:nvSpPr>
            <p:spPr bwMode="auto">
              <a:xfrm>
                <a:off x="8153400" y="4800600"/>
                <a:ext cx="685800" cy="1371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FFFFFF"/>
                  </a:solidFill>
                  <a:effectLst/>
                  <a:latin typeface="Arial" charset="0"/>
                </a:endParaRPr>
              </a:p>
            </p:txBody>
          </p:sp>
        </p:grpSp>
        <p:sp useBgFill="1">
          <p:nvSpPr>
            <p:cNvPr id="7" name="Rectangle 6"/>
            <p:cNvSpPr/>
            <p:nvPr/>
          </p:nvSpPr>
          <p:spPr bwMode="auto">
            <a:xfrm>
              <a:off x="7234238" y="1804988"/>
              <a:ext cx="1576387" cy="204787"/>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8" name="Rectangle 7"/>
            <p:cNvSpPr/>
            <p:nvPr/>
          </p:nvSpPr>
          <p:spPr bwMode="auto">
            <a:xfrm>
              <a:off x="7162800" y="2390775"/>
              <a:ext cx="1271587" cy="261938"/>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0" name="Rectangle 9"/>
            <p:cNvSpPr/>
            <p:nvPr/>
          </p:nvSpPr>
          <p:spPr bwMode="auto">
            <a:xfrm>
              <a:off x="7377113" y="2743200"/>
              <a:ext cx="1276350" cy="204787"/>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1" name="Rectangle 10"/>
            <p:cNvSpPr/>
            <p:nvPr/>
          </p:nvSpPr>
          <p:spPr bwMode="auto">
            <a:xfrm>
              <a:off x="6043613" y="2481263"/>
              <a:ext cx="1000125" cy="490537"/>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2" name="Rectangle 11"/>
            <p:cNvSpPr/>
            <p:nvPr/>
          </p:nvSpPr>
          <p:spPr bwMode="auto">
            <a:xfrm>
              <a:off x="7491413" y="3424238"/>
              <a:ext cx="166687" cy="2376487"/>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3" name="Rectangle 12"/>
            <p:cNvSpPr/>
            <p:nvPr/>
          </p:nvSpPr>
          <p:spPr bwMode="auto">
            <a:xfrm>
              <a:off x="5705474" y="5210176"/>
              <a:ext cx="642937" cy="65246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custDataLst>
              <p:tags r:id="rId1"/>
            </p:custDataLst>
          </p:nvPr>
        </p:nvPicPr>
        <p:blipFill>
          <a:blip r:embed="rId7" cstate="print"/>
          <a:srcRect/>
          <a:stretch>
            <a:fillRect/>
          </a:stretch>
        </p:blipFill>
        <p:spPr bwMode="auto">
          <a:xfrm>
            <a:off x="7378291" y="1727886"/>
            <a:ext cx="1357937" cy="2257425"/>
          </a:xfrm>
          <a:prstGeom prst="rect">
            <a:avLst/>
          </a:prstGeom>
          <a:noFill/>
          <a:ln w="9525">
            <a:solidFill>
              <a:srgbClr val="000066"/>
            </a:solidFill>
            <a:miter lim="800000"/>
            <a:headEnd/>
            <a:tailEnd/>
          </a:ln>
        </p:spPr>
      </p:pic>
      <p:sp>
        <p:nvSpPr>
          <p:cNvPr id="8195" name="Rectangle 4"/>
          <p:cNvSpPr>
            <a:spLocks noGrp="1" noChangeArrowheads="1"/>
          </p:cNvSpPr>
          <p:nvPr>
            <p:ph type="title"/>
            <p:custDataLst>
              <p:tags r:id="rId2"/>
            </p:custDataLst>
          </p:nvPr>
        </p:nvSpPr>
        <p:spPr/>
        <p:txBody>
          <a:bodyPr/>
          <a:lstStyle/>
          <a:p>
            <a:r>
              <a:rPr lang="fr-CA" noProof="0" dirty="0" smtClean="0"/>
              <a:t>Matériaux à faible perméance</a:t>
            </a:r>
          </a:p>
        </p:txBody>
      </p:sp>
      <p:sp>
        <p:nvSpPr>
          <p:cNvPr id="8196" name="Rectangle 5"/>
          <p:cNvSpPr>
            <a:spLocks noGrp="1" noChangeArrowheads="1"/>
          </p:cNvSpPr>
          <p:nvPr>
            <p:ph idx="1"/>
            <p:custDataLst>
              <p:tags r:id="rId3"/>
            </p:custDataLst>
          </p:nvPr>
        </p:nvSpPr>
        <p:spPr>
          <a:xfrm>
            <a:off x="304799" y="1600200"/>
            <a:ext cx="7121611" cy="4495800"/>
          </a:xfrm>
        </p:spPr>
        <p:txBody>
          <a:bodyPr/>
          <a:lstStyle/>
          <a:p>
            <a:r>
              <a:rPr lang="fr-CA" noProof="0" dirty="0" smtClean="0"/>
              <a:t>Raisons</a:t>
            </a:r>
          </a:p>
          <a:p>
            <a:pPr lvl="1"/>
            <a:r>
              <a:rPr lang="fr-CA" noProof="0" dirty="0" smtClean="0"/>
              <a:t>Réviser les limites d’application (35 % à 60 % d’humidité relative intérieure)</a:t>
            </a:r>
          </a:p>
          <a:p>
            <a:pPr lvl="1"/>
            <a:r>
              <a:rPr lang="fr-CA" noProof="0" dirty="0" smtClean="0"/>
              <a:t>Les rénovations énergétiques utilisent souvent </a:t>
            </a:r>
            <a:br>
              <a:rPr lang="fr-CA" noProof="0" dirty="0" smtClean="0"/>
            </a:br>
            <a:r>
              <a:rPr lang="fr-CA" noProof="0" dirty="0" smtClean="0"/>
              <a:t>une isolation extérieure à faible perméance</a:t>
            </a:r>
          </a:p>
          <a:p>
            <a:pPr lvl="1"/>
            <a:r>
              <a:rPr lang="fr-CA" noProof="0" dirty="0" smtClean="0"/>
              <a:t>Clarifier la section la plus mal comprise </a:t>
            </a:r>
            <a:br>
              <a:rPr lang="fr-CA" noProof="0" dirty="0" smtClean="0"/>
            </a:br>
            <a:r>
              <a:rPr lang="fr-CA" noProof="0" dirty="0" smtClean="0"/>
              <a:t>de la partie 9</a:t>
            </a:r>
          </a:p>
          <a:p>
            <a:r>
              <a:rPr lang="fr-CA" noProof="0" dirty="0" smtClean="0"/>
              <a:t>Modifications </a:t>
            </a:r>
          </a:p>
          <a:p>
            <a:pPr lvl="1"/>
            <a:r>
              <a:rPr lang="fr-CA" noProof="0" dirty="0" smtClean="0"/>
              <a:t>Clarification de la structure du CNB</a:t>
            </a:r>
          </a:p>
          <a:p>
            <a:pPr lvl="1"/>
            <a:r>
              <a:rPr lang="fr-CA" noProof="0" dirty="0" smtClean="0"/>
              <a:t>Introduction du concept de « conditions </a:t>
            </a:r>
            <a:br>
              <a:rPr lang="fr-CA" noProof="0" dirty="0" smtClean="0"/>
            </a:br>
            <a:r>
              <a:rPr lang="fr-CA" noProof="0" dirty="0" smtClean="0"/>
              <a:t>normales » au lieu des 35 % à 60 % d’humidité </a:t>
            </a:r>
            <a:br>
              <a:rPr lang="fr-CA" noProof="0" dirty="0" smtClean="0"/>
            </a:br>
            <a:r>
              <a:rPr lang="fr-CA" noProof="0" dirty="0" smtClean="0"/>
              <a:t>relative intérieure</a:t>
            </a:r>
          </a:p>
          <a:p>
            <a:pPr lvl="1"/>
            <a:r>
              <a:rPr lang="fr-CA" noProof="0" dirty="0" smtClean="0"/>
              <a:t>Utilisation de mousses plastiques comme pare-vapeur</a:t>
            </a:r>
          </a:p>
        </p:txBody>
      </p:sp>
      <p:pic>
        <p:nvPicPr>
          <p:cNvPr id="4098" name="Picture 2"/>
          <p:cNvPicPr>
            <a:picLocks noChangeAspect="1" noChangeArrowheads="1"/>
          </p:cNvPicPr>
          <p:nvPr>
            <p:custDataLst>
              <p:tags r:id="rId4"/>
            </p:custDataLst>
          </p:nvPr>
        </p:nvPicPr>
        <p:blipFill>
          <a:blip r:embed="rId8" cstate="print"/>
          <a:srcRect/>
          <a:stretch>
            <a:fillRect/>
          </a:stretch>
        </p:blipFill>
        <p:spPr bwMode="auto">
          <a:xfrm>
            <a:off x="6907428" y="2947086"/>
            <a:ext cx="1360839" cy="2233613"/>
          </a:xfrm>
          <a:prstGeom prst="rect">
            <a:avLst/>
          </a:prstGeom>
          <a:noFill/>
          <a:ln w="9525">
            <a:solidFill>
              <a:srgbClr val="000066"/>
            </a:solid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1"/>
</p:tagLst>
</file>

<file path=ppt/tags/tag39.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3"/>
</p:tagLst>
</file>

<file path=ppt/tags/tag41.xml><?xml version="1.0" encoding="utf-8"?>
<p:tagLst xmlns:a="http://schemas.openxmlformats.org/drawingml/2006/main" xmlns:r="http://schemas.openxmlformats.org/officeDocument/2006/relationships" xmlns:p="http://schemas.openxmlformats.org/presentationml/2006/main">
  <p:tag name="NUM" val="3"/>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4"/>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
</p:tagLst>
</file>

<file path=ppt/tags/tag52.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1_template-ccc">
  <a:themeElements>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c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lnDef>
  </a:objectDefaults>
  <a:extraClrSchemeLst>
    <a:extraClrScheme>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cc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cc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cc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cc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cc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ccc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cc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cc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cc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cc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cc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5528</TotalTime>
  <Words>2492</Words>
  <Application>Microsoft Office PowerPoint</Application>
  <PresentationFormat>On-screen Show (4:3)</PresentationFormat>
  <Paragraphs>390</Paragraphs>
  <Slides>23</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Calibri</vt:lpstr>
      <vt:lpstr>Times</vt:lpstr>
      <vt:lpstr>Arial</vt:lpstr>
      <vt:lpstr>Californian FB</vt:lpstr>
      <vt:lpstr>1_template-ccc</vt:lpstr>
      <vt:lpstr>Autres modifications de la partie 9 </vt:lpstr>
      <vt:lpstr>Introduction</vt:lpstr>
      <vt:lpstr>Modifications apportées à la partie 9</vt:lpstr>
      <vt:lpstr>Surcharges – Usage</vt:lpstr>
      <vt:lpstr>Protection contre l'humidité</vt:lpstr>
      <vt:lpstr>Protection contre l'humidité</vt:lpstr>
      <vt:lpstr>Protection contre l'humidité</vt:lpstr>
      <vt:lpstr>Murs de fondation</vt:lpstr>
      <vt:lpstr>Matériaux à faible perméance</vt:lpstr>
      <vt:lpstr>Matériaux à faible perméance</vt:lpstr>
      <vt:lpstr>Matériaux à faible perméance</vt:lpstr>
      <vt:lpstr>Matériaux à faible perméance</vt:lpstr>
      <vt:lpstr>Matériaux à faible perméance</vt:lpstr>
      <vt:lpstr>Matériaux à faible perméance</vt:lpstr>
      <vt:lpstr>Chauffage et ventilation</vt:lpstr>
      <vt:lpstr>Cuisinière et surface de cuisson</vt:lpstr>
      <vt:lpstr> Degré de résistance au feu  et indice de transmission du son</vt:lpstr>
      <vt:lpstr> Données climatiques</vt:lpstr>
      <vt:lpstr> Mise à jour sur les normes incorporées par renvoi</vt:lpstr>
      <vt:lpstr> Portée des poutres en acier</vt:lpstr>
      <vt:lpstr> Autres modifications</vt:lpstr>
      <vt:lpstr> Autres modifications</vt:lpstr>
      <vt:lpstr>PowerPoint Presentation</vt:lpstr>
    </vt:vector>
  </TitlesOfParts>
  <Company>nrc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Major Changes for the  National Construction Codes 2010  - Part 9 Buildings -</dc:title>
  <dc:creator>Frank Lohmann</dc:creator>
  <cp:lastModifiedBy>Pilkey, Roger</cp:lastModifiedBy>
  <cp:revision>441</cp:revision>
  <dcterms:created xsi:type="dcterms:W3CDTF">2009-10-02T15:10:35Z</dcterms:created>
  <dcterms:modified xsi:type="dcterms:W3CDTF">2020-09-28T18:59:24Z</dcterms:modified>
</cp:coreProperties>
</file>