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5"/>
  </p:notesMasterIdLst>
  <p:handoutMasterIdLst>
    <p:handoutMasterId r:id="rId36"/>
  </p:handoutMasterIdLst>
  <p:sldIdLst>
    <p:sldId id="256" r:id="rId2"/>
    <p:sldId id="350" r:id="rId3"/>
    <p:sldId id="353" r:id="rId4"/>
    <p:sldId id="351" r:id="rId5"/>
    <p:sldId id="312" r:id="rId6"/>
    <p:sldId id="356" r:id="rId7"/>
    <p:sldId id="352" r:id="rId8"/>
    <p:sldId id="357" r:id="rId9"/>
    <p:sldId id="358" r:id="rId10"/>
    <p:sldId id="341" r:id="rId11"/>
    <p:sldId id="340" r:id="rId12"/>
    <p:sldId id="345" r:id="rId13"/>
    <p:sldId id="309" r:id="rId14"/>
    <p:sldId id="361" r:id="rId15"/>
    <p:sldId id="331" r:id="rId16"/>
    <p:sldId id="344" r:id="rId17"/>
    <p:sldId id="346" r:id="rId18"/>
    <p:sldId id="333" r:id="rId19"/>
    <p:sldId id="334" r:id="rId20"/>
    <p:sldId id="336" r:id="rId21"/>
    <p:sldId id="360" r:id="rId22"/>
    <p:sldId id="337" r:id="rId23"/>
    <p:sldId id="347" r:id="rId24"/>
    <p:sldId id="324" r:id="rId25"/>
    <p:sldId id="325" r:id="rId26"/>
    <p:sldId id="326" r:id="rId27"/>
    <p:sldId id="348" r:id="rId28"/>
    <p:sldId id="327" r:id="rId29"/>
    <p:sldId id="329" r:id="rId30"/>
    <p:sldId id="330" r:id="rId31"/>
    <p:sldId id="359" r:id="rId32"/>
    <p:sldId id="355" r:id="rId33"/>
    <p:sldId id="308" r:id="rId34"/>
  </p:sldIdLst>
  <p:sldSz cx="9144000" cy="6858000" type="screen4x3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FFFFFF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rgbClr val="FFFFFF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rgbClr val="FFFFFF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rgbClr val="FFFFFF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rgbClr val="FFFF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66"/>
    <a:srgbClr val="006699"/>
    <a:srgbClr val="447C98"/>
    <a:srgbClr val="FBC685"/>
    <a:srgbClr val="DAF395"/>
    <a:srgbClr val="F3DD8D"/>
    <a:srgbClr val="D0EF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782" autoAdjust="0"/>
    <p:restoredTop sz="59744" autoAdjust="0"/>
  </p:normalViewPr>
  <p:slideViewPr>
    <p:cSldViewPr snapToGrid="0">
      <p:cViewPr varScale="1">
        <p:scale>
          <a:sx n="62" d="100"/>
          <a:sy n="62" d="100"/>
        </p:scale>
        <p:origin x="-859" y="-96"/>
      </p:cViewPr>
      <p:guideLst>
        <p:guide orient="horz" pos="1086"/>
        <p:guide pos="5519"/>
      </p:guideLst>
    </p:cSldViewPr>
  </p:slideViewPr>
  <p:outlineViewPr>
    <p:cViewPr>
      <p:scale>
        <a:sx n="33" d="100"/>
        <a:sy n="33" d="100"/>
      </p:scale>
      <p:origin x="0" y="15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466"/>
    </p:cViewPr>
  </p:sorterViewPr>
  <p:notesViewPr>
    <p:cSldViewPr snapToGrid="0">
      <p:cViewPr varScale="1">
        <p:scale>
          <a:sx n="100" d="100"/>
          <a:sy n="100" d="100"/>
        </p:scale>
        <p:origin x="-1968" y="-108"/>
      </p:cViewPr>
      <p:guideLst>
        <p:guide orient="horz" pos="2908"/>
        <p:guide pos="21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26399FA-97BC-4FC3-9674-5615B17C7112}" type="datetimeFigureOut">
              <a:rPr lang="en-US"/>
              <a:pPr>
                <a:defRPr/>
              </a:pPr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0B8A34C-E1AC-4176-B1AE-359A92982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5CEBFA2-BC57-47E9-A916-C7834285EB00}" type="datetimeFigureOut">
              <a:rPr lang="en-US"/>
              <a:pPr>
                <a:defRPr/>
              </a:pPr>
              <a:t>2/17/2011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  <a:endParaRPr lang="en-CA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6DDC0F8-A191-4E16-AFC0-5DA8017E9DA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i="1" dirty="0" smtClean="0">
                <a:latin typeface="Arial" pitchFamily="34" charset="0"/>
                <a:cs typeface="Arial" pitchFamily="34" charset="0"/>
              </a:rPr>
              <a:t>(Lire la 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définition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defRPr/>
            </a:pPr>
            <a:r>
              <a:rPr lang="en-US" i="1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fourniture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services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autres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traitements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par la direction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l’établissement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par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l’entremise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celle-ci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à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qui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requièrent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services en raison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déficiences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cognitives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physiques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comportementales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strike="sngStrike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trike="sngStrike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qu’il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important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c’est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distinction entre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traitement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définition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traitement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figurait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diapos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précédentes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CA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7E9CA8-8C6E-45B1-9A65-31A276E3D41D}" type="slidenum">
              <a:rPr lang="en-CA" smtClean="0"/>
              <a:pPr>
                <a:defRPr/>
              </a:pPr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 smtClean="0"/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Lire la 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définition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« Services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soutien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dispensés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par la direction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l’établissement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par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l’entremise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celle-ci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»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signifient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les services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fournis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par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l’organisme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chargé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période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plus de 24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heures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consécutives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Il ne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s’agit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pas de situations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fournis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par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logements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suites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lorsque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services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organisés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directement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par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logements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suites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auprès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d’organismes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externes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r>
              <a:rPr lang="en-CA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contexte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services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inclure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évaluation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quotidienne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l’état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du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résident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vérifier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s’il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conscient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son entourage,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prendre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rendez-vous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pour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leur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rappeler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rendez-vous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capacité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et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volonté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d’intervenir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si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situation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crise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survient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pour un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résident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la supervision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domaines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la nutrition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médication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et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fourniture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services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médicaux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ponctuels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services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également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inclure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activités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la vie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quotidienne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bain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l’habillement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l’alimentation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assistance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l’utilisation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W.-C.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Aucun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traitement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réel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n’est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fourni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par la direction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l’établissement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par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l’entremise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celle-ci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n-C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0A9BE2-EAE6-4E1B-9016-05FAF742BA73}" type="slidenum">
              <a:rPr lang="en-CA" smtClean="0"/>
              <a:pPr/>
              <a:t>11</a:t>
            </a:fld>
            <a:endParaRPr lang="en-CA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 txBox="1">
            <a:spLocks noGrp="1" noChangeArrowheads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253011C2-BF2B-4718-BC21-E407381374F1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12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CA" dirty="0" err="1" smtClean="0">
                <a:latin typeface="Arial" pitchFamily="34" charset="0"/>
                <a:cs typeface="Arial" pitchFamily="34" charset="0"/>
              </a:rPr>
              <a:t>Jetons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un coup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d’oeil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à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certaines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nouvelles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construction.</a:t>
            </a: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>
                <a:latin typeface="Arial" pitchFamily="34" charset="0"/>
                <a:cs typeface="Arial" pitchFamily="34" charset="0"/>
              </a:rPr>
              <a:t>Certaines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construction pour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type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résidence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supervisée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B3)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présentent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mesures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d’allègement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par rapport aux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2005 pour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B2.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smtClean="0">
                <a:latin typeface="Arial" pitchFamily="34" charset="0"/>
                <a:cs typeface="Arial" pitchFamily="34" charset="0"/>
              </a:rPr>
              <a:t>En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vertu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partie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3 du CNB,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permis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construire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bâtiments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B3, de construction combustible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incombustible,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ayant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au plus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trois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étages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hauteur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desservant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nombre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limité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19" name="Slide Number Placeholder 3"/>
          <p:cNvSpPr txBox="1">
            <a:spLocks noGrp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3971E78B-F0D2-492A-BBBE-E801838DDB73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14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plus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importantes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différences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entre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construction pour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bâtiments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catégories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B2 et B3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possibilité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construire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bâtiments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construction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combustible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d’au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plus 3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étages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ayant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aire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limitée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defTabSz="923818">
              <a:defRPr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vertu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partie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3 du CNB,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permis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construire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bâtiments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B3, de construction combustible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incombustible,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d’au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plus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trois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étages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hauteur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desservant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nombre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limité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Vous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pouvez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constater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construction de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B3 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situent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entre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groupes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B2 et C.</a:t>
            </a:r>
          </a:p>
          <a:p>
            <a:endParaRPr lang="en-US" dirty="0" smtClean="0"/>
          </a:p>
        </p:txBody>
      </p:sp>
      <p:sp>
        <p:nvSpPr>
          <p:cNvPr id="37891" name="Slide Number Placeholder 3"/>
          <p:cNvSpPr txBox="1">
            <a:spLocks noGrp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A281F65A-6AC4-41FB-A22C-E0F3544D080B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15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autre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mesure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d’allègement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l’élimination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pour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planchers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mezzanine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les plus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petits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d’un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seul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étage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giclé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&lt; 600 m</a:t>
            </a:r>
            <a:r>
              <a:rPr lang="en-US" baseline="30000" dirty="0" smtClean="0"/>
              <a:t>2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)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B3.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Slide Number Placeholder 3"/>
          <p:cNvSpPr txBox="1">
            <a:spLocks noGrp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ED331C19-A84C-412D-899C-ECD4EC3AED31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16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 txBox="1">
            <a:spLocks noGrp="1" noChangeArrowheads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5698726B-1AAA-4CA9-BE2D-DA95EC3BD28D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17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Passons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maintenant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aux questions relatives à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corridors et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baies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portes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traitement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occupés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par des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patients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circuler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corridors,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ceux-ci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d’au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2400 mm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traitement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lits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occupés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par des patients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ne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circuleront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pas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corridors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plus de 10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les corridors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1650 mm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d’au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plus 10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des corridors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1100 mm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permis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/>
          </a:p>
        </p:txBody>
      </p:sp>
      <p:sp>
        <p:nvSpPr>
          <p:cNvPr id="44035" name="Slide Number Placeholder 3"/>
          <p:cNvSpPr txBox="1">
            <a:spLocks noGrp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352C6620-3E46-4308-B8BD-34EF1C2D9D98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18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2005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stipulaient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qu’une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rampe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devait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1650 mm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lorsqu’elle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desservait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chambres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patients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nouvelles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modifications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pour la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B3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permettent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rampe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1100 mm.</a:t>
            </a:r>
          </a:p>
        </p:txBody>
      </p:sp>
      <p:sp>
        <p:nvSpPr>
          <p:cNvPr id="47107" name="Slide Number Placeholder 3"/>
          <p:cNvSpPr txBox="1">
            <a:spLocks noGrp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F4CB7D57-BFF2-4058-B6CA-D8F7EEC32B82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19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A" noProof="0" dirty="0" smtClean="0">
                <a:latin typeface="Arial" charset="0"/>
              </a:rPr>
              <a:t>Cette présentation fait partie d’une série de treize présentations sur les codes modèles nationaux de construction de 2010. </a:t>
            </a:r>
          </a:p>
          <a:p>
            <a:endParaRPr lang="fr-CA" noProof="0" dirty="0" smtClean="0">
              <a:latin typeface="Arial" charset="0"/>
            </a:endParaRPr>
          </a:p>
          <a:p>
            <a:r>
              <a:rPr lang="fr-CA" noProof="0" dirty="0" smtClean="0">
                <a:latin typeface="Arial" charset="0"/>
              </a:rPr>
              <a:t>Il est important de noter que les codes modèles </a:t>
            </a:r>
            <a:r>
              <a:rPr lang="fr-CA" dirty="0" smtClean="0">
                <a:latin typeface="Arial" charset="0"/>
              </a:rPr>
              <a:t>élaborés par la Commission canadienne des codes du bâtiment et de prévention des incendies </a:t>
            </a:r>
            <a:r>
              <a:rPr lang="fr-CA" noProof="0" dirty="0" smtClean="0">
                <a:latin typeface="Arial" charset="0"/>
              </a:rPr>
              <a:t>doivent être adoptés par les autorités provinciales/territoriales pour avoir force de loi.</a:t>
            </a:r>
          </a:p>
          <a:p>
            <a:endParaRPr lang="fr-CA" noProof="0" dirty="0" smtClean="0">
              <a:latin typeface="Arial" charset="0"/>
            </a:endParaRPr>
          </a:p>
          <a:p>
            <a:r>
              <a:rPr lang="fr-CA" noProof="0" dirty="0" smtClean="0">
                <a:latin typeface="Arial" charset="0"/>
              </a:rPr>
              <a:t>Les exigences des codes édictées par la loi dans votre province ou votre territoire peuvent donc être différentes des exigences présentées ici.</a:t>
            </a:r>
          </a:p>
          <a:p>
            <a:endParaRPr lang="fr-CA" noProof="0" dirty="0" smtClean="0">
              <a:latin typeface="Arial" charset="0"/>
            </a:endParaRPr>
          </a:p>
          <a:p>
            <a:r>
              <a:rPr lang="fr-CA" noProof="0" dirty="0" smtClean="0">
                <a:latin typeface="Arial" charset="0"/>
              </a:rPr>
              <a:t>Veuillez vérifier auprès des autorités locales.</a:t>
            </a:r>
          </a:p>
          <a:p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039C9-F657-4510-B5A1-B68D2FEA9B9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2005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stipulaient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escaliers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devaient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1650 mm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lorsqu’ils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desservaient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chambres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patients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nouvelles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modifications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pour la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B3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permettent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escaliers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aient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1650 mm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desservant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plus de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lorsqu’ils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desservent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plus de 2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étages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au-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dessus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niveau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d’issue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 plus bas.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autre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mesure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d’allègement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permet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escaliers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aient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1100 mm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desservant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plus de 10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lorsqu’ils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desservent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 plus 2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étages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au-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dessus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niveau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d’issue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 plus bas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/>
          </a:p>
        </p:txBody>
      </p:sp>
      <p:sp>
        <p:nvSpPr>
          <p:cNvPr id="50179" name="Slide Number Placeholder 3"/>
          <p:cNvSpPr txBox="1">
            <a:spLocks noGrp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BF108531-E594-4BD3-8C54-FCF95B95F2E3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20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Il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y 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d’autres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mesures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d’allègement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lorsque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n’abrite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pas plus de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: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escaliers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900 mm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lorsqu’ils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desservent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 plus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deux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étages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au-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dessus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niveau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d’issue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 plus bas.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escaliers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1100 mm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lorsqu’ils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desservent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plus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deux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étages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au-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dessus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niveau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d’issue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plus bas.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3251" name="Slide Number Placeholder 3"/>
          <p:cNvSpPr txBox="1">
            <a:spLocks noGrp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3F4B2DDB-6DEC-4484-9D42-ED45B91B721C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21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21</a:t>
            </a:fld>
            <a:endParaRPr lang="en-C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actuelles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stipulent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baies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portes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1050 mm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lorsqu’elles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desservent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chambres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patients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nouvelles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modifications pour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B3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prévoient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libre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850 mm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importe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nombre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desservis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L’utilisation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l’expression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«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libre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»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sous-entend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l’ouverture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avoir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largeur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dégagée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850 mm.</a:t>
            </a:r>
          </a:p>
        </p:txBody>
      </p:sp>
      <p:sp>
        <p:nvSpPr>
          <p:cNvPr id="55299" name="Slide Number Placeholder 3"/>
          <p:cNvSpPr txBox="1">
            <a:spLocks noGrp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2612BA76-DFC4-4B9D-B209-43DBE55689FF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22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 txBox="1">
            <a:spLocks noGrp="1" noChangeArrowheads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BC7B038A-968F-4935-9E7D-256F7CBBEAF0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23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Passons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maintenant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relatives aux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gicleurs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Tous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bâtiments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groupe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B, division 3,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protégés par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gicleurs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nouvelles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modifications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prévoient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mesures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d’allègement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quant au type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gicleurs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permis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Lorsque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nombre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dépasse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10 et 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 plus de 3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étages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hauteur,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norme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NFPA 13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respectée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 concept du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nombre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et du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nombre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utilisé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toutes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Chaque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disposition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consciemment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appliquée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 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nombre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doit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tenir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compte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toutes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le personnel et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terme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«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»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désigne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qui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résident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lieux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non pas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celles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qui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viennent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travailler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24</a:t>
            </a:fld>
            <a:endParaRPr lang="en-C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La première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mesure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d’allègement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permet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d’utiliser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norme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NFPA 13R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bâtiments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dont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nombre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ne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dépasse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pas 10 et qui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n’ont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pas plus de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étages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hauteur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deuxième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mesure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d’allègement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permet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d’utiliser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norme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NFPA 13D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bâtiments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qui :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n’ont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pas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plus de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 suites;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n’abritent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pas plus de 5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assurer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alimentation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en eau pendant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30 minutes.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 err="1" smtClean="0">
                <a:latin typeface="Arial" pitchFamily="34" charset="0"/>
                <a:cs typeface="Arial" pitchFamily="34" charset="0"/>
              </a:rPr>
              <a:t>Cette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modification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permet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essentiellement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petits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type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supervisée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desservant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au plus 5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d’appliquer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norme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NFPA 13D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visant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l’installation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systèmes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gicleurs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dispendieux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Il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noter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5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inclure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 personnel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qui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habite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lieux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26</a:t>
            </a:fld>
            <a:endParaRPr lang="en-C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 txBox="1">
            <a:spLocks noGrp="1" noChangeArrowheads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38243D69-C0DD-4EEB-A5EE-A1C82A47CD94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27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En dernier lieu,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jetons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 coup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d’oeil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aux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relatives aux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détecteurs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avertisseurs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fumée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mesures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d’allègement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permises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laquelle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offre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solution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économique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l’utilisation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d’avertisseurs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fumée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plutôt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détecteurs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fumée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pièces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l’on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dort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ainsi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suites des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type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résidence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supervisée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Cette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modification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n’élimine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pas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nécessité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d’installer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système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d’alarme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incendie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l’ensemble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puisque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endroits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communs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corridors publics et les cages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d’escaliers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, etc.,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quand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même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munis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détecteurs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fumée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611" name="Slide Number Placeholder 3"/>
          <p:cNvSpPr txBox="1">
            <a:spLocks noGrp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F268163B-7099-465B-AFDE-AA70AE4A16DA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28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 txBox="1">
            <a:spLocks noGrp="1" noChangeArrowheads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454F2BA0-A34B-4FF4-919A-74710EC1A76C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29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statistiques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démontrent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qu’après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incendies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cuisine,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incendies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prenant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naissance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pièces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viennent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deuxième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rang au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chapitre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décès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causés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par le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feu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habitations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Lorsque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avertisseurs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fumée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installés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uniquement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corridors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menant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pièces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l’on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dort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occupants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pièces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risquent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d’être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alertés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trop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tard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présence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d’un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incendie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particulièrement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lorsque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l’incendie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déclare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pièce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dont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porte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fermée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 Il y 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deux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raisons à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cela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: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niveau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d’audibilité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pièce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réduit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raison de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porte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fermée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; et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la circulation de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fumée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la pièce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l’on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dort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vers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détecteur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fumée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entravée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porte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fermée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), 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etardant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ainsi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déclenchement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l’avertisseur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et la notification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rapide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occupants.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Il sera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toujours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nécessaire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d’installer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avertisseurs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fumée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corridors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puisque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ceux-ci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mieux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mesure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détecter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incendie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déclarant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l’extérieur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la pièce.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existe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catégories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reçoivent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spécialisés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supervisées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en raison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déficiences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cognitives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physiques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Il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s’agit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entre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autres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de foyers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d’accueil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âgées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certains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foyers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groupe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-services,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centres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d’hébergement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maisons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convalescence,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type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résidence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supervisée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et les sanatoriums sans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locaux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détention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peuvent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accueillir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adultes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et dispenser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variété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vertu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différents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programmes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modèles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vont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milieux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offrant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soutien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24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heures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24 pour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ayant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incapacités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multiples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devant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bien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encadrés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à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milieux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résidents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adultes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autonomes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bénéficiant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d’un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niveau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moindre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services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soutien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recevant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visite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périodique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d’un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travailleur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en service social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individualisé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Puisqu’on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retrouve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partout au Canada, 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Comité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consultatif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provincial-territorial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politiques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codes (CCPTPC)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adopté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priorité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considérer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façons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modifier le Code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modèle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national du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façon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qu’il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aborde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nécessité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(et 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échéant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façon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créer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nouvelle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d’usage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et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connexes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 code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qui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seraient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plus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strictes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réservées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aux habitations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tout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étant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rigoureuses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celles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applicables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et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détention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927775" y="8769653"/>
            <a:ext cx="3004820" cy="461645"/>
          </a:xfrm>
          <a:prstGeom prst="rect">
            <a:avLst/>
          </a:prstGeom>
          <a:noFill/>
        </p:spPr>
        <p:txBody>
          <a:bodyPr lIns="92382" tIns="46191" rIns="92382" bIns="46191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3FC02C2-A587-4610-883C-99F63CDD8E13}" type="slidenum">
              <a:rPr lang="en-US" sz="1200" b="0">
                <a:solidFill>
                  <a:schemeClr val="tx1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 txBox="1">
            <a:spLocks noGrp="1" noChangeArrowheads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12FD5FBB-EC81-46B4-86DC-416438A69858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30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>
                <a:latin typeface="Arial" pitchFamily="34" charset="0"/>
                <a:cs typeface="Arial" pitchFamily="34" charset="0"/>
              </a:rPr>
              <a:t>L’adoption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signaux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temporels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pour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avertisseurs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fumée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les habitations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englobe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maintenant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autre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disposition 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introduite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améliorer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l’audibilité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signaux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sonores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pendant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nuit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études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démontré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qu’un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mode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signalisation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qui correspond à la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signalisation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temporelle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plus probable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réveiller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aînés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et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très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jeunes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occupants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qu’une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alarme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standard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Conjuguée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à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l’installation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chambres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cette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mesure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permettra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évacuation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plus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efficace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des habitations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Il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permis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classer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habitations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logements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utilisés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maisons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convalescence et centres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d’hébergement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vertu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partie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3, à condition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occupants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ambulatoires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logements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prévus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héberger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au plus 10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Cette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modification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présente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clarification quant à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mise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application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centres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d’hébergement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enfants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et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maisons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convalescence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classés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habitations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partie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3.  Les plus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petits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bâtiments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600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mètres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carrés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qui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classés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habitations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selon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conditions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satisfaire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visant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habitations de la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partie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3.</a:t>
            </a:r>
          </a:p>
          <a:p>
            <a:endParaRPr lang="en-US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31</a:t>
            </a:fld>
            <a:endParaRPr lang="en-C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 txBox="1">
            <a:spLocks noGrp="1" noChangeArrowheads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171DC66A-2DB9-4575-8A05-3CABD68B06E4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32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32</a:t>
            </a:fld>
            <a:endParaRPr lang="en-C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33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En raison de la nature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l’usage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exigent en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général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mesures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sécurité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incendie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et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sécurité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structurale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plus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sévères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celles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d’autres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habitations (par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exemple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usage principal du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groupe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C),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mais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habituellement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rigoureuses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celles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s’appliquant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à des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institutionnels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tels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hôpitaux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maisons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repos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(p. ex.,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groupe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B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division 2). 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Présentement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propriétaires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tels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établisssements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doivent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souvent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assumer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coûts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en capital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élevés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satisfaire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plus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rigoureuses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B2, sans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cela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ne se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traduise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par des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avantages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particuliers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clients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leurs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occupants.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r>
              <a:rPr lang="en-CA" dirty="0" err="1" smtClean="0">
                <a:latin typeface="Arial" pitchFamily="34" charset="0"/>
                <a:cs typeface="Arial" pitchFamily="34" charset="0"/>
              </a:rPr>
              <a:t>Cette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nouvelle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série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modifications techniques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apportées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aux codes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nationaux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du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et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prévention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incendies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définit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plus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strictes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celles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réservées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aux habitations, tout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rigoureuses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celles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applicables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et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détention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n-CA" dirty="0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927775" y="8769653"/>
            <a:ext cx="3004820" cy="461645"/>
          </a:xfrm>
          <a:prstGeom prst="rect">
            <a:avLst/>
          </a:prstGeom>
          <a:noFill/>
        </p:spPr>
        <p:txBody>
          <a:bodyPr lIns="92382" tIns="46191" rIns="92382" bIns="46191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341DB31-AE53-42D4-8154-A8B81AB8CFA5}" type="slidenum">
              <a:rPr lang="en-US" sz="1200" b="0">
                <a:solidFill>
                  <a:schemeClr val="tx1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 txBox="1">
            <a:spLocks noGrp="1" noChangeArrowheads="1"/>
          </p:cNvSpPr>
          <p:nvPr/>
        </p:nvSpPr>
        <p:spPr bwMode="auto">
          <a:xfrm>
            <a:off x="3929380" y="8771255"/>
            <a:ext cx="3004820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4" tIns="46187" rIns="92374" bIns="46187" anchor="b"/>
          <a:lstStyle/>
          <a:p>
            <a:pPr algn="r" eaLnBrk="0" hangingPunct="0"/>
            <a:fld id="{E2F1D9DB-97FC-45E0-9332-E94D1C756C4F}" type="slidenum">
              <a:rPr lang="en-US" sz="1200" b="0">
                <a:solidFill>
                  <a:schemeClr val="tx1"/>
                </a:solidFill>
                <a:latin typeface="Times" pitchFamily="18" charset="0"/>
              </a:rPr>
              <a:pPr algn="r" eaLnBrk="0" hangingPunct="0"/>
              <a:t>5</a:t>
            </a:fld>
            <a:endParaRPr lang="en-US" sz="1200" b="0" dirty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Commençons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avec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nouvelles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définitions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associées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Les cases blanches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illustrent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catégories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d’usage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l’édition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2005 du CNB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nouvelle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catégorie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incluse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 CNB de 2010 :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s’agit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du «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roupe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B, division 3 ».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En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vertu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du CNB de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2005,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étaient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traités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même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manière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traitement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Autrement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dit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exigences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applicables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hôpitaux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étaient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mêmes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celles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applicables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type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résidence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supervisée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occupants ne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recevaient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pas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nécessairement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 type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offerts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aux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ayant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incapacités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Voici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définitions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que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l’on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retrouve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 code de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2005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927775" y="8769653"/>
            <a:ext cx="3004820" cy="461645"/>
          </a:xfrm>
          <a:prstGeom prst="rect">
            <a:avLst/>
          </a:prstGeom>
          <a:noFill/>
        </p:spPr>
        <p:txBody>
          <a:bodyPr lIns="92382" tIns="46191" rIns="92382" bIns="46191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EACE729-5CFC-4F20-BEBC-F2DCB37C7FF6}" type="slidenum">
              <a:rPr lang="en-US" sz="1200" b="0">
                <a:solidFill>
                  <a:schemeClr val="tx1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latin typeface="Arial" pitchFamily="34" charset="0"/>
                <a:cs typeface="Arial" pitchFamily="34" charset="0"/>
              </a:rPr>
              <a:t>(Lire</a:t>
            </a:r>
            <a:r>
              <a:rPr lang="en-US" i="1" baseline="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i="1" baseline="0" dirty="0" err="1" smtClean="0">
                <a:latin typeface="Arial" pitchFamily="34" charset="0"/>
                <a:cs typeface="Arial" pitchFamily="34" charset="0"/>
              </a:rPr>
              <a:t>définition</a:t>
            </a:r>
            <a:r>
              <a:rPr lang="en-US" i="1" baseline="0" dirty="0" smtClean="0">
                <a:latin typeface="Arial" pitchFamily="34" charset="0"/>
                <a:cs typeface="Arial" pitchFamily="34" charset="0"/>
              </a:rPr>
              <a:t>)</a:t>
            </a:r>
            <a:endParaRPr lang="en-US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Traitement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fourniture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d’interventions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médicales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d’autres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interventions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liées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à la santé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personnes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l’administration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 non-administration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interventions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rendre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celles-ci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incapables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d’évacuer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vers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un lieu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sûr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sans aide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r>
              <a:rPr lang="en-CA" dirty="0" err="1" smtClean="0">
                <a:latin typeface="Arial" pitchFamily="34" charset="0"/>
                <a:cs typeface="Arial" pitchFamily="34" charset="0"/>
              </a:rPr>
              <a:t>Traitement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Par « </a:t>
            </a:r>
            <a:r>
              <a:rPr lang="en-CA" u="sng" dirty="0" err="1" smtClean="0">
                <a:latin typeface="Arial" pitchFamily="34" charset="0"/>
                <a:cs typeface="Arial" pitchFamily="34" charset="0"/>
              </a:rPr>
              <a:t>traitements</a:t>
            </a:r>
            <a:r>
              <a:rPr lang="en-CA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» on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entend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interventions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chirurgicales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,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intensifs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et les interventions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médicales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d’urgence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Les services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traitement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diffèrent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ceux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fournis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dans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u="sng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l’aide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pour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personnels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l’administration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médicaments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et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ceux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offerts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par les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établissements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d’affaires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comme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dentaires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chirurgies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d’un jour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capacité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d’évacuer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sans aide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sous-entend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qu’une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personne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capable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reconnaître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urgence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d’y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réagir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compte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tenu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capacités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physiques,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cognitives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comportementales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Cette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personme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capable de se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rendre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en lieu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sûr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sans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l’aide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autre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personne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 Par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exemple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une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telle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personne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doit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être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capable de se lever et de marcher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passer d’un lit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d’une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chaise à un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moyen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mobilité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, et 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d’évacuer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le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vers</a:t>
            </a:r>
            <a:r>
              <a:rPr lang="en-CA" baseline="0" dirty="0" smtClean="0">
                <a:latin typeface="Arial" pitchFamily="34" charset="0"/>
                <a:cs typeface="Arial" pitchFamily="34" charset="0"/>
              </a:rPr>
              <a:t> un lieu </a:t>
            </a:r>
            <a:r>
              <a:rPr lang="en-CA" baseline="0" dirty="0" err="1" smtClean="0">
                <a:latin typeface="Arial" pitchFamily="34" charset="0"/>
                <a:cs typeface="Arial" pitchFamily="34" charset="0"/>
              </a:rPr>
              <a:t>sûr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927775" y="8769653"/>
            <a:ext cx="3004820" cy="461645"/>
          </a:xfrm>
          <a:prstGeom prst="rect">
            <a:avLst/>
          </a:prstGeom>
          <a:noFill/>
        </p:spPr>
        <p:txBody>
          <a:bodyPr lIns="92382" tIns="46191" rIns="92382" bIns="46191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7759589-E939-4374-ADFF-825002ABC093}" type="slidenum">
              <a:rPr lang="en-CA" sz="1200" b="0">
                <a:solidFill>
                  <a:schemeClr val="tx1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CA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Établissement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u="sng" dirty="0" err="1" smtClean="0">
                <a:latin typeface="Arial" pitchFamily="34" charset="0"/>
                <a:cs typeface="Arial" pitchFamily="34" charset="0"/>
              </a:rPr>
              <a:t>traitement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partie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bâtiment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traitements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fournis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hébergement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offert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pour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faciliter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traitements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ex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emples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: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hôpitaux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centres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soins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palliatifs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). </a:t>
            </a:r>
          </a:p>
          <a:p>
            <a:endParaRPr lang="en-CA" dirty="0" smtClean="0"/>
          </a:p>
          <a:p>
            <a:endParaRPr lang="en-CA" dirty="0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927775" y="8769653"/>
            <a:ext cx="3004820" cy="461645"/>
          </a:xfrm>
          <a:prstGeom prst="rect">
            <a:avLst/>
          </a:prstGeom>
          <a:noFill/>
        </p:spPr>
        <p:txBody>
          <a:bodyPr lIns="92382" tIns="46191" rIns="92382" bIns="46191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EB39C89-7B73-4A92-A248-1B2C3BB523C5}" type="slidenum">
              <a:rPr lang="en-CA" sz="1200" b="0">
                <a:solidFill>
                  <a:schemeClr val="tx1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en-CA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DC0F8-A191-4E16-AFC0-5DA8017E9DAC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corp_f_t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6563" name="Rectangle 409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219200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6564" name="Rectangle 410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971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 txBox="1">
            <a:spLocks noGrp="1"/>
          </p:cNvSpPr>
          <p:nvPr userDrawn="1"/>
        </p:nvSpPr>
        <p:spPr>
          <a:xfrm>
            <a:off x="323850" y="632460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endParaRPr lang="en-CA" sz="1200" b="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" name="Slide Number Placeholder 3"/>
          <p:cNvSpPr txBox="1">
            <a:spLocks noGrp="1"/>
          </p:cNvSpPr>
          <p:nvPr userDrawn="1"/>
        </p:nvSpPr>
        <p:spPr>
          <a:xfrm>
            <a:off x="6732588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8489558-5990-4EAF-9866-FBDA0A456026}" type="slidenum">
              <a:rPr lang="en-CA" sz="1200" b="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CA" sz="1200" b="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cxnSp>
        <p:nvCxnSpPr>
          <p:cNvPr id="7" name="Straight Connector 7"/>
          <p:cNvCxnSpPr>
            <a:cxnSpLocks noChangeShapeType="1"/>
          </p:cNvCxnSpPr>
          <p:nvPr userDrawn="1"/>
        </p:nvCxnSpPr>
        <p:spPr bwMode="auto">
          <a:xfrm>
            <a:off x="323850" y="1268413"/>
            <a:ext cx="8424863" cy="0"/>
          </a:xfrm>
          <a:prstGeom prst="line">
            <a:avLst/>
          </a:prstGeom>
          <a:noFill/>
          <a:ln w="12700" algn="ctr">
            <a:solidFill>
              <a:srgbClr val="006699"/>
            </a:solidFill>
            <a:round/>
            <a:headEnd/>
            <a:tailEnd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608" y="260648"/>
            <a:ext cx="7079704" cy="1043136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7" descr="code-fan-f.jpg"/>
          <p:cNvPicPr preferRelativeResize="0"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80000" y="331200"/>
            <a:ext cx="1504800" cy="91460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1788"/>
            <a:ext cx="8458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419600" y="228600"/>
            <a:ext cx="4343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ransition/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7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5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imgurl=http://www.voluntarybp.com/ESW/Images/nursing-home.jpg&amp;imgrefurl=http://www.voluntarybp.com/ltc.html&amp;h=380&amp;w=534&amp;sz=50&amp;tbnid=TgHPpVz02TkFaM:&amp;tbnh=94&amp;tbnw=132&amp;prev=/images?q=picture+of+nursing+home&amp;zoom=1&amp;q=picture+of+nursing+home&amp;hl=en&amp;usg=__QCa820D7PND1QYsL_rx_urzCQQg=&amp;sa=X&amp;ei=mBi2TMNuhsWzBqmeyJgI&amp;ved=0CCUQ9QEwAw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infrastructurist.com/wp-content/uploads/construction.jpg&amp;imgrefurl=http://www.infrastructurist.com/2009/05/06/low-stimulus-bids-could-be-dangerous-warns-construction-expert/&amp;usg=__24rPp36vWf7YUKJgvz--CwpqmGE=&amp;h=312&amp;w=425&amp;sz=61&amp;hl=en&amp;start=18&amp;zoom=1&amp;um=1&amp;itbs=1&amp;tbnid=j2mObKzsR_XrHM:&amp;tbnh=92&amp;tbnw=126&amp;prev=/images?q=pictures+of+construction&amp;um=1&amp;hl=en&amp;rlz=1T4HPND_en___CA239&amp;tbs=isch: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www.google.com/imgres?imgurl=http://www.dc.gov/DC/DCRA/Images%20and%20Media/construction.jpg&amp;imgrefurl=http://www.dc.gov/DC/DCRA/Inspections/Construction+Inspections&amp;usg=__4OYQIGRs8hJ6wiAPdBoPYdyIk3s=&amp;h=652&amp;w=521&amp;sz=88&amp;hl=en&amp;start=1&amp;zoom=1&amp;um=1&amp;itbs=1&amp;tbnid=A_93fM-fOAmCFM:&amp;tbnh=138&amp;tbnw=110&amp;prev=/images?q=pictures+of+construction&amp;um=1&amp;hl=en&amp;sa=G&amp;rlz=1T4HPND_en___CA239&amp;tbs=isch:1" TargetMode="Externa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Worksheet1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imgurl=http://www.chadwickwalter.co.uk/images/retail_mezzanine.jpg&amp;imgrefurl=http://www.chadwickwalter.co.uk/mezzanine-floors.htm&amp;usg=__sPmhZvDdDg9T9nNyEHj3khNhgss=&amp;h=332&amp;w=500&amp;sz=85&amp;hl=en&amp;start=0&amp;zoom=1&amp;tbnid=_C_19cohJQ3n9M:&amp;tbnh=123&amp;tbnw=185&amp;prev=/images?q=pictures+of+mezzanine&amp;um=1&amp;hl=en&amp;sa=X&amp;biw=1259&amp;bih=599&amp;output=images_json&amp;tbs=isch:1&amp;um=1&amp;itbs=1&amp;iact=hc&amp;vpx=121&amp;vpy=245&amp;dur=8204&amp;hovh=183&amp;hovw=276&amp;tx=196&amp;ty=66&amp;ei=gdbWTK7hO8G_nAfe6qy8BQ&amp;oei=iNbWTJX4BYrAnAfFsYCsBQ&amp;esq=1&amp;page=1&amp;ndsp=17&amp;ved=1t:429,r:6,s: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wealthonauto.com/images/house_design_plans_blueprint.jpg&amp;imgrefurl=http://www.wealthonauto.com/members/youngguns/&amp;usg=__H7SmNXfxRLigE4AtePc1fquFuQA=&amp;h=307&amp;w=450&amp;sz=38&amp;hl=en&amp;start=11&amp;zoom=1&amp;um=1&amp;itbs=1&amp;tbnid=wv8g46BmXDUfTM:&amp;tbnh=87&amp;tbnw=127&amp;prev=/images?q=pictures+of+design+plans&amp;um=1&amp;hl=en&amp;sa=X&amp;rlz=1T4HPND_en___CA239&amp;tbs=isch:1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arpenterken.net/images/Doors/010.jp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therealestatebloggers.com/wp-content/uploads/2008/09/imagessprinkler-2dsystem.jpg&amp;imgrefurl=http://www.therealestatebloggers.com/%20/housing-general/will-fire-sprinklers-be-mandatory-in-new-homes-in-2011/&amp;usg=__yvvh58QK2Zm-Qncg6bPtHCCnbuQ=&amp;h=200&amp;w=200&amp;sz=11&amp;hl=en&amp;start=14&amp;zoom=1&amp;um=1&amp;itbs=1&amp;tbnid=YWf-lko_GsHODM:&amp;tbnh=104&amp;tbnw=104&amp;prev=/images?q=pictures+of+fire+sprinkler&amp;um=1&amp;hl=en&amp;rlz=1T4HPND_en___CA239&amp;tbs=isch:1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www.google.ca/imgres?imgurl=http://paxtonvic.files.wordpress.com/2010/04/best-bat-meeting-piccie-april-13th-2010.jpg&amp;imgrefurl=http://paxtonvic.wordpress.com/2010/04/page/2/&amp;usg=__wQfhJlCp32NhIBCYTIaB76EUIRY=&amp;h=2736&amp;w=3648&amp;sz=2519&amp;hl=en&amp;start=53&amp;zoom=1&amp;tbnid=FzCkrf6JjMHA1M:&amp;tbnh=138&amp;tbnw=200&amp;prev=/images?q=pictures+of+many+people+sitting+in+seniors+home&amp;um=1&amp;hl=en&amp;sa=G&amp;biw=1259&amp;bih=599&amp;tbs=isch:1&amp;um=1&amp;itbs=1&amp;iact=hc&amp;vpx=137&amp;vpy=219&amp;dur=94&amp;hovh=194&amp;hovw=259&amp;tx=120&amp;ty=84&amp;ei=sN3WTPXCI4KdnAeg5qSyCQ&amp;oei=n93WTOq3FszAnAeX_8mgBQ&amp;esq=4&amp;page=4&amp;ndsp=18&amp;ved=1t:429,r:0,s:53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roundrocktexas.gov/images/smoke_alarm.jpg&amp;imgrefurl=http://www.roundrocktexas.gov/home/index.asp?page=436&amp;usg=__p5mKMXoFrsjI-gxWkjEBXFqR6os=&amp;h=229&amp;w=250&amp;sz=11&amp;hl=en&amp;start=21&amp;zoom=1&amp;um=1&amp;itbs=1&amp;tbnid=lk6mzyEXsFCgxM:&amp;tbnh=102&amp;tbnw=111&amp;prev=/images?q=pictures+of+smoke+alarms+with+smoke&amp;um=1&amp;hl=en&amp;sa=G&amp;rlz=1T4HPND_en___CA239&amp;tbs=isch:1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imgurl=http://www.jnrelectronics.net/images/products/smokealarm.jpg&amp;imgrefurl=http://www.jnrelectronics.net/productspg7.html&amp;usg=__WlOwBocYYlg7vajyMTxC0tPMhPw=&amp;h=360&amp;w=360&amp;sz=15&amp;hl=en&amp;start=7&amp;zoom=1&amp;itbs=1&amp;tbnid=3yDVzEfE64WnrM:&amp;tbnh=121&amp;tbnw=121&amp;prev=/images?q=picture+of+smoke+alarm&amp;hl=en&amp;sa=G&amp;tbs=isch:1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codes@cnrc-cnrc.gc.ca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claughlinquinn.com/blog/wp-content/uploads/2009/11/nursing-home-care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www.google.com/imgres?imgurl=http://www.i-freed.org/programs/tsunami_relief/catscan_ampara/ampara.hospital.5.jpg&amp;imgrefurl=http://www.i-freed.org/programs/tsunami_relief/catscan_ampara/catscan_ampara.htm&amp;usg=__ntrRe5iVWcTqmiJD2OA1bjWDIf4=&amp;h=900&amp;w=1200&amp;sz=242&amp;hl=en&amp;start=8&amp;zoom=1&amp;um=1&amp;itbs=1&amp;tbnid=C54rsj0gbmdyaM:&amp;tbnh=113&amp;tbnw=150&amp;prev=/images?q=pictures+of+hospital+ward&amp;um=1&amp;hl=en&amp;rlz=1T4HPND_en___CA239&amp;tbs=isch:1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a/imgres?imgurl=http://www.map-uk.org/files/469_person_in_hospital.jpg&amp;imgrefurl=http://www.map-uk.org/news/-/page/3/type/0/region/0/&amp;usg=__ZyhkzX4CvouE9v0A0KszYjnNyB4=&amp;h=375&amp;w=500&amp;sz=103&amp;hl=en&amp;start=7&amp;zoom=1&amp;itbs=1&amp;tbnid=dPp2oXVmaqsclM:&amp;tbnh=98&amp;tbnw=130&amp;prev=/images?q=picture+of+person+in+hospital&amp;hl=en&amp;tbs=isch: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254025" y="3371148"/>
            <a:ext cx="4569259" cy="1143000"/>
          </a:xfrm>
        </p:spPr>
        <p:txBody>
          <a:bodyPr/>
          <a:lstStyle/>
          <a:p>
            <a:pPr algn="l" eaLnBrk="1" hangingPunct="1"/>
            <a:r>
              <a:rPr lang="en-CA" dirty="0" err="1" smtClean="0"/>
              <a:t>Établissements</a:t>
            </a:r>
            <a:r>
              <a:rPr lang="en-CA" dirty="0" smtClean="0"/>
              <a:t> </a:t>
            </a:r>
            <a:br>
              <a:rPr lang="en-CA" dirty="0" smtClean="0"/>
            </a:br>
            <a:r>
              <a:rPr lang="en-CA" dirty="0" smtClean="0"/>
              <a:t>de </a:t>
            </a:r>
            <a:r>
              <a:rPr lang="en-CA" dirty="0" err="1" smtClean="0"/>
              <a:t>soins</a:t>
            </a:r>
            <a:r>
              <a:rPr lang="en-CA" dirty="0" smtClean="0"/>
              <a:t> de type </a:t>
            </a:r>
            <a:r>
              <a:rPr lang="en-CA" dirty="0" err="1" smtClean="0"/>
              <a:t>résidence</a:t>
            </a:r>
            <a:r>
              <a:rPr lang="en-CA" dirty="0" smtClean="0"/>
              <a:t> </a:t>
            </a:r>
            <a:r>
              <a:rPr lang="en-CA" dirty="0" err="1" smtClean="0"/>
              <a:t>supervisée</a:t>
            </a:r>
            <a:endParaRPr lang="en-CA" dirty="0" smtClean="0"/>
          </a:p>
        </p:txBody>
      </p:sp>
      <p:sp>
        <p:nvSpPr>
          <p:cNvPr id="5222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263650" y="4859210"/>
            <a:ext cx="4029075" cy="787400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</a:pPr>
            <a:r>
              <a:rPr lang="en-CA" sz="1400" dirty="0" smtClean="0"/>
              <a:t>Nedjma </a:t>
            </a:r>
            <a:r>
              <a:rPr lang="en-CA" sz="1400" dirty="0" smtClean="0"/>
              <a:t>Belrechid</a:t>
            </a:r>
            <a:r>
              <a:rPr lang="en-CA" sz="1400" smtClean="0"/>
              <a:t>, M.SC.A., B.Arch</a:t>
            </a:r>
            <a:r>
              <a:rPr lang="en-CA" sz="1400" dirty="0" smtClean="0"/>
              <a:t>.</a:t>
            </a:r>
            <a:endParaRPr lang="en-CA" sz="1400" dirty="0" smtClean="0"/>
          </a:p>
          <a:p>
            <a:pPr algn="l" eaLnBrk="1" hangingPunct="1">
              <a:spcBef>
                <a:spcPts val="0"/>
              </a:spcBef>
            </a:pPr>
            <a:r>
              <a:rPr lang="en-CA" sz="1400" dirty="0" smtClean="0"/>
              <a:t>Centre </a:t>
            </a:r>
            <a:r>
              <a:rPr lang="en-CA" sz="1400" dirty="0" err="1" smtClean="0"/>
              <a:t>canadien</a:t>
            </a:r>
            <a:r>
              <a:rPr lang="en-CA" sz="1400" dirty="0" smtClean="0"/>
              <a:t> des codes </a:t>
            </a:r>
            <a:r>
              <a:rPr lang="en-CA" sz="1400" dirty="0" err="1" smtClean="0"/>
              <a:t>du</a:t>
            </a:r>
            <a:r>
              <a:rPr lang="en-CA" sz="1400" dirty="0" smtClean="0"/>
              <a:t> CNRC</a:t>
            </a:r>
          </a:p>
          <a:p>
            <a:pPr algn="l" eaLnBrk="1" hangingPunct="1">
              <a:spcBef>
                <a:spcPct val="0"/>
              </a:spcBef>
            </a:pPr>
            <a:r>
              <a:rPr lang="fr-CA" sz="1400" dirty="0" smtClean="0"/>
              <a:t>Février 2011</a:t>
            </a:r>
          </a:p>
        </p:txBody>
      </p:sp>
      <p:sp>
        <p:nvSpPr>
          <p:cNvPr id="52229" name="TextBox 5"/>
          <p:cNvSpPr txBox="1">
            <a:spLocks noChangeArrowheads="1"/>
          </p:cNvSpPr>
          <p:nvPr/>
        </p:nvSpPr>
        <p:spPr bwMode="auto">
          <a:xfrm>
            <a:off x="1263650" y="3068638"/>
            <a:ext cx="61117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b="0" dirty="0" smtClean="0">
                <a:solidFill>
                  <a:srgbClr val="000066"/>
                </a:solidFill>
              </a:rPr>
              <a:t>CODES MODÈLES NATIONAUX DE CONSTRUCTION DE 2010</a:t>
            </a:r>
            <a:endParaRPr lang="en-US" sz="1600" b="0" dirty="0">
              <a:solidFill>
                <a:srgbClr val="000066"/>
              </a:solidFill>
            </a:endParaRPr>
          </a:p>
        </p:txBody>
      </p:sp>
      <p:pic>
        <p:nvPicPr>
          <p:cNvPr id="7" name="Picture 6" descr="code-fan-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862800"/>
            <a:ext cx="3153728" cy="1916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Définition</a:t>
            </a:r>
            <a:r>
              <a:rPr lang="en-US" dirty="0" smtClean="0"/>
              <a:t> – </a:t>
            </a:r>
            <a:r>
              <a:rPr lang="en-US" dirty="0" err="1" smtClean="0"/>
              <a:t>Soins</a:t>
            </a:r>
            <a:endParaRPr lang="en-CA" dirty="0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304800" y="1601788"/>
            <a:ext cx="8458200" cy="1955800"/>
          </a:xfrm>
        </p:spPr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fourniture</a:t>
            </a:r>
            <a:r>
              <a:rPr lang="en-US" dirty="0" smtClean="0"/>
              <a:t> de services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des </a:t>
            </a:r>
            <a:r>
              <a:rPr lang="en-US" i="1" dirty="0" err="1" smtClean="0"/>
              <a:t>traitements</a:t>
            </a:r>
            <a:r>
              <a:rPr lang="en-US" i="1" dirty="0" smtClean="0"/>
              <a:t>,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0000FF"/>
                </a:solidFill>
              </a:rPr>
              <a:t>par la direction de </a:t>
            </a:r>
            <a:r>
              <a:rPr lang="en-US" u="sng" dirty="0" err="1" smtClean="0">
                <a:solidFill>
                  <a:srgbClr val="0000FF"/>
                </a:solidFill>
              </a:rPr>
              <a:t>l’établissement</a:t>
            </a:r>
            <a:r>
              <a:rPr lang="en-US" u="sng" dirty="0" smtClean="0">
                <a:solidFill>
                  <a:srgbClr val="0000FF"/>
                </a:solidFill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</a:rPr>
              <a:t>ou</a:t>
            </a:r>
            <a:r>
              <a:rPr lang="en-US" u="sng" dirty="0" smtClean="0">
                <a:solidFill>
                  <a:srgbClr val="0000FF"/>
                </a:solidFill>
              </a:rPr>
              <a:t> par </a:t>
            </a:r>
            <a:r>
              <a:rPr lang="en-US" u="sng" dirty="0" err="1" smtClean="0">
                <a:solidFill>
                  <a:srgbClr val="0000FF"/>
                </a:solidFill>
              </a:rPr>
              <a:t>l’entremise</a:t>
            </a:r>
            <a:r>
              <a:rPr lang="en-US" u="sng" dirty="0" smtClean="0">
                <a:solidFill>
                  <a:srgbClr val="0000FF"/>
                </a:solidFill>
              </a:rPr>
              <a:t> de </a:t>
            </a:r>
            <a:r>
              <a:rPr lang="en-US" u="sng" dirty="0" err="1" smtClean="0">
                <a:solidFill>
                  <a:srgbClr val="0000FF"/>
                </a:solidFill>
              </a:rPr>
              <a:t>celle-ci</a:t>
            </a:r>
            <a:r>
              <a:rPr lang="en-US" u="sng" dirty="0" smtClean="0">
                <a:solidFill>
                  <a:srgbClr val="0000FF"/>
                </a:solidFill>
              </a:rPr>
              <a:t>, à des </a:t>
            </a:r>
            <a:r>
              <a:rPr lang="en-US" u="sng" dirty="0" err="1" smtClean="0">
                <a:solidFill>
                  <a:srgbClr val="0000FF"/>
                </a:solidFill>
              </a:rPr>
              <a:t>résidents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qui </a:t>
            </a:r>
            <a:r>
              <a:rPr lang="en-US" dirty="0" err="1" smtClean="0"/>
              <a:t>requièrent</a:t>
            </a:r>
            <a:r>
              <a:rPr lang="en-US" dirty="0" smtClean="0"/>
              <a:t> </a:t>
            </a:r>
            <a:r>
              <a:rPr lang="en-US" dirty="0" err="1" smtClean="0"/>
              <a:t>ces</a:t>
            </a:r>
            <a:r>
              <a:rPr lang="en-US" dirty="0" smtClean="0"/>
              <a:t> services en raison de </a:t>
            </a:r>
            <a:r>
              <a:rPr lang="en-US" dirty="0" err="1" smtClean="0"/>
              <a:t>déficiences</a:t>
            </a:r>
            <a:r>
              <a:rPr lang="en-US" dirty="0" smtClean="0"/>
              <a:t> </a:t>
            </a:r>
            <a:r>
              <a:rPr lang="en-US" dirty="0" err="1" smtClean="0"/>
              <a:t>cognitives</a:t>
            </a:r>
            <a:r>
              <a:rPr lang="en-US" dirty="0" smtClean="0"/>
              <a:t>, physiques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comportementales</a:t>
            </a:r>
            <a:endParaRPr lang="en-CA" dirty="0" smtClean="0"/>
          </a:p>
          <a:p>
            <a:endParaRPr lang="en-CA" dirty="0" smtClean="0"/>
          </a:p>
        </p:txBody>
      </p:sp>
      <p:pic>
        <p:nvPicPr>
          <p:cNvPr id="24579" name="Picture 2" descr="\\irc-users\uhd_ce\fortinm\My Pictures\marchett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1150" y="3216091"/>
            <a:ext cx="30130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Définition</a:t>
            </a:r>
            <a:r>
              <a:rPr lang="en-US" dirty="0" smtClean="0"/>
              <a:t> – </a:t>
            </a:r>
            <a:r>
              <a:rPr lang="en-US" dirty="0" err="1" smtClean="0"/>
              <a:t>Établissement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endParaRPr lang="en-CA" dirty="0" smtClean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304800" y="1601788"/>
            <a:ext cx="5564188" cy="4267200"/>
          </a:xfrm>
        </p:spPr>
        <p:txBody>
          <a:bodyPr/>
          <a:lstStyle/>
          <a:p>
            <a:r>
              <a:rPr lang="en-US" i="1" dirty="0" smtClean="0"/>
              <a:t>… </a:t>
            </a:r>
            <a:r>
              <a:rPr lang="en-US" i="1" dirty="0" err="1" smtClean="0"/>
              <a:t>bâtiment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partie</a:t>
            </a:r>
            <a:r>
              <a:rPr lang="en-US" dirty="0" smtClean="0"/>
              <a:t> de </a:t>
            </a:r>
            <a:r>
              <a:rPr lang="en-US" i="1" dirty="0" err="1" smtClean="0"/>
              <a:t>bâtiment</a:t>
            </a:r>
            <a:r>
              <a:rPr lang="en-US" dirty="0" smtClean="0"/>
              <a:t> </a:t>
            </a:r>
            <a:r>
              <a:rPr lang="en-US" dirty="0" err="1" smtClean="0"/>
              <a:t>où</a:t>
            </a:r>
            <a:r>
              <a:rPr lang="en-US" dirty="0" smtClean="0"/>
              <a:t> des </a:t>
            </a:r>
            <a:r>
              <a:rPr lang="en-US" i="1" dirty="0" err="1" smtClean="0"/>
              <a:t>soins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offerts</a:t>
            </a:r>
            <a:r>
              <a:rPr lang="en-US" dirty="0" smtClean="0"/>
              <a:t> aux </a:t>
            </a:r>
            <a:r>
              <a:rPr lang="en-US" dirty="0" err="1" smtClean="0"/>
              <a:t>résidents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Maintenant</a:t>
            </a:r>
            <a:r>
              <a:rPr lang="en-US" dirty="0" smtClean="0"/>
              <a:t> GROUPE B, DIV. 3</a:t>
            </a:r>
          </a:p>
          <a:p>
            <a:pPr lvl="1"/>
            <a:r>
              <a:rPr lang="en-CA" dirty="0" smtClean="0"/>
              <a:t>Plus de 24 </a:t>
            </a:r>
            <a:r>
              <a:rPr lang="en-CA" dirty="0" err="1" smtClean="0"/>
              <a:t>heures</a:t>
            </a:r>
            <a:endParaRPr lang="en-CA" dirty="0" smtClean="0"/>
          </a:p>
          <a:p>
            <a:pPr lvl="1"/>
            <a:r>
              <a:rPr lang="en-CA" dirty="0" smtClean="0"/>
              <a:t>Par la direction de </a:t>
            </a:r>
            <a:r>
              <a:rPr lang="en-CA" dirty="0" err="1" smtClean="0"/>
              <a:t>l’établissement</a:t>
            </a:r>
            <a:r>
              <a:rPr lang="en-CA" dirty="0" smtClean="0"/>
              <a:t> </a:t>
            </a:r>
            <a:br>
              <a:rPr lang="en-CA" dirty="0" smtClean="0"/>
            </a:br>
            <a:r>
              <a:rPr lang="en-CA" dirty="0" err="1" smtClean="0"/>
              <a:t>ou</a:t>
            </a:r>
            <a:r>
              <a:rPr lang="en-CA" dirty="0" smtClean="0"/>
              <a:t> par </a:t>
            </a:r>
            <a:r>
              <a:rPr lang="en-CA" dirty="0" err="1" smtClean="0"/>
              <a:t>l’entremise</a:t>
            </a:r>
            <a:r>
              <a:rPr lang="en-CA" dirty="0" smtClean="0"/>
              <a:t> de </a:t>
            </a:r>
            <a:r>
              <a:rPr lang="en-CA" dirty="0" err="1" smtClean="0"/>
              <a:t>celle-ci</a:t>
            </a:r>
            <a:endParaRPr lang="en-CA" dirty="0" smtClean="0"/>
          </a:p>
          <a:p>
            <a:pPr lvl="1">
              <a:buFontTx/>
              <a:buNone/>
            </a:pPr>
            <a:endParaRPr lang="en-CA" dirty="0" smtClean="0"/>
          </a:p>
          <a:p>
            <a:pPr lvl="1"/>
            <a:endParaRPr lang="en-CA" dirty="0" smtClean="0"/>
          </a:p>
        </p:txBody>
      </p:sp>
      <p:pic>
        <p:nvPicPr>
          <p:cNvPr id="26627" name="Picture 7" descr="http://www.google.ca/images?q=tbn:TgHPpVz02TkFaM::www.voluntarybp.com/ESW/Images/nursing-home.jpg&amp;t=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7473" y="1724025"/>
            <a:ext cx="2533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Grp="1" noChangeArrowheads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Établissement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 type </a:t>
            </a:r>
            <a:r>
              <a:rPr lang="en-US" dirty="0" err="1" smtClean="0"/>
              <a:t>résidence</a:t>
            </a:r>
            <a:r>
              <a:rPr lang="en-US" dirty="0" smtClean="0"/>
              <a:t> </a:t>
            </a:r>
            <a:r>
              <a:rPr lang="en-US" dirty="0" err="1" smtClean="0"/>
              <a:t>supervisée</a:t>
            </a:r>
            <a:endParaRPr lang="en-US" dirty="0" smtClean="0"/>
          </a:p>
        </p:txBody>
      </p:sp>
      <p:sp>
        <p:nvSpPr>
          <p:cNvPr id="28674" name="Rectangle 5"/>
          <p:cNvSpPr>
            <a:spLocks noGrp="1" noChangeArrowheads="1"/>
          </p:cNvSpPr>
          <p:nvPr>
            <p:ph idx="1"/>
          </p:nvPr>
        </p:nvSpPr>
        <p:spPr>
          <a:xfrm>
            <a:off x="304799" y="1601788"/>
            <a:ext cx="4652211" cy="4267200"/>
          </a:xfrm>
        </p:spPr>
        <p:txBody>
          <a:bodyPr/>
          <a:lstStyle/>
          <a:p>
            <a:r>
              <a:rPr lang="en-US" dirty="0" err="1" smtClean="0">
                <a:solidFill>
                  <a:srgbClr val="A6A6A6"/>
                </a:solidFill>
              </a:rPr>
              <a:t>Nouvelles</a:t>
            </a:r>
            <a:r>
              <a:rPr lang="en-US" dirty="0" smtClean="0">
                <a:solidFill>
                  <a:srgbClr val="A6A6A6"/>
                </a:solidFill>
              </a:rPr>
              <a:t> </a:t>
            </a:r>
            <a:r>
              <a:rPr lang="en-US" dirty="0" err="1" smtClean="0">
                <a:solidFill>
                  <a:srgbClr val="A6A6A6"/>
                </a:solidFill>
              </a:rPr>
              <a:t>définitions</a:t>
            </a:r>
            <a:endParaRPr lang="en-US" dirty="0" smtClean="0">
              <a:solidFill>
                <a:srgbClr val="A6A6A6"/>
              </a:solidFill>
            </a:endParaRPr>
          </a:p>
          <a:p>
            <a:r>
              <a:rPr lang="en-US" dirty="0" smtClean="0"/>
              <a:t>Type de construction</a:t>
            </a:r>
          </a:p>
          <a:p>
            <a:r>
              <a:rPr lang="en-US" dirty="0" err="1" smtClean="0">
                <a:solidFill>
                  <a:srgbClr val="A6A6A6"/>
                </a:solidFill>
              </a:rPr>
              <a:t>Critères</a:t>
            </a:r>
            <a:r>
              <a:rPr lang="en-US" dirty="0" smtClean="0">
                <a:solidFill>
                  <a:srgbClr val="A6A6A6"/>
                </a:solidFill>
              </a:rPr>
              <a:t> de conception</a:t>
            </a:r>
          </a:p>
          <a:p>
            <a:r>
              <a:rPr lang="fr-CA" dirty="0" smtClean="0">
                <a:solidFill>
                  <a:srgbClr val="A6A6A6"/>
                </a:solidFill>
              </a:rPr>
              <a:t>Gicleurs</a:t>
            </a:r>
            <a:endParaRPr lang="en-US" dirty="0" smtClean="0">
              <a:solidFill>
                <a:srgbClr val="A6A6A6"/>
              </a:solidFill>
            </a:endParaRPr>
          </a:p>
          <a:p>
            <a:r>
              <a:rPr lang="en-US" dirty="0" err="1" smtClean="0">
                <a:solidFill>
                  <a:srgbClr val="A6A6A6"/>
                </a:solidFill>
              </a:rPr>
              <a:t>Avertisseurs</a:t>
            </a:r>
            <a:r>
              <a:rPr lang="en-US" dirty="0" smtClean="0">
                <a:solidFill>
                  <a:srgbClr val="A6A6A6"/>
                </a:solidFill>
              </a:rPr>
              <a:t> de </a:t>
            </a:r>
            <a:r>
              <a:rPr lang="en-US" dirty="0" err="1" smtClean="0">
                <a:solidFill>
                  <a:srgbClr val="A6A6A6"/>
                </a:solidFill>
              </a:rPr>
              <a:t>fumée</a:t>
            </a:r>
            <a:endParaRPr lang="en-US" dirty="0" smtClean="0">
              <a:solidFill>
                <a:srgbClr val="A6A6A6"/>
              </a:solidFill>
            </a:endParaRP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28675" name="Picture 5" descr="http://t2.gstatic.com/images?q=tbn:j2mObKzsR_XrHM:http://www.infrastructurist.com/wp-content/uploads/constructio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4350" y="3306763"/>
            <a:ext cx="1998663" cy="14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 descr="http://t3.gstatic.com/images?q=tbn:A_93fM-fOAmCFM:http://www.dc.gov/DC/DCRA/Images%2520and%2520Media/construction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22096" y="1735393"/>
            <a:ext cx="1514475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smtClean="0"/>
              <a:t>Construction</a:t>
            </a:r>
          </a:p>
        </p:txBody>
      </p:sp>
      <p:sp>
        <p:nvSpPr>
          <p:cNvPr id="2052" name="Content Placeholder 2"/>
          <p:cNvSpPr>
            <a:spLocks noGrp="1"/>
          </p:cNvSpPr>
          <p:nvPr>
            <p:ph idx="1"/>
          </p:nvPr>
        </p:nvSpPr>
        <p:spPr>
          <a:xfrm>
            <a:off x="304800" y="1601788"/>
            <a:ext cx="5080000" cy="4267200"/>
          </a:xfrm>
        </p:spPr>
        <p:txBody>
          <a:bodyPr/>
          <a:lstStyle/>
          <a:p>
            <a:r>
              <a:rPr lang="en-US" dirty="0" err="1" smtClean="0"/>
              <a:t>Mesures</a:t>
            </a:r>
            <a:r>
              <a:rPr lang="en-US" dirty="0" smtClean="0"/>
              <a:t> </a:t>
            </a:r>
            <a:r>
              <a:rPr lang="en-US" dirty="0" err="1" smtClean="0"/>
              <a:t>d’allègement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dans</a:t>
            </a:r>
            <a:r>
              <a:rPr lang="en-US" dirty="0" smtClean="0"/>
              <a:t> le type de </a:t>
            </a:r>
            <a:r>
              <a:rPr lang="en-US" dirty="0" err="1" smtClean="0"/>
              <a:t>matériaux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 construction </a:t>
            </a:r>
            <a:r>
              <a:rPr lang="en-US" dirty="0" err="1" smtClean="0"/>
              <a:t>utilisés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2053" name="Content Placeholder 4" descr="http://wwwdelivery.superstock.com/WI/223/1555/PreviewComp/SuperStock_1555R-274069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1530" y="1743418"/>
            <a:ext cx="2913062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545321" y="3424238"/>
          <a:ext cx="3479800" cy="2606675"/>
        </p:xfrm>
        <a:graphic>
          <a:graphicData uri="http://schemas.openxmlformats.org/presentationml/2006/ole">
            <p:oleObj spid="_x0000_s2050" name="Photo Editor Photo" r:id="rId5" imgW="2467319" imgH="1848108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Construction</a:t>
            </a:r>
            <a:endParaRPr lang="en-CA" smtClean="0"/>
          </a:p>
        </p:txBody>
      </p:sp>
      <p:sp>
        <p:nvSpPr>
          <p:cNvPr id="33794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Aire</a:t>
            </a:r>
            <a:r>
              <a:rPr lang="en-US" dirty="0" smtClean="0"/>
              <a:t> de </a:t>
            </a:r>
            <a:r>
              <a:rPr lang="en-US" dirty="0" err="1" smtClean="0"/>
              <a:t>bâtiment</a:t>
            </a:r>
            <a:r>
              <a:rPr lang="en-US" dirty="0" smtClean="0"/>
              <a:t> </a:t>
            </a:r>
            <a:r>
              <a:rPr lang="en-US" dirty="0" err="1" smtClean="0"/>
              <a:t>maximale</a:t>
            </a:r>
            <a:r>
              <a:rPr lang="en-US" dirty="0" smtClean="0"/>
              <a:t> pour les constructions combustibles, </a:t>
            </a:r>
            <a:r>
              <a:rPr lang="en-US" dirty="0" err="1" smtClean="0"/>
              <a:t>bâtiment</a:t>
            </a:r>
            <a:r>
              <a:rPr lang="en-US" dirty="0" smtClean="0"/>
              <a:t> protégé par </a:t>
            </a:r>
            <a:r>
              <a:rPr lang="en-US" dirty="0" err="1" smtClean="0"/>
              <a:t>gicleurs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25488" y="3157538"/>
          <a:ext cx="782320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5801"/>
                <a:gridCol w="1955801"/>
                <a:gridCol w="1955801"/>
                <a:gridCol w="1955801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CA" sz="180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Hauteur de </a:t>
                      </a:r>
                      <a:r>
                        <a:rPr lang="en-CA" sz="1800" i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bâtiment</a:t>
                      </a:r>
                      <a:endParaRPr lang="en-CA" sz="18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Groupe</a:t>
                      </a:r>
                      <a:r>
                        <a:rPr lang="en-CA" sz="18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B, div. 2</a:t>
                      </a:r>
                      <a:endParaRPr lang="en-CA" sz="1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>
                          <a:solidFill>
                            <a:srgbClr val="FF0000"/>
                          </a:solidFill>
                          <a:latin typeface="+mn-lt"/>
                        </a:rPr>
                        <a:t>Groupe</a:t>
                      </a:r>
                      <a:r>
                        <a:rPr lang="en-CA" sz="18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B, div. 3</a:t>
                      </a:r>
                      <a:endParaRPr lang="en-CA" sz="18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Groupe</a:t>
                      </a:r>
                      <a:r>
                        <a:rPr lang="en-CA" sz="18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C</a:t>
                      </a:r>
                      <a:endParaRPr lang="en-CA" sz="1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CA" sz="1800" b="1" dirty="0" smtClean="0">
                          <a:latin typeface="+mn-lt"/>
                        </a:rPr>
                        <a:t>1 </a:t>
                      </a:r>
                      <a:r>
                        <a:rPr lang="en-CA" sz="1800" b="1" dirty="0" err="1" smtClean="0">
                          <a:latin typeface="+mn-lt"/>
                        </a:rPr>
                        <a:t>étage</a:t>
                      </a:r>
                      <a:endParaRPr lang="en-CA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u="non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2400 m² </a:t>
                      </a:r>
                      <a:endParaRPr lang="en-CA" sz="18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u="sng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5400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 m² </a:t>
                      </a:r>
                      <a:endParaRPr lang="en-CA" sz="18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u="non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7200 m² </a:t>
                      </a:r>
                      <a:endParaRPr lang="en-CA" sz="18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b="1" dirty="0" smtClean="0">
                          <a:latin typeface="+mn-lt"/>
                        </a:rPr>
                        <a:t>2 </a:t>
                      </a:r>
                      <a:r>
                        <a:rPr lang="en-CA" sz="1800" b="1" dirty="0" err="1" smtClean="0">
                          <a:latin typeface="+mn-lt"/>
                        </a:rPr>
                        <a:t>étages</a:t>
                      </a:r>
                      <a:endParaRPr lang="en-CA" sz="1800" b="1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u="non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1600 m²</a:t>
                      </a:r>
                      <a:endParaRPr lang="en-CA" sz="18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u="sng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2700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 m²</a:t>
                      </a:r>
                      <a:endParaRPr lang="en-CA" sz="18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u="non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3600 m²</a:t>
                      </a:r>
                      <a:endParaRPr lang="en-CA" sz="18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CA" sz="1800" b="1" dirty="0" smtClean="0">
                          <a:latin typeface="+mn-lt"/>
                        </a:rPr>
                        <a:t>3 </a:t>
                      </a:r>
                      <a:r>
                        <a:rPr lang="en-CA" sz="1800" b="1" dirty="0" err="1" smtClean="0">
                          <a:latin typeface="+mn-lt"/>
                        </a:rPr>
                        <a:t>étages</a:t>
                      </a:r>
                      <a:endParaRPr lang="en-CA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CA" sz="1800" dirty="0" smtClean="0">
                          <a:latin typeface="+mn-lt"/>
                        </a:rPr>
                        <a:t>Pas</a:t>
                      </a:r>
                      <a:r>
                        <a:rPr lang="en-CA" sz="1800" baseline="0" dirty="0" smtClean="0">
                          <a:latin typeface="+mn-lt"/>
                        </a:rPr>
                        <a:t> </a:t>
                      </a:r>
                      <a:r>
                        <a:rPr lang="en-CA" sz="1800" baseline="0" dirty="0" err="1" smtClean="0">
                          <a:latin typeface="+mn-lt"/>
                        </a:rPr>
                        <a:t>permis</a:t>
                      </a:r>
                      <a:endParaRPr lang="en-CA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u="sng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1800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 m² </a:t>
                      </a:r>
                      <a:endParaRPr lang="en-CA" sz="18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u="non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2400 m² </a:t>
                      </a:r>
                      <a:endParaRPr lang="en-CA" sz="18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CA" sz="1800" b="1" dirty="0" smtClean="0">
                          <a:latin typeface="+mn-lt"/>
                        </a:rPr>
                        <a:t>4 </a:t>
                      </a:r>
                      <a:r>
                        <a:rPr lang="en-CA" sz="1800" b="1" dirty="0" err="1" smtClean="0">
                          <a:latin typeface="+mn-lt"/>
                        </a:rPr>
                        <a:t>étages</a:t>
                      </a:r>
                      <a:endParaRPr lang="en-CA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dirty="0" smtClean="0">
                          <a:latin typeface="+mn-lt"/>
                        </a:rPr>
                        <a:t>Pas </a:t>
                      </a:r>
                      <a:r>
                        <a:rPr lang="en-CA" sz="1800" dirty="0" err="1" smtClean="0">
                          <a:latin typeface="+mn-lt"/>
                        </a:rPr>
                        <a:t>permis</a:t>
                      </a:r>
                      <a:endParaRPr lang="en-CA" sz="18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Pas</a:t>
                      </a:r>
                      <a:r>
                        <a:rPr lang="en-CA" sz="18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en-CA" sz="1800" baseline="0" dirty="0" err="1" smtClean="0">
                          <a:solidFill>
                            <a:srgbClr val="FF0000"/>
                          </a:solidFill>
                          <a:latin typeface="+mn-lt"/>
                        </a:rPr>
                        <a:t>permis</a:t>
                      </a:r>
                      <a:endParaRPr lang="en-CA" sz="1800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u="none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1800 m² </a:t>
                      </a:r>
                      <a:endParaRPr lang="en-CA" sz="1800" u="non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Construction</a:t>
            </a:r>
            <a:endParaRPr lang="en-CA" smtClean="0"/>
          </a:p>
        </p:txBody>
      </p:sp>
      <p:sp>
        <p:nvSpPr>
          <p:cNvPr id="307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Construction combustible </a:t>
            </a:r>
            <a:r>
              <a:rPr lang="en-US" dirty="0" err="1" smtClean="0"/>
              <a:t>permise</a:t>
            </a:r>
            <a:r>
              <a:rPr lang="en-US" dirty="0" smtClean="0"/>
              <a:t> pour </a:t>
            </a:r>
            <a:r>
              <a:rPr lang="en-US" dirty="0" err="1" smtClean="0"/>
              <a:t>bâtiments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d’au</a:t>
            </a:r>
            <a:r>
              <a:rPr lang="en-US" dirty="0" smtClean="0"/>
              <a:t> plus 3 </a:t>
            </a:r>
            <a:r>
              <a:rPr lang="en-US" dirty="0" err="1" smtClean="0"/>
              <a:t>étages</a:t>
            </a:r>
            <a:r>
              <a:rPr lang="en-US" dirty="0" smtClean="0"/>
              <a:t> avec </a:t>
            </a:r>
            <a:r>
              <a:rPr lang="en-US" dirty="0" err="1" smtClean="0"/>
              <a:t>aire</a:t>
            </a:r>
            <a:r>
              <a:rPr lang="en-US" dirty="0" smtClean="0"/>
              <a:t> </a:t>
            </a:r>
            <a:r>
              <a:rPr lang="en-US" dirty="0" err="1" smtClean="0"/>
              <a:t>limitée</a:t>
            </a:r>
            <a:endParaRPr lang="en-US" dirty="0" smtClean="0"/>
          </a:p>
        </p:txBody>
      </p:sp>
      <p:grpSp>
        <p:nvGrpSpPr>
          <p:cNvPr id="3077" name="Group 7"/>
          <p:cNvGrpSpPr>
            <a:grpSpLocks/>
          </p:cNvGrpSpPr>
          <p:nvPr/>
        </p:nvGrpSpPr>
        <p:grpSpPr bwMode="auto">
          <a:xfrm>
            <a:off x="568325" y="2484439"/>
            <a:ext cx="8069263" cy="3267075"/>
            <a:chOff x="745248" y="3194811"/>
            <a:chExt cx="7666051" cy="2951391"/>
          </a:xfrm>
        </p:grpSpPr>
        <p:graphicFrame>
          <p:nvGraphicFramePr>
            <p:cNvPr id="3074" name="Content Placeholder 3"/>
            <p:cNvGraphicFramePr>
              <a:graphicFrameLocks/>
            </p:cNvGraphicFramePr>
            <p:nvPr/>
          </p:nvGraphicFramePr>
          <p:xfrm>
            <a:off x="745248" y="3194811"/>
            <a:ext cx="7666051" cy="2951391"/>
          </p:xfrm>
          <a:graphic>
            <a:graphicData uri="http://schemas.openxmlformats.org/presentationml/2006/ole">
              <p:oleObj spid="_x0000_s3074" name="Worksheet" r:id="rId4" imgW="7665711" imgH="2948871" progId="Excel.Sheet.8">
                <p:embed/>
              </p:oleObj>
            </a:graphicData>
          </a:graphic>
        </p:graphicFrame>
        <p:sp>
          <p:nvSpPr>
            <p:cNvPr id="3078" name="Line 4"/>
            <p:cNvSpPr>
              <a:spLocks noChangeShapeType="1"/>
            </p:cNvSpPr>
            <p:nvPr/>
          </p:nvSpPr>
          <p:spPr bwMode="auto">
            <a:xfrm>
              <a:off x="3320822" y="4376737"/>
              <a:ext cx="1066323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" name="Line 5"/>
            <p:cNvSpPr>
              <a:spLocks noChangeShapeType="1"/>
            </p:cNvSpPr>
            <p:nvPr/>
          </p:nvSpPr>
          <p:spPr bwMode="auto">
            <a:xfrm>
              <a:off x="3335831" y="4357687"/>
              <a:ext cx="0" cy="1089025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0" name="Line 6"/>
            <p:cNvSpPr>
              <a:spLocks noChangeShapeType="1"/>
            </p:cNvSpPr>
            <p:nvPr/>
          </p:nvSpPr>
          <p:spPr bwMode="auto">
            <a:xfrm>
              <a:off x="4346797" y="4376737"/>
              <a:ext cx="0" cy="1090612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Construction</a:t>
            </a:r>
            <a:endParaRPr lang="en-CA" smtClean="0"/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304800" y="1601788"/>
            <a:ext cx="8456613" cy="4267200"/>
          </a:xfrm>
        </p:spPr>
        <p:txBody>
          <a:bodyPr/>
          <a:lstStyle/>
          <a:p>
            <a:r>
              <a:rPr lang="en-US" dirty="0" err="1" smtClean="0"/>
              <a:t>Élimination</a:t>
            </a:r>
            <a:r>
              <a:rPr lang="en-US" dirty="0" smtClean="0"/>
              <a:t> des </a:t>
            </a:r>
            <a:r>
              <a:rPr lang="en-US" dirty="0" err="1" smtClean="0"/>
              <a:t>exigences</a:t>
            </a:r>
            <a:r>
              <a:rPr lang="en-US" dirty="0" smtClean="0"/>
              <a:t> de résistance au </a:t>
            </a:r>
            <a:r>
              <a:rPr lang="en-US" dirty="0" err="1" smtClean="0"/>
              <a:t>feu</a:t>
            </a:r>
            <a:r>
              <a:rPr lang="en-US" dirty="0" smtClean="0"/>
              <a:t> pour les </a:t>
            </a:r>
            <a:r>
              <a:rPr lang="en-US" dirty="0" err="1" smtClean="0"/>
              <a:t>planchers</a:t>
            </a:r>
            <a:r>
              <a:rPr lang="en-US" dirty="0" smtClean="0"/>
              <a:t> de mezzanine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établissements</a:t>
            </a:r>
            <a:r>
              <a:rPr lang="en-US" dirty="0" smtClean="0"/>
              <a:t> d’un </a:t>
            </a:r>
            <a:r>
              <a:rPr lang="en-US" dirty="0" err="1" smtClean="0"/>
              <a:t>seul</a:t>
            </a:r>
            <a:r>
              <a:rPr lang="en-US" dirty="0" smtClean="0"/>
              <a:t> </a:t>
            </a:r>
            <a:r>
              <a:rPr lang="en-US" dirty="0" err="1" smtClean="0"/>
              <a:t>étage</a:t>
            </a:r>
            <a:r>
              <a:rPr lang="en-US" dirty="0" smtClean="0"/>
              <a:t> ≤ 600 m</a:t>
            </a:r>
            <a:r>
              <a:rPr lang="en-US" baseline="30000" dirty="0" smtClean="0"/>
              <a:t>2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0" y="1169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0" y="116998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AutoNum type="arabicPeriod"/>
            </a:pPr>
            <a:endParaRPr lang="en-US" b="0"/>
          </a:p>
          <a:p>
            <a:pPr lvl="1" eaLnBrk="0" hangingPunct="0"/>
            <a:endParaRPr lang="en-US"/>
          </a:p>
        </p:txBody>
      </p:sp>
      <p:sp>
        <p:nvSpPr>
          <p:cNvPr id="38917" name="Rectangle 9"/>
          <p:cNvSpPr>
            <a:spLocks noChangeArrowheads="1"/>
          </p:cNvSpPr>
          <p:nvPr/>
        </p:nvSpPr>
        <p:spPr bwMode="auto">
          <a:xfrm>
            <a:off x="0" y="1992313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FontTx/>
              <a:buChar char="•"/>
            </a:pPr>
            <a:endParaRPr lang="en-US" b="0"/>
          </a:p>
          <a:p>
            <a:pPr eaLnBrk="0" hangingPunct="0"/>
            <a:endParaRPr lang="en-US"/>
          </a:p>
        </p:txBody>
      </p:sp>
      <p:pic>
        <p:nvPicPr>
          <p:cNvPr id="38918" name="Picture 8" descr="http://t1.gstatic.com/images?q=tbn:ANd9GcTBX3pJlk6j2lRO5mktYV3ApbynowjJ1vL9dJVaHj2-tsHiiaw&amp;t=1&amp;usg=__F7Ss_f9ATJt9D0b5TnQ6ywqJa_g=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2076" y="2964581"/>
            <a:ext cx="4386263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/>
          <p:cNvSpPr>
            <a:spLocks noGrp="1" noChangeArrowheads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Établissement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 type </a:t>
            </a:r>
            <a:r>
              <a:rPr lang="en-US" dirty="0" err="1" smtClean="0"/>
              <a:t>résidence</a:t>
            </a:r>
            <a:r>
              <a:rPr lang="en-US" dirty="0" smtClean="0"/>
              <a:t> </a:t>
            </a:r>
            <a:r>
              <a:rPr lang="en-US" dirty="0" err="1" smtClean="0"/>
              <a:t>supervisée</a:t>
            </a:r>
            <a:endParaRPr lang="en-US" dirty="0" smtClean="0"/>
          </a:p>
        </p:txBody>
      </p:sp>
      <p:sp>
        <p:nvSpPr>
          <p:cNvPr id="40962" name="Rectangle 5"/>
          <p:cNvSpPr>
            <a:spLocks noGrp="1" noChangeArrowheads="1"/>
          </p:cNvSpPr>
          <p:nvPr>
            <p:ph idx="1"/>
          </p:nvPr>
        </p:nvSpPr>
        <p:spPr>
          <a:xfrm>
            <a:off x="304799" y="1601788"/>
            <a:ext cx="4546333" cy="4267200"/>
          </a:xfrm>
        </p:spPr>
        <p:txBody>
          <a:bodyPr/>
          <a:lstStyle/>
          <a:p>
            <a:r>
              <a:rPr lang="en-US" dirty="0" err="1" smtClean="0">
                <a:solidFill>
                  <a:srgbClr val="A6A6A6"/>
                </a:solidFill>
              </a:rPr>
              <a:t>Nouvelles</a:t>
            </a:r>
            <a:r>
              <a:rPr lang="en-US" dirty="0" smtClean="0">
                <a:solidFill>
                  <a:srgbClr val="A6A6A6"/>
                </a:solidFill>
              </a:rPr>
              <a:t> </a:t>
            </a:r>
            <a:r>
              <a:rPr lang="en-US" dirty="0" err="1" smtClean="0">
                <a:solidFill>
                  <a:srgbClr val="A6A6A6"/>
                </a:solidFill>
              </a:rPr>
              <a:t>définitions</a:t>
            </a:r>
            <a:r>
              <a:rPr lang="en-US" dirty="0" smtClean="0">
                <a:solidFill>
                  <a:srgbClr val="A6A6A6"/>
                </a:solidFill>
              </a:rPr>
              <a:t> </a:t>
            </a:r>
          </a:p>
          <a:p>
            <a:r>
              <a:rPr lang="en-US" dirty="0" smtClean="0">
                <a:solidFill>
                  <a:srgbClr val="A6A6A6"/>
                </a:solidFill>
              </a:rPr>
              <a:t>Type de construction</a:t>
            </a:r>
          </a:p>
          <a:p>
            <a:r>
              <a:rPr lang="en-US" dirty="0" err="1" smtClean="0"/>
              <a:t>Critères</a:t>
            </a:r>
            <a:r>
              <a:rPr lang="en-US" dirty="0" smtClean="0"/>
              <a:t> de conception</a:t>
            </a:r>
          </a:p>
          <a:p>
            <a:r>
              <a:rPr lang="en-US" dirty="0" err="1" smtClean="0">
                <a:solidFill>
                  <a:srgbClr val="A6A6A6"/>
                </a:solidFill>
              </a:rPr>
              <a:t>Gicleurs</a:t>
            </a:r>
            <a:endParaRPr lang="en-US" dirty="0" smtClean="0">
              <a:solidFill>
                <a:srgbClr val="A6A6A6"/>
              </a:solidFill>
            </a:endParaRPr>
          </a:p>
          <a:p>
            <a:r>
              <a:rPr lang="en-US" dirty="0" err="1" smtClean="0">
                <a:solidFill>
                  <a:srgbClr val="A6A6A6"/>
                </a:solidFill>
              </a:rPr>
              <a:t>Avertisseurs</a:t>
            </a:r>
            <a:r>
              <a:rPr lang="en-US" dirty="0" smtClean="0">
                <a:solidFill>
                  <a:srgbClr val="A6A6A6"/>
                </a:solidFill>
              </a:rPr>
              <a:t> de </a:t>
            </a:r>
            <a:r>
              <a:rPr lang="en-US" dirty="0" err="1" smtClean="0">
                <a:solidFill>
                  <a:srgbClr val="A6A6A6"/>
                </a:solidFill>
              </a:rPr>
              <a:t>fumée</a:t>
            </a:r>
            <a:endParaRPr lang="en-US" dirty="0" smtClean="0">
              <a:solidFill>
                <a:srgbClr val="A6A6A6"/>
              </a:solidFill>
            </a:endParaRP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40963" name="Picture 5" descr="http://t0.gstatic.com/images?q=tbn:wv8g46BmXDUfTM:http://www.wealthonauto.com/images/house_design_plans_blueprin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0252" y="1726769"/>
            <a:ext cx="2516187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Largeur des corridors</a:t>
            </a:r>
            <a:endParaRPr lang="en-CA" dirty="0" smtClean="0"/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304799" y="1601788"/>
            <a:ext cx="8456614" cy="4267200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établissements</a:t>
            </a:r>
            <a:r>
              <a:rPr lang="en-US" dirty="0" smtClean="0"/>
              <a:t> de </a:t>
            </a:r>
            <a:r>
              <a:rPr lang="en-US" dirty="0" err="1" smtClean="0"/>
              <a:t>traitement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où</a:t>
            </a:r>
            <a:r>
              <a:rPr lang="en-US" dirty="0" smtClean="0"/>
              <a:t> des </a:t>
            </a:r>
            <a:r>
              <a:rPr lang="en-US" dirty="0" err="1" smtClean="0"/>
              <a:t>lits</a:t>
            </a:r>
            <a:r>
              <a:rPr lang="en-US" dirty="0" smtClean="0"/>
              <a:t> </a:t>
            </a:r>
            <a:r>
              <a:rPr lang="en-US" dirty="0" err="1" smtClean="0"/>
              <a:t>occupés</a:t>
            </a:r>
            <a:r>
              <a:rPr lang="en-US" dirty="0" smtClean="0"/>
              <a:t> par des patients </a:t>
            </a:r>
            <a:br>
              <a:rPr lang="en-US" dirty="0" smtClean="0"/>
            </a:br>
            <a:r>
              <a:rPr lang="en-US" dirty="0" err="1" smtClean="0"/>
              <a:t>doivent</a:t>
            </a:r>
            <a:r>
              <a:rPr lang="en-US" dirty="0" smtClean="0"/>
              <a:t> </a:t>
            </a:r>
            <a:r>
              <a:rPr lang="en-US" dirty="0" err="1" smtClean="0"/>
              <a:t>pouvoir</a:t>
            </a:r>
            <a:r>
              <a:rPr lang="en-US" dirty="0" smtClean="0"/>
              <a:t> y </a:t>
            </a:r>
            <a:r>
              <a:rPr lang="en-US" dirty="0" err="1" smtClean="0"/>
              <a:t>circuler</a:t>
            </a:r>
            <a:r>
              <a:rPr lang="en-US" dirty="0" smtClean="0"/>
              <a:t> : </a:t>
            </a:r>
            <a:r>
              <a:rPr lang="en-US" b="1" dirty="0" smtClean="0"/>
              <a:t>2400 mm</a:t>
            </a:r>
          </a:p>
          <a:p>
            <a:pPr>
              <a:spcAft>
                <a:spcPts val="1800"/>
              </a:spcAft>
            </a:pP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établissements</a:t>
            </a:r>
            <a:r>
              <a:rPr lang="en-US" dirty="0" smtClean="0"/>
              <a:t> de </a:t>
            </a:r>
            <a:r>
              <a:rPr lang="en-US" dirty="0" err="1" smtClean="0"/>
              <a:t>traitement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où</a:t>
            </a:r>
            <a:r>
              <a:rPr lang="en-US" dirty="0" smtClean="0"/>
              <a:t> des </a:t>
            </a:r>
            <a:r>
              <a:rPr lang="en-US" dirty="0" err="1" smtClean="0"/>
              <a:t>lits</a:t>
            </a:r>
            <a:r>
              <a:rPr lang="en-US" dirty="0" smtClean="0"/>
              <a:t> </a:t>
            </a:r>
            <a:r>
              <a:rPr lang="en-US" dirty="0" err="1" smtClean="0"/>
              <a:t>occupés</a:t>
            </a:r>
            <a:r>
              <a:rPr lang="en-US" dirty="0" smtClean="0"/>
              <a:t> par des patients </a:t>
            </a:r>
            <a:br>
              <a:rPr lang="en-US" dirty="0" smtClean="0"/>
            </a:br>
            <a:r>
              <a:rPr lang="en-US" dirty="0" smtClean="0"/>
              <a:t>ne </a:t>
            </a:r>
            <a:r>
              <a:rPr lang="en-US" dirty="0" err="1" smtClean="0"/>
              <a:t>circulent</a:t>
            </a:r>
            <a:r>
              <a:rPr lang="en-US" dirty="0" smtClean="0"/>
              <a:t> pas : </a:t>
            </a:r>
            <a:r>
              <a:rPr lang="en-US" b="1" dirty="0" smtClean="0"/>
              <a:t>1650 mm</a:t>
            </a:r>
          </a:p>
          <a:p>
            <a:pPr>
              <a:spcAft>
                <a:spcPts val="1800"/>
              </a:spcAft>
            </a:pPr>
            <a:r>
              <a:rPr lang="en-US" dirty="0" err="1" smtClean="0"/>
              <a:t>Établissement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r>
              <a:rPr lang="en-US" dirty="0" smtClean="0"/>
              <a:t> &gt; 10 </a:t>
            </a:r>
            <a:r>
              <a:rPr lang="en-US" dirty="0" err="1" smtClean="0"/>
              <a:t>résidents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et des </a:t>
            </a:r>
            <a:r>
              <a:rPr lang="en-US" dirty="0" err="1" smtClean="0"/>
              <a:t>lits</a:t>
            </a:r>
            <a:r>
              <a:rPr lang="en-US" dirty="0" smtClean="0"/>
              <a:t> </a:t>
            </a:r>
            <a:r>
              <a:rPr lang="en-US" dirty="0" err="1" smtClean="0"/>
              <a:t>occupés</a:t>
            </a:r>
            <a:r>
              <a:rPr lang="en-US" dirty="0" smtClean="0"/>
              <a:t> par des </a:t>
            </a:r>
            <a:r>
              <a:rPr lang="en-US" dirty="0" err="1" smtClean="0"/>
              <a:t>résidents</a:t>
            </a:r>
            <a:r>
              <a:rPr lang="en-US" dirty="0" smtClean="0"/>
              <a:t> </a:t>
            </a:r>
            <a:r>
              <a:rPr lang="en-US" dirty="0" err="1" smtClean="0"/>
              <a:t>doivent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pouvoir</a:t>
            </a:r>
            <a:r>
              <a:rPr lang="en-US" dirty="0" smtClean="0"/>
              <a:t> y </a:t>
            </a:r>
            <a:r>
              <a:rPr lang="en-US" dirty="0" err="1" smtClean="0"/>
              <a:t>circuler</a:t>
            </a:r>
            <a:r>
              <a:rPr lang="en-US" dirty="0" smtClean="0"/>
              <a:t> : </a:t>
            </a:r>
            <a:r>
              <a:rPr lang="en-US" b="1" dirty="0" smtClean="0"/>
              <a:t>1650 mm</a:t>
            </a:r>
          </a:p>
          <a:p>
            <a:pPr>
              <a:spcAft>
                <a:spcPts val="1800"/>
              </a:spcAft>
            </a:pPr>
            <a:r>
              <a:rPr lang="en-US" dirty="0" err="1" smtClean="0"/>
              <a:t>Établissement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r>
              <a:rPr lang="en-US" dirty="0" smtClean="0"/>
              <a:t> ≤ 10 </a:t>
            </a:r>
            <a:r>
              <a:rPr lang="en-US" dirty="0" err="1" smtClean="0"/>
              <a:t>résidents</a:t>
            </a:r>
            <a:r>
              <a:rPr lang="en-US" dirty="0" smtClean="0"/>
              <a:t> : </a:t>
            </a:r>
            <a:r>
              <a:rPr lang="en-US" b="1" dirty="0" smtClean="0"/>
              <a:t>1100 mm</a:t>
            </a:r>
            <a:endParaRPr lang="en-CA" b="1" dirty="0" smtClean="0"/>
          </a:p>
        </p:txBody>
      </p:sp>
      <p:pic>
        <p:nvPicPr>
          <p:cNvPr id="43011" name="Content Placeholder 4" descr="http://www.sxc.hu/pic/m/b/bu/bubbels/65905_hospital_corridor_1.jpg"/>
          <p:cNvPicPr>
            <a:picLocks noGrp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04237" y="1724026"/>
            <a:ext cx="2657175" cy="1884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Largeur</a:t>
            </a:r>
            <a:r>
              <a:rPr lang="en-US" dirty="0" smtClean="0"/>
              <a:t> des </a:t>
            </a:r>
            <a:r>
              <a:rPr lang="en-US" dirty="0" err="1" smtClean="0"/>
              <a:t>rampes</a:t>
            </a:r>
            <a:endParaRPr lang="en-CA" dirty="0" smtClean="0"/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304800" y="1601788"/>
            <a:ext cx="5959475" cy="4267200"/>
          </a:xfrm>
        </p:spPr>
        <p:txBody>
          <a:bodyPr/>
          <a:lstStyle/>
          <a:p>
            <a:r>
              <a:rPr lang="en-CA" dirty="0" smtClean="0"/>
              <a:t>Les </a:t>
            </a:r>
            <a:r>
              <a:rPr lang="en-CA" dirty="0" err="1" smtClean="0"/>
              <a:t>rampes</a:t>
            </a:r>
            <a:r>
              <a:rPr lang="en-CA" dirty="0" smtClean="0"/>
              <a:t> </a:t>
            </a:r>
            <a:r>
              <a:rPr lang="en-CA" dirty="0" err="1" smtClean="0"/>
              <a:t>desservant</a:t>
            </a:r>
            <a:r>
              <a:rPr lang="en-CA" dirty="0" smtClean="0"/>
              <a:t> les </a:t>
            </a:r>
            <a:r>
              <a:rPr lang="en-CA" dirty="0" err="1" smtClean="0"/>
              <a:t>chambres</a:t>
            </a:r>
            <a:r>
              <a:rPr lang="en-CA" dirty="0" smtClean="0"/>
              <a:t> des </a:t>
            </a:r>
            <a:r>
              <a:rPr lang="en-CA" dirty="0" err="1" smtClean="0"/>
              <a:t>résidents</a:t>
            </a:r>
            <a:r>
              <a:rPr lang="en-CA" dirty="0" smtClean="0"/>
              <a:t> </a:t>
            </a:r>
            <a:r>
              <a:rPr lang="en-CA" dirty="0" err="1" smtClean="0"/>
              <a:t>peuvent</a:t>
            </a:r>
            <a:r>
              <a:rPr lang="en-CA" dirty="0" smtClean="0"/>
              <a:t> </a:t>
            </a:r>
            <a:r>
              <a:rPr lang="en-CA" dirty="0" err="1" smtClean="0"/>
              <a:t>avoir</a:t>
            </a:r>
            <a:r>
              <a:rPr lang="en-CA" dirty="0" smtClean="0"/>
              <a:t> </a:t>
            </a:r>
            <a:r>
              <a:rPr lang="en-CA" b="1" dirty="0" smtClean="0"/>
              <a:t>1100 mm de </a:t>
            </a:r>
            <a:r>
              <a:rPr lang="en-CA" b="1" dirty="0" err="1" smtClean="0"/>
              <a:t>largeur</a:t>
            </a:r>
            <a:endParaRPr lang="en-CA" b="1" dirty="0" smtClean="0"/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6386385" y="1724025"/>
          <a:ext cx="2362200" cy="3152775"/>
        </p:xfrm>
        <a:graphic>
          <a:graphicData uri="http://schemas.openxmlformats.org/presentationml/2006/ole">
            <p:oleObj spid="_x0000_s4098" name="Photo Editor Photo" r:id="rId4" imgW="1848108" imgH="246731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</p:txBody>
      </p:sp>
      <p:sp>
        <p:nvSpPr>
          <p:cNvPr id="634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>
                <a:latin typeface="Arial" charset="0"/>
              </a:rPr>
              <a:t>La présentation fait partie d’une série de présentations sur les codes modèles nationaux de construction de 2010</a:t>
            </a:r>
          </a:p>
          <a:p>
            <a:r>
              <a:rPr lang="fr-CA" dirty="0" smtClean="0">
                <a:latin typeface="Arial" charset="0"/>
              </a:rPr>
              <a:t>Codes modèles élaborés par la Commission canadienne</a:t>
            </a:r>
            <a:br>
              <a:rPr lang="fr-CA" dirty="0" smtClean="0">
                <a:latin typeface="Arial" charset="0"/>
              </a:rPr>
            </a:br>
            <a:r>
              <a:rPr lang="fr-CA" dirty="0" smtClean="0">
                <a:latin typeface="Arial" charset="0"/>
              </a:rPr>
              <a:t>des codes du bâtiment et de prévention des incendies</a:t>
            </a:r>
          </a:p>
          <a:p>
            <a:r>
              <a:rPr lang="fr-CA" dirty="0" smtClean="0">
                <a:latin typeface="Arial" charset="0"/>
              </a:rPr>
              <a:t>Ces codes doivent être adoptés par les autorités provinciales/territoriales pour avoir force de loi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Largeur</a:t>
            </a:r>
            <a:r>
              <a:rPr lang="en-US" dirty="0" smtClean="0"/>
              <a:t> des </a:t>
            </a:r>
            <a:r>
              <a:rPr lang="en-US" dirty="0" err="1" smtClean="0"/>
              <a:t>escaliers</a:t>
            </a:r>
            <a:endParaRPr lang="en-CA" dirty="0" smtClean="0"/>
          </a:p>
        </p:txBody>
      </p:sp>
      <p:sp>
        <p:nvSpPr>
          <p:cNvPr id="5124" name="Content Placeholder 2"/>
          <p:cNvSpPr>
            <a:spLocks noGrp="1"/>
          </p:cNvSpPr>
          <p:nvPr>
            <p:ph idx="1"/>
          </p:nvPr>
        </p:nvSpPr>
        <p:spPr>
          <a:xfrm>
            <a:off x="304800" y="1601788"/>
            <a:ext cx="5564659" cy="42672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CA" dirty="0" smtClean="0"/>
              <a:t>Plus de 10 </a:t>
            </a:r>
            <a:r>
              <a:rPr lang="en-CA" dirty="0" err="1" smtClean="0"/>
              <a:t>résidents</a:t>
            </a:r>
            <a:endParaRPr lang="en-CA" dirty="0" smtClean="0"/>
          </a:p>
          <a:p>
            <a:pPr lvl="1">
              <a:spcAft>
                <a:spcPts val="1200"/>
              </a:spcAft>
            </a:pPr>
            <a:r>
              <a:rPr lang="en-CA" dirty="0" err="1" smtClean="0"/>
              <a:t>Desservant</a:t>
            </a:r>
            <a:r>
              <a:rPr lang="en-CA" dirty="0" smtClean="0"/>
              <a:t> au plus 2 </a:t>
            </a:r>
            <a:r>
              <a:rPr lang="en-CA" dirty="0" err="1" smtClean="0"/>
              <a:t>étages</a:t>
            </a:r>
            <a:r>
              <a:rPr lang="en-CA" dirty="0" smtClean="0"/>
              <a:t> au-</a:t>
            </a:r>
            <a:r>
              <a:rPr lang="en-CA" dirty="0" err="1" smtClean="0"/>
              <a:t>dessus</a:t>
            </a:r>
            <a:r>
              <a:rPr lang="en-CA" dirty="0" smtClean="0"/>
              <a:t> du </a:t>
            </a:r>
            <a:r>
              <a:rPr lang="en-CA" dirty="0" err="1" smtClean="0"/>
              <a:t>niveau</a:t>
            </a:r>
            <a:r>
              <a:rPr lang="en-CA" dirty="0" smtClean="0"/>
              <a:t> </a:t>
            </a:r>
            <a:r>
              <a:rPr lang="en-CA" dirty="0" err="1" smtClean="0"/>
              <a:t>d’issue</a:t>
            </a:r>
            <a:r>
              <a:rPr lang="en-CA" dirty="0" smtClean="0"/>
              <a:t> le plus bas</a:t>
            </a:r>
          </a:p>
          <a:p>
            <a:pPr lvl="2">
              <a:spcAft>
                <a:spcPts val="1200"/>
              </a:spcAft>
            </a:pPr>
            <a:r>
              <a:rPr lang="en-CA" dirty="0" smtClean="0"/>
              <a:t>1100 mm  </a:t>
            </a:r>
          </a:p>
          <a:p>
            <a:pPr lvl="1">
              <a:spcAft>
                <a:spcPts val="1200"/>
              </a:spcAft>
            </a:pPr>
            <a:r>
              <a:rPr lang="en-CA" dirty="0" err="1" smtClean="0"/>
              <a:t>Desservant</a:t>
            </a:r>
            <a:r>
              <a:rPr lang="en-CA" dirty="0" smtClean="0"/>
              <a:t> plus de 2 </a:t>
            </a:r>
            <a:r>
              <a:rPr lang="en-CA" dirty="0" err="1" smtClean="0"/>
              <a:t>étages</a:t>
            </a:r>
            <a:r>
              <a:rPr lang="en-CA" dirty="0" smtClean="0"/>
              <a:t> au-</a:t>
            </a:r>
            <a:r>
              <a:rPr lang="en-CA" dirty="0" err="1" smtClean="0"/>
              <a:t>dessus</a:t>
            </a:r>
            <a:r>
              <a:rPr lang="en-CA" dirty="0" smtClean="0"/>
              <a:t> du </a:t>
            </a:r>
            <a:r>
              <a:rPr lang="en-CA" dirty="0" err="1" smtClean="0"/>
              <a:t>niveau</a:t>
            </a:r>
            <a:r>
              <a:rPr lang="en-CA" dirty="0" smtClean="0"/>
              <a:t> </a:t>
            </a:r>
            <a:r>
              <a:rPr lang="en-CA" dirty="0" err="1" smtClean="0"/>
              <a:t>d’issue</a:t>
            </a:r>
            <a:r>
              <a:rPr lang="en-CA" dirty="0" smtClean="0"/>
              <a:t> le plus bas</a:t>
            </a:r>
          </a:p>
          <a:p>
            <a:pPr lvl="2">
              <a:spcAft>
                <a:spcPts val="1200"/>
              </a:spcAft>
            </a:pPr>
            <a:r>
              <a:rPr lang="en-CA" dirty="0" smtClean="0"/>
              <a:t> 1650 mm</a:t>
            </a:r>
          </a:p>
          <a:p>
            <a:endParaRPr lang="en-CA" dirty="0" smtClean="0"/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6280836" y="1719175"/>
          <a:ext cx="2466975" cy="1847850"/>
        </p:xfrm>
        <a:graphic>
          <a:graphicData uri="http://schemas.openxmlformats.org/presentationml/2006/ole">
            <p:oleObj spid="_x0000_s5122" name="Photo Editor Photo" r:id="rId4" imgW="2467319" imgH="184810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Largeur</a:t>
            </a:r>
            <a:r>
              <a:rPr lang="en-US" dirty="0" smtClean="0"/>
              <a:t> des </a:t>
            </a:r>
            <a:r>
              <a:rPr lang="en-US" dirty="0" err="1" smtClean="0"/>
              <a:t>escaliers</a:t>
            </a:r>
            <a:endParaRPr lang="en-CA" dirty="0" smtClean="0"/>
          </a:p>
        </p:txBody>
      </p:sp>
      <p:sp>
        <p:nvSpPr>
          <p:cNvPr id="6148" name="Content Placeholder 2"/>
          <p:cNvSpPr>
            <a:spLocks noGrp="1"/>
          </p:cNvSpPr>
          <p:nvPr>
            <p:ph idx="1"/>
          </p:nvPr>
        </p:nvSpPr>
        <p:spPr>
          <a:xfrm>
            <a:off x="304800" y="1601788"/>
            <a:ext cx="5441092" cy="42672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CA" dirty="0" smtClean="0"/>
              <a:t>Pas plus de 10 </a:t>
            </a:r>
            <a:r>
              <a:rPr lang="en-CA" dirty="0" err="1" smtClean="0"/>
              <a:t>résidents</a:t>
            </a:r>
            <a:endParaRPr lang="en-CA" dirty="0" smtClean="0"/>
          </a:p>
          <a:p>
            <a:pPr lvl="1">
              <a:spcAft>
                <a:spcPts val="1200"/>
              </a:spcAft>
            </a:pPr>
            <a:r>
              <a:rPr lang="en-CA" dirty="0" err="1" smtClean="0"/>
              <a:t>Desservant</a:t>
            </a:r>
            <a:r>
              <a:rPr lang="en-CA" dirty="0" smtClean="0"/>
              <a:t> au plus 2 </a:t>
            </a:r>
            <a:r>
              <a:rPr lang="en-CA" dirty="0" err="1" smtClean="0"/>
              <a:t>étages</a:t>
            </a:r>
            <a:r>
              <a:rPr lang="en-CA" dirty="0" smtClean="0"/>
              <a:t> au-</a:t>
            </a:r>
            <a:r>
              <a:rPr lang="en-CA" dirty="0" err="1" smtClean="0"/>
              <a:t>dessus</a:t>
            </a:r>
            <a:r>
              <a:rPr lang="en-CA" dirty="0" smtClean="0"/>
              <a:t> du </a:t>
            </a:r>
            <a:r>
              <a:rPr lang="en-CA" dirty="0" err="1" smtClean="0"/>
              <a:t>niveau</a:t>
            </a:r>
            <a:r>
              <a:rPr lang="en-CA" dirty="0" smtClean="0"/>
              <a:t> </a:t>
            </a:r>
            <a:r>
              <a:rPr lang="en-CA" dirty="0" err="1" smtClean="0"/>
              <a:t>d’issue</a:t>
            </a:r>
            <a:r>
              <a:rPr lang="en-CA" dirty="0" smtClean="0"/>
              <a:t> le plus bas</a:t>
            </a:r>
          </a:p>
          <a:p>
            <a:pPr lvl="2">
              <a:spcAft>
                <a:spcPts val="1200"/>
              </a:spcAft>
            </a:pPr>
            <a:r>
              <a:rPr lang="en-CA" dirty="0" smtClean="0"/>
              <a:t>900 mm </a:t>
            </a:r>
          </a:p>
          <a:p>
            <a:pPr lvl="1">
              <a:spcAft>
                <a:spcPts val="1200"/>
              </a:spcAft>
            </a:pPr>
            <a:r>
              <a:rPr lang="en-CA" dirty="0" err="1" smtClean="0"/>
              <a:t>Desservant</a:t>
            </a:r>
            <a:r>
              <a:rPr lang="en-CA" dirty="0" smtClean="0"/>
              <a:t> plus de 2 </a:t>
            </a:r>
            <a:r>
              <a:rPr lang="en-CA" dirty="0" err="1" smtClean="0"/>
              <a:t>étages</a:t>
            </a:r>
            <a:r>
              <a:rPr lang="en-CA" dirty="0" smtClean="0"/>
              <a:t> au-</a:t>
            </a:r>
            <a:r>
              <a:rPr lang="en-CA" dirty="0" err="1" smtClean="0"/>
              <a:t>dessus</a:t>
            </a:r>
            <a:r>
              <a:rPr lang="en-CA" dirty="0" smtClean="0"/>
              <a:t> du </a:t>
            </a:r>
            <a:r>
              <a:rPr lang="en-CA" dirty="0" err="1" smtClean="0"/>
              <a:t>niveau</a:t>
            </a:r>
            <a:r>
              <a:rPr lang="en-CA" dirty="0" smtClean="0"/>
              <a:t> </a:t>
            </a:r>
            <a:r>
              <a:rPr lang="en-CA" dirty="0" err="1" smtClean="0"/>
              <a:t>d’issue</a:t>
            </a:r>
            <a:r>
              <a:rPr lang="en-CA" dirty="0" smtClean="0"/>
              <a:t> le plus bas</a:t>
            </a:r>
          </a:p>
          <a:p>
            <a:pPr lvl="2">
              <a:spcAft>
                <a:spcPts val="1200"/>
              </a:spcAft>
            </a:pPr>
            <a:r>
              <a:rPr lang="en-CA" dirty="0" smtClean="0"/>
              <a:t> 1100 mm</a:t>
            </a:r>
          </a:p>
        </p:txBody>
      </p:sp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6280150" y="1719263"/>
          <a:ext cx="2466975" cy="1847850"/>
        </p:xfrm>
        <a:graphic>
          <a:graphicData uri="http://schemas.openxmlformats.org/presentationml/2006/ole">
            <p:oleObj spid="_x0000_s6147" name="Photo Editor Photo" r:id="rId4" imgW="2467319" imgH="184810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Largeur</a:t>
            </a:r>
            <a:r>
              <a:rPr lang="en-US" dirty="0" smtClean="0"/>
              <a:t> des </a:t>
            </a:r>
            <a:r>
              <a:rPr lang="en-US" dirty="0" err="1" smtClean="0"/>
              <a:t>baies</a:t>
            </a:r>
            <a:r>
              <a:rPr lang="en-US" dirty="0" smtClean="0"/>
              <a:t> de </a:t>
            </a:r>
            <a:r>
              <a:rPr lang="en-US" dirty="0" err="1" smtClean="0"/>
              <a:t>portes</a:t>
            </a:r>
            <a:endParaRPr lang="en-CA" dirty="0" smtClean="0"/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CNB de </a:t>
            </a:r>
            <a:r>
              <a:rPr lang="en-CA" b="1" dirty="0" smtClean="0"/>
              <a:t>2005</a:t>
            </a:r>
            <a:endParaRPr lang="en-CA" dirty="0" smtClean="0"/>
          </a:p>
          <a:p>
            <a:pPr lvl="1"/>
            <a:r>
              <a:rPr lang="en-CA" dirty="0" smtClean="0"/>
              <a:t>1050 mm</a:t>
            </a:r>
          </a:p>
          <a:p>
            <a:endParaRPr lang="en-CA" dirty="0" smtClean="0"/>
          </a:p>
          <a:p>
            <a:r>
              <a:rPr lang="en-CA" dirty="0" smtClean="0"/>
              <a:t>CNB de</a:t>
            </a:r>
            <a:r>
              <a:rPr lang="en-CA" b="1" dirty="0" smtClean="0"/>
              <a:t> 2010</a:t>
            </a:r>
            <a:endParaRPr lang="en-CA" dirty="0" smtClean="0"/>
          </a:p>
          <a:p>
            <a:pPr>
              <a:buFontTx/>
              <a:buNone/>
            </a:pPr>
            <a:r>
              <a:rPr lang="en-CA" dirty="0" smtClean="0"/>
              <a:t>	Tout </a:t>
            </a:r>
            <a:r>
              <a:rPr lang="en-CA" dirty="0" err="1" smtClean="0"/>
              <a:t>établissement</a:t>
            </a:r>
            <a:r>
              <a:rPr lang="en-CA" dirty="0" smtClean="0"/>
              <a:t> de </a:t>
            </a:r>
            <a:r>
              <a:rPr lang="en-CA" dirty="0" err="1" smtClean="0"/>
              <a:t>catégorie</a:t>
            </a:r>
            <a:r>
              <a:rPr lang="en-CA" dirty="0" smtClean="0"/>
              <a:t> B3</a:t>
            </a:r>
          </a:p>
          <a:p>
            <a:pPr lvl="1"/>
            <a:r>
              <a:rPr lang="en-CA" dirty="0" err="1" smtClean="0"/>
              <a:t>Largeur</a:t>
            </a:r>
            <a:r>
              <a:rPr lang="en-CA" dirty="0" smtClean="0"/>
              <a:t> </a:t>
            </a:r>
            <a:r>
              <a:rPr lang="en-CA" dirty="0" err="1" smtClean="0"/>
              <a:t>libre</a:t>
            </a:r>
            <a:r>
              <a:rPr lang="en-CA" dirty="0" smtClean="0"/>
              <a:t> de 850 mm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La </a:t>
            </a:r>
            <a:r>
              <a:rPr lang="en-CA" dirty="0" err="1" smtClean="0"/>
              <a:t>largeur</a:t>
            </a:r>
            <a:r>
              <a:rPr lang="en-CA" dirty="0" smtClean="0"/>
              <a:t> </a:t>
            </a:r>
            <a:r>
              <a:rPr lang="en-CA" dirty="0" err="1" smtClean="0"/>
              <a:t>est</a:t>
            </a:r>
            <a:r>
              <a:rPr lang="en-CA" dirty="0" smtClean="0"/>
              <a:t> </a:t>
            </a:r>
            <a:r>
              <a:rPr lang="en-CA" dirty="0" err="1" smtClean="0"/>
              <a:t>basée</a:t>
            </a:r>
            <a:r>
              <a:rPr lang="en-CA" dirty="0" smtClean="0"/>
              <a:t> </a:t>
            </a:r>
            <a:r>
              <a:rPr lang="en-CA" dirty="0" err="1" smtClean="0"/>
              <a:t>sur</a:t>
            </a:r>
            <a:r>
              <a:rPr lang="en-CA" dirty="0" smtClean="0"/>
              <a:t> le concept </a:t>
            </a:r>
            <a:r>
              <a:rPr lang="en-CA" dirty="0" err="1" smtClean="0"/>
              <a:t>qu’une</a:t>
            </a:r>
            <a:r>
              <a:rPr lang="en-CA" dirty="0" smtClean="0"/>
              <a:t> </a:t>
            </a:r>
            <a:r>
              <a:rPr lang="en-CA" dirty="0" err="1" smtClean="0"/>
              <a:t>personne</a:t>
            </a:r>
            <a:r>
              <a:rPr lang="en-CA" dirty="0" smtClean="0"/>
              <a:t> </a:t>
            </a:r>
            <a:br>
              <a:rPr lang="en-CA" dirty="0" smtClean="0"/>
            </a:br>
            <a:r>
              <a:rPr lang="en-CA" dirty="0" smtClean="0"/>
              <a:t>aide </a:t>
            </a:r>
            <a:r>
              <a:rPr lang="en-CA" dirty="0" err="1" smtClean="0"/>
              <a:t>une</a:t>
            </a:r>
            <a:r>
              <a:rPr lang="en-CA" dirty="0" smtClean="0"/>
              <a:t> </a:t>
            </a:r>
            <a:r>
              <a:rPr lang="en-CA" dirty="0" err="1" smtClean="0"/>
              <a:t>autre</a:t>
            </a:r>
            <a:r>
              <a:rPr lang="en-CA" dirty="0" smtClean="0"/>
              <a:t> </a:t>
            </a:r>
            <a:r>
              <a:rPr lang="en-CA" dirty="0" err="1" smtClean="0"/>
              <a:t>personne</a:t>
            </a:r>
            <a:r>
              <a:rPr lang="en-CA" dirty="0" smtClean="0"/>
              <a:t> </a:t>
            </a:r>
            <a:r>
              <a:rPr lang="en-CA" dirty="0" err="1" smtClean="0"/>
              <a:t>lors</a:t>
            </a:r>
            <a:r>
              <a:rPr lang="en-CA" dirty="0" smtClean="0"/>
              <a:t> </a:t>
            </a:r>
            <a:r>
              <a:rPr lang="en-CA" dirty="0" err="1" smtClean="0"/>
              <a:t>d’une</a:t>
            </a:r>
            <a:r>
              <a:rPr lang="en-CA" dirty="0" smtClean="0"/>
              <a:t> </a:t>
            </a:r>
            <a:r>
              <a:rPr lang="en-CA" dirty="0" err="1" smtClean="0"/>
              <a:t>évacuation</a:t>
            </a:r>
            <a:endParaRPr lang="en-CA" dirty="0" smtClean="0"/>
          </a:p>
        </p:txBody>
      </p:sp>
      <p:pic>
        <p:nvPicPr>
          <p:cNvPr id="54275" name="Picture 6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2260" y="1724025"/>
            <a:ext cx="2346325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4"/>
          <p:cNvSpPr>
            <a:spLocks noGrp="1" noChangeArrowheads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Établissements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 type </a:t>
            </a:r>
            <a:r>
              <a:rPr lang="en-US" dirty="0" err="1" smtClean="0"/>
              <a:t>résidence</a:t>
            </a:r>
            <a:r>
              <a:rPr lang="en-US" dirty="0" smtClean="0"/>
              <a:t> </a:t>
            </a:r>
            <a:r>
              <a:rPr lang="en-US" dirty="0" err="1" smtClean="0"/>
              <a:t>supervisée</a:t>
            </a:r>
            <a:endParaRPr lang="en-US" dirty="0" smtClean="0"/>
          </a:p>
        </p:txBody>
      </p:sp>
      <p:sp>
        <p:nvSpPr>
          <p:cNvPr id="56322" name="Rectangle 5"/>
          <p:cNvSpPr>
            <a:spLocks noGrp="1" noChangeArrowheads="1"/>
          </p:cNvSpPr>
          <p:nvPr>
            <p:ph idx="1"/>
          </p:nvPr>
        </p:nvSpPr>
        <p:spPr>
          <a:xfrm>
            <a:off x="304799" y="1601788"/>
            <a:ext cx="4353827" cy="4267200"/>
          </a:xfrm>
        </p:spPr>
        <p:txBody>
          <a:bodyPr/>
          <a:lstStyle/>
          <a:p>
            <a:r>
              <a:rPr lang="en-US" dirty="0" err="1" smtClean="0">
                <a:solidFill>
                  <a:srgbClr val="A6A6A6"/>
                </a:solidFill>
              </a:rPr>
              <a:t>Nouvelles</a:t>
            </a:r>
            <a:r>
              <a:rPr lang="en-US" dirty="0" smtClean="0">
                <a:solidFill>
                  <a:srgbClr val="A6A6A6"/>
                </a:solidFill>
              </a:rPr>
              <a:t> </a:t>
            </a:r>
            <a:r>
              <a:rPr lang="en-US" dirty="0" err="1" smtClean="0">
                <a:solidFill>
                  <a:srgbClr val="A6A6A6"/>
                </a:solidFill>
              </a:rPr>
              <a:t>définitions</a:t>
            </a:r>
            <a:endParaRPr lang="en-US" dirty="0" smtClean="0">
              <a:solidFill>
                <a:srgbClr val="A6A6A6"/>
              </a:solidFill>
            </a:endParaRPr>
          </a:p>
          <a:p>
            <a:r>
              <a:rPr lang="en-US" dirty="0" smtClean="0">
                <a:solidFill>
                  <a:srgbClr val="A6A6A6"/>
                </a:solidFill>
              </a:rPr>
              <a:t>Type de construction</a:t>
            </a:r>
          </a:p>
          <a:p>
            <a:r>
              <a:rPr lang="en-US" dirty="0" err="1" smtClean="0">
                <a:solidFill>
                  <a:srgbClr val="A6A6A6"/>
                </a:solidFill>
              </a:rPr>
              <a:t>Critères</a:t>
            </a:r>
            <a:r>
              <a:rPr lang="en-US" dirty="0" smtClean="0">
                <a:solidFill>
                  <a:srgbClr val="A6A6A6"/>
                </a:solidFill>
              </a:rPr>
              <a:t> de conception</a:t>
            </a:r>
          </a:p>
          <a:p>
            <a:r>
              <a:rPr lang="en-US" dirty="0" err="1" smtClean="0"/>
              <a:t>Gicleurs</a:t>
            </a:r>
            <a:endParaRPr lang="en-US" dirty="0" smtClean="0"/>
          </a:p>
          <a:p>
            <a:r>
              <a:rPr lang="en-US" dirty="0" err="1" smtClean="0">
                <a:solidFill>
                  <a:srgbClr val="A6A6A6"/>
                </a:solidFill>
              </a:rPr>
              <a:t>Avertisseurs</a:t>
            </a:r>
            <a:r>
              <a:rPr lang="en-US" dirty="0" smtClean="0">
                <a:solidFill>
                  <a:srgbClr val="A6A6A6"/>
                </a:solidFill>
              </a:rPr>
              <a:t> de </a:t>
            </a:r>
            <a:r>
              <a:rPr lang="en-US" dirty="0" err="1" smtClean="0">
                <a:solidFill>
                  <a:srgbClr val="A6A6A6"/>
                </a:solidFill>
              </a:rPr>
              <a:t>fumée</a:t>
            </a:r>
            <a:endParaRPr lang="en-US" dirty="0" smtClean="0">
              <a:solidFill>
                <a:srgbClr val="A6A6A6"/>
              </a:solidFill>
            </a:endParaRP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56323" name="Picture 5" descr="http://t2.gstatic.com/images?q=tbn:YWf-lko_GsHODM:http://www.therealestatebloggers.com/wp-content/uploads/2008/09/imagessprinkler-2dsyste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3363" y="1724025"/>
            <a:ext cx="217805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Gicleurs</a:t>
            </a:r>
            <a:endParaRPr lang="en-US" dirty="0" smtClean="0"/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NFPA 13 – la </a:t>
            </a:r>
            <a:r>
              <a:rPr lang="en-US" dirty="0" err="1" smtClean="0"/>
              <a:t>plupart</a:t>
            </a:r>
            <a:r>
              <a:rPr lang="en-US" dirty="0" smtClean="0"/>
              <a:t> des </a:t>
            </a:r>
            <a:r>
              <a:rPr lang="en-US" dirty="0" err="1" smtClean="0"/>
              <a:t>établissements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du </a:t>
            </a:r>
            <a:r>
              <a:rPr lang="en-US" dirty="0" err="1" smtClean="0"/>
              <a:t>groupe</a:t>
            </a:r>
            <a:r>
              <a:rPr lang="en-US" dirty="0" smtClean="0"/>
              <a:t> B, division 3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Nombre</a:t>
            </a:r>
            <a:r>
              <a:rPr lang="en-US" dirty="0" smtClean="0"/>
              <a:t> de </a:t>
            </a:r>
            <a:r>
              <a:rPr lang="en-US" dirty="0" err="1" smtClean="0"/>
              <a:t>personnes</a:t>
            </a:r>
            <a:r>
              <a:rPr lang="en-US" smtClean="0"/>
              <a:t> dépasse</a:t>
            </a:r>
            <a:r>
              <a:rPr lang="en-US" dirty="0" smtClean="0"/>
              <a:t> 10; OU</a:t>
            </a:r>
          </a:p>
          <a:p>
            <a:pPr lvl="1"/>
            <a:r>
              <a:rPr lang="en-US" dirty="0" smtClean="0"/>
              <a:t>Plus de 3 </a:t>
            </a:r>
            <a:r>
              <a:rPr lang="en-US" dirty="0" err="1" smtClean="0"/>
              <a:t>étages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8371" name="Picture 8" descr="http://farm1.static.flickr.com/170/376839998_7603dc195d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7350" y="3971925"/>
            <a:ext cx="2286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1303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130333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AutoNum type="arabicPeriod"/>
            </a:pPr>
            <a:endParaRPr lang="en-US" b="0"/>
          </a:p>
          <a:p>
            <a:pPr lvl="1" eaLnBrk="0" hangingPunct="0"/>
            <a:endParaRPr lang="en-US"/>
          </a:p>
        </p:txBody>
      </p:sp>
      <p:sp>
        <p:nvSpPr>
          <p:cNvPr id="58374" name="Rectangle 9"/>
          <p:cNvSpPr>
            <a:spLocks noChangeArrowheads="1"/>
          </p:cNvSpPr>
          <p:nvPr/>
        </p:nvSpPr>
        <p:spPr bwMode="auto">
          <a:xfrm>
            <a:off x="0" y="2125663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buFontTx/>
              <a:buChar char="•"/>
            </a:pPr>
            <a:endParaRPr lang="en-US" b="0"/>
          </a:p>
          <a:p>
            <a:pPr eaLnBrk="0" hangingPunct="0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Gicleurs</a:t>
            </a:r>
            <a:r>
              <a:rPr lang="en-US" dirty="0" smtClean="0"/>
              <a:t> pour </a:t>
            </a:r>
            <a:r>
              <a:rPr lang="en-US" dirty="0" err="1" smtClean="0"/>
              <a:t>catégorie</a:t>
            </a:r>
            <a:r>
              <a:rPr lang="en-US" dirty="0" smtClean="0"/>
              <a:t> B3</a:t>
            </a:r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NFPA 13R – </a:t>
            </a:r>
            <a:r>
              <a:rPr lang="en-US" dirty="0" err="1" smtClean="0"/>
              <a:t>établissements</a:t>
            </a:r>
            <a:r>
              <a:rPr lang="en-US" dirty="0" smtClean="0"/>
              <a:t> de </a:t>
            </a:r>
            <a:r>
              <a:rPr lang="en-US" dirty="0" err="1" smtClean="0"/>
              <a:t>catégorie</a:t>
            </a:r>
            <a:r>
              <a:rPr lang="en-US" dirty="0" smtClean="0"/>
              <a:t> B3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Nombre</a:t>
            </a:r>
            <a:r>
              <a:rPr lang="en-US" dirty="0" smtClean="0"/>
              <a:t> de </a:t>
            </a:r>
            <a:r>
              <a:rPr lang="en-US" dirty="0" err="1" smtClean="0"/>
              <a:t>personnes</a:t>
            </a:r>
            <a:r>
              <a:rPr lang="en-US" dirty="0" smtClean="0"/>
              <a:t> </a:t>
            </a:r>
            <a:r>
              <a:rPr lang="en-US" dirty="0" err="1" smtClean="0"/>
              <a:t>d’au</a:t>
            </a:r>
            <a:r>
              <a:rPr lang="en-US" dirty="0" smtClean="0"/>
              <a:t> plus 10;  ET</a:t>
            </a:r>
          </a:p>
          <a:p>
            <a:pPr lvl="1"/>
            <a:r>
              <a:rPr lang="en-US" dirty="0" smtClean="0"/>
              <a:t>Au plus 3 </a:t>
            </a:r>
            <a:r>
              <a:rPr lang="en-US" dirty="0" err="1" smtClean="0"/>
              <a:t>étages</a:t>
            </a:r>
            <a:r>
              <a:rPr lang="en-US" dirty="0" smtClean="0"/>
              <a:t> de hauteur de </a:t>
            </a:r>
            <a:r>
              <a:rPr lang="en-US" dirty="0" err="1" smtClean="0"/>
              <a:t>bâtiment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0419" name="Picture 8" descr="http://farm1.static.flickr.com/170/376839998_7603dc195d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7350" y="3971925"/>
            <a:ext cx="2286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 descr="http://t0.gstatic.com/images?q=tbn:ANd9GcRgiJiDqjWWV3OtjKA2Grmwx2qBKBv3e5NscBVgTDwc_e8a0OM&amp;t=1&amp;usg=__-dYvsrNqBbx00ufMpY7wOzwhO2w=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3683000"/>
            <a:ext cx="2960688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421562" cy="1042988"/>
          </a:xfrm>
        </p:spPr>
        <p:txBody>
          <a:bodyPr/>
          <a:lstStyle/>
          <a:p>
            <a:r>
              <a:rPr lang="en-US" dirty="0" err="1" smtClean="0"/>
              <a:t>Mesure</a:t>
            </a:r>
            <a:r>
              <a:rPr lang="en-US" dirty="0" smtClean="0"/>
              <a:t> </a:t>
            </a:r>
            <a:r>
              <a:rPr lang="en-US" dirty="0" err="1" smtClean="0"/>
              <a:t>d’allègement</a:t>
            </a:r>
            <a:r>
              <a:rPr lang="en-US" dirty="0" smtClean="0"/>
              <a:t> relative aux </a:t>
            </a:r>
            <a:r>
              <a:rPr lang="en-US" dirty="0" err="1" smtClean="0"/>
              <a:t>gicleurs</a:t>
            </a:r>
            <a:r>
              <a:rPr lang="en-US" dirty="0" smtClean="0"/>
              <a:t> pour les constructions B3</a:t>
            </a:r>
          </a:p>
        </p:txBody>
      </p:sp>
      <p:sp>
        <p:nvSpPr>
          <p:cNvPr id="717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NFPA 13D – </a:t>
            </a:r>
            <a:r>
              <a:rPr lang="en-US" dirty="0" err="1" smtClean="0"/>
              <a:t>bâtiments</a:t>
            </a:r>
            <a:r>
              <a:rPr lang="en-US" dirty="0" smtClean="0"/>
              <a:t> du </a:t>
            </a:r>
            <a:r>
              <a:rPr lang="en-US" dirty="0" err="1" smtClean="0"/>
              <a:t>groupe</a:t>
            </a:r>
            <a:r>
              <a:rPr lang="en-US" dirty="0" smtClean="0"/>
              <a:t> B3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Pas plus de 2 suites</a:t>
            </a:r>
          </a:p>
          <a:p>
            <a:pPr lvl="1"/>
            <a:r>
              <a:rPr lang="en-US" dirty="0" smtClean="0"/>
              <a:t>Pas plus de 5 </a:t>
            </a:r>
            <a:r>
              <a:rPr lang="en-US" dirty="0" err="1" smtClean="0"/>
              <a:t>résidents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ET</a:t>
            </a:r>
          </a:p>
          <a:p>
            <a:pPr lvl="1"/>
            <a:r>
              <a:rPr lang="en-US" dirty="0" smtClean="0"/>
              <a:t>Alimentation en eau pendant 30 minutes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6578601" y="3481516"/>
          <a:ext cx="2182812" cy="2524125"/>
        </p:xfrm>
        <a:graphic>
          <a:graphicData uri="http://schemas.openxmlformats.org/presentationml/2006/ole">
            <p:oleObj spid="_x0000_s7170" name="Photo Editor Photo" r:id="rId4" imgW="2381582" imgH="2752381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4"/>
          <p:cNvSpPr>
            <a:spLocks noGrp="1" noChangeArrowheads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Établissements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 type </a:t>
            </a:r>
            <a:r>
              <a:rPr lang="en-US" dirty="0" err="1" smtClean="0"/>
              <a:t>résidence</a:t>
            </a:r>
            <a:r>
              <a:rPr lang="en-US" dirty="0" smtClean="0"/>
              <a:t> </a:t>
            </a:r>
            <a:r>
              <a:rPr lang="en-US" dirty="0" err="1" smtClean="0"/>
              <a:t>supervisée</a:t>
            </a:r>
            <a:endParaRPr lang="en-US" dirty="0" smtClean="0"/>
          </a:p>
        </p:txBody>
      </p:sp>
      <p:sp>
        <p:nvSpPr>
          <p:cNvPr id="65538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601788"/>
            <a:ext cx="5243513" cy="4267200"/>
          </a:xfrm>
        </p:spPr>
        <p:txBody>
          <a:bodyPr/>
          <a:lstStyle/>
          <a:p>
            <a:r>
              <a:rPr lang="en-US" dirty="0" err="1" smtClean="0">
                <a:solidFill>
                  <a:srgbClr val="A6A6A6"/>
                </a:solidFill>
              </a:rPr>
              <a:t>Nouvelles</a:t>
            </a:r>
            <a:r>
              <a:rPr lang="en-US" dirty="0" smtClean="0">
                <a:solidFill>
                  <a:srgbClr val="A6A6A6"/>
                </a:solidFill>
              </a:rPr>
              <a:t> </a:t>
            </a:r>
            <a:r>
              <a:rPr lang="en-US" dirty="0" err="1" smtClean="0">
                <a:solidFill>
                  <a:srgbClr val="A6A6A6"/>
                </a:solidFill>
              </a:rPr>
              <a:t>définitions</a:t>
            </a:r>
            <a:endParaRPr lang="en-US" dirty="0" smtClean="0">
              <a:solidFill>
                <a:srgbClr val="A6A6A6"/>
              </a:solidFill>
            </a:endParaRPr>
          </a:p>
          <a:p>
            <a:r>
              <a:rPr lang="en-US" dirty="0" smtClean="0">
                <a:solidFill>
                  <a:srgbClr val="A6A6A6"/>
                </a:solidFill>
              </a:rPr>
              <a:t>Type de construction</a:t>
            </a:r>
          </a:p>
          <a:p>
            <a:r>
              <a:rPr lang="en-US" dirty="0" err="1" smtClean="0">
                <a:solidFill>
                  <a:srgbClr val="A6A6A6"/>
                </a:solidFill>
              </a:rPr>
              <a:t>Critères</a:t>
            </a:r>
            <a:r>
              <a:rPr lang="en-US" dirty="0" smtClean="0">
                <a:solidFill>
                  <a:srgbClr val="A6A6A6"/>
                </a:solidFill>
              </a:rPr>
              <a:t> de conception</a:t>
            </a:r>
          </a:p>
          <a:p>
            <a:r>
              <a:rPr lang="en-US" dirty="0" err="1" smtClean="0">
                <a:solidFill>
                  <a:srgbClr val="A6A6A6"/>
                </a:solidFill>
              </a:rPr>
              <a:t>Gicleurs</a:t>
            </a:r>
            <a:endParaRPr lang="en-US" dirty="0" smtClean="0">
              <a:solidFill>
                <a:srgbClr val="A6A6A6"/>
              </a:solidFill>
            </a:endParaRPr>
          </a:p>
          <a:p>
            <a:r>
              <a:rPr lang="en-US" dirty="0" err="1" smtClean="0"/>
              <a:t>Avertisseurs</a:t>
            </a:r>
            <a:r>
              <a:rPr lang="en-US" dirty="0" smtClean="0"/>
              <a:t> de </a:t>
            </a:r>
            <a:r>
              <a:rPr lang="en-US" dirty="0" err="1" smtClean="0"/>
              <a:t>fumée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65539" name="Picture 5" descr="http://t2.gstatic.com/images?q=tbn:lk6mzyEXsFCgxM:http://www.roundrocktexas.gov/images/smoke_alar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8457" y="1740929"/>
            <a:ext cx="1846263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5" descr="http://t1.gstatic.com/images?q=tbn:3yDVzEfE64WnrM:http://www.jnrelectronics.net/images/products/smokealar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7363" y="3662363"/>
            <a:ext cx="21590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Détecteurs</a:t>
            </a:r>
            <a:r>
              <a:rPr lang="en-US" dirty="0" smtClean="0"/>
              <a:t> et </a:t>
            </a:r>
            <a:r>
              <a:rPr lang="en-US" dirty="0" err="1" smtClean="0"/>
              <a:t>avertisseurs</a:t>
            </a:r>
            <a:r>
              <a:rPr lang="en-US" dirty="0" smtClean="0"/>
              <a:t> de </a:t>
            </a:r>
            <a:r>
              <a:rPr lang="en-US" dirty="0" err="1" smtClean="0"/>
              <a:t>fumée</a:t>
            </a:r>
            <a:endParaRPr lang="en-CA" dirty="0" smtClean="0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304800" y="1601788"/>
            <a:ext cx="8458200" cy="2343150"/>
          </a:xfrm>
        </p:spPr>
        <p:txBody>
          <a:bodyPr/>
          <a:lstStyle/>
          <a:p>
            <a:r>
              <a:rPr lang="en-US" dirty="0" err="1" smtClean="0"/>
              <a:t>Utilisation</a:t>
            </a:r>
            <a:r>
              <a:rPr lang="en-US" dirty="0" smtClean="0"/>
              <a:t> </a:t>
            </a:r>
            <a:r>
              <a:rPr lang="en-US" dirty="0" err="1" smtClean="0"/>
              <a:t>permise</a:t>
            </a:r>
            <a:r>
              <a:rPr lang="en-US" dirty="0" smtClean="0"/>
              <a:t> </a:t>
            </a:r>
            <a:r>
              <a:rPr lang="en-US" dirty="0" err="1" smtClean="0"/>
              <a:t>d’avertisseurs</a:t>
            </a:r>
            <a:r>
              <a:rPr lang="en-US" dirty="0" smtClean="0"/>
              <a:t> de </a:t>
            </a:r>
            <a:r>
              <a:rPr lang="en-US" dirty="0" err="1" smtClean="0"/>
              <a:t>fumée</a:t>
            </a:r>
            <a:r>
              <a:rPr lang="en-US" dirty="0" smtClean="0"/>
              <a:t> </a:t>
            </a:r>
            <a:r>
              <a:rPr lang="en-US" dirty="0" err="1" smtClean="0"/>
              <a:t>plutôt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de </a:t>
            </a:r>
            <a:r>
              <a:rPr lang="en-US" dirty="0" err="1" smtClean="0"/>
              <a:t>détecteurs</a:t>
            </a:r>
            <a:r>
              <a:rPr lang="en-US" dirty="0" smtClean="0"/>
              <a:t> de </a:t>
            </a:r>
            <a:r>
              <a:rPr lang="en-US" dirty="0" err="1" smtClean="0"/>
              <a:t>fumée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pièces</a:t>
            </a:r>
            <a:r>
              <a:rPr lang="en-US" dirty="0" smtClean="0"/>
              <a:t> </a:t>
            </a:r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l’on</a:t>
            </a:r>
            <a:r>
              <a:rPr lang="en-US" dirty="0" smtClean="0"/>
              <a:t> </a:t>
            </a:r>
            <a:r>
              <a:rPr lang="en-US" dirty="0" err="1" smtClean="0"/>
              <a:t>dort</a:t>
            </a:r>
            <a:r>
              <a:rPr lang="en-US" dirty="0" smtClean="0"/>
              <a:t> et </a:t>
            </a:r>
            <a:r>
              <a:rPr lang="en-US" dirty="0" err="1" smtClean="0"/>
              <a:t>dans</a:t>
            </a:r>
            <a:r>
              <a:rPr lang="en-US" dirty="0" smtClean="0"/>
              <a:t> les suites d’un </a:t>
            </a:r>
            <a:r>
              <a:rPr lang="en-US" dirty="0" err="1" smtClean="0"/>
              <a:t>établissement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r>
              <a:rPr lang="en-US" dirty="0" smtClean="0"/>
              <a:t> de type </a:t>
            </a:r>
            <a:r>
              <a:rPr lang="en-US" dirty="0" err="1" smtClean="0"/>
              <a:t>résidence</a:t>
            </a:r>
            <a:r>
              <a:rPr lang="en-US" dirty="0" smtClean="0"/>
              <a:t> </a:t>
            </a:r>
            <a:r>
              <a:rPr lang="en-US" dirty="0" err="1" smtClean="0"/>
              <a:t>supervisée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Avertisseurs</a:t>
            </a:r>
            <a:r>
              <a:rPr lang="en-US" dirty="0" smtClean="0"/>
              <a:t> de </a:t>
            </a:r>
            <a:r>
              <a:rPr lang="en-US" dirty="0" err="1" smtClean="0"/>
              <a:t>fumée</a:t>
            </a:r>
            <a:endParaRPr lang="en-CA" dirty="0" smtClean="0"/>
          </a:p>
        </p:txBody>
      </p:sp>
      <p:sp>
        <p:nvSpPr>
          <p:cNvPr id="6963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1788"/>
            <a:ext cx="5359400" cy="4267200"/>
          </a:xfrm>
        </p:spPr>
        <p:txBody>
          <a:bodyPr/>
          <a:lstStyle/>
          <a:p>
            <a:r>
              <a:rPr lang="en-CA" dirty="0" smtClean="0"/>
              <a:t>Un </a:t>
            </a:r>
            <a:r>
              <a:rPr lang="en-CA" dirty="0" err="1" smtClean="0"/>
              <a:t>avertisseur</a:t>
            </a:r>
            <a:r>
              <a:rPr lang="en-CA" dirty="0" smtClean="0"/>
              <a:t> de </a:t>
            </a:r>
            <a:r>
              <a:rPr lang="en-CA" dirty="0" err="1" smtClean="0"/>
              <a:t>fumée</a:t>
            </a:r>
            <a:r>
              <a:rPr lang="en-CA" dirty="0" smtClean="0"/>
              <a:t> </a:t>
            </a:r>
            <a:r>
              <a:rPr lang="en-CA" dirty="0" err="1" smtClean="0"/>
              <a:t>doit</a:t>
            </a:r>
            <a:r>
              <a:rPr lang="en-CA" dirty="0" smtClean="0"/>
              <a:t> </a:t>
            </a:r>
            <a:r>
              <a:rPr lang="en-CA" dirty="0" err="1" smtClean="0"/>
              <a:t>être</a:t>
            </a:r>
            <a:r>
              <a:rPr lang="en-CA" dirty="0" smtClean="0"/>
              <a:t> </a:t>
            </a:r>
            <a:r>
              <a:rPr lang="en-CA" dirty="0" err="1" smtClean="0"/>
              <a:t>installé</a:t>
            </a:r>
            <a:endParaRPr lang="en-CA" dirty="0" smtClean="0"/>
          </a:p>
          <a:p>
            <a:pPr lvl="1"/>
            <a:r>
              <a:rPr lang="en-US" sz="2400" dirty="0" err="1" smtClean="0"/>
              <a:t>dans</a:t>
            </a:r>
            <a:r>
              <a:rPr lang="en-US" sz="2400" dirty="0" smtClean="0"/>
              <a:t> les </a:t>
            </a:r>
            <a:r>
              <a:rPr lang="en-US" sz="2400" dirty="0" err="1" smtClean="0"/>
              <a:t>chambres</a:t>
            </a:r>
            <a:endParaRPr lang="en-US" sz="2400" dirty="0" smtClean="0"/>
          </a:p>
          <a:p>
            <a:pPr lvl="2"/>
            <a:r>
              <a:rPr lang="en-US" sz="2000" dirty="0" smtClean="0"/>
              <a:t>Les </a:t>
            </a:r>
            <a:r>
              <a:rPr lang="en-US" sz="2000" dirty="0" err="1" smtClean="0"/>
              <a:t>incendies</a:t>
            </a:r>
            <a:r>
              <a:rPr lang="en-US" sz="2000" dirty="0" smtClean="0"/>
              <a:t> se </a:t>
            </a:r>
            <a:r>
              <a:rPr lang="en-US" sz="2000" dirty="0" err="1" smtClean="0"/>
              <a:t>déclarant</a:t>
            </a:r>
            <a:r>
              <a:rPr lang="en-US" sz="2000" dirty="0" smtClean="0"/>
              <a:t> </a:t>
            </a:r>
            <a:r>
              <a:rPr lang="en-US" sz="2000" dirty="0" err="1" smtClean="0"/>
              <a:t>dans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les </a:t>
            </a:r>
            <a:r>
              <a:rPr lang="en-US" sz="2000" dirty="0" err="1" smtClean="0"/>
              <a:t>pièces</a:t>
            </a:r>
            <a:r>
              <a:rPr lang="en-US" sz="2000" dirty="0" smtClean="0"/>
              <a:t> </a:t>
            </a:r>
            <a:r>
              <a:rPr lang="en-US" sz="2000" dirty="0" err="1" smtClean="0"/>
              <a:t>où</a:t>
            </a:r>
            <a:r>
              <a:rPr lang="en-US" sz="2000" dirty="0" smtClean="0"/>
              <a:t> </a:t>
            </a:r>
            <a:r>
              <a:rPr lang="en-US" sz="2000" dirty="0" err="1" smtClean="0"/>
              <a:t>l’on</a:t>
            </a:r>
            <a:r>
              <a:rPr lang="en-US" sz="2000" dirty="0" smtClean="0"/>
              <a:t> </a:t>
            </a:r>
            <a:r>
              <a:rPr lang="en-US" sz="2000" dirty="0" err="1" smtClean="0"/>
              <a:t>dort</a:t>
            </a:r>
            <a:r>
              <a:rPr lang="en-US" sz="2000" dirty="0" smtClean="0"/>
              <a:t> </a:t>
            </a:r>
            <a:r>
              <a:rPr lang="en-US" sz="2000" dirty="0" err="1" smtClean="0"/>
              <a:t>viennent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au </a:t>
            </a:r>
            <a:r>
              <a:rPr lang="en-US" sz="2000" dirty="0" err="1" smtClean="0"/>
              <a:t>deuxième</a:t>
            </a:r>
            <a:r>
              <a:rPr lang="en-US" sz="2000" dirty="0" smtClean="0"/>
              <a:t> rang au </a:t>
            </a:r>
            <a:r>
              <a:rPr lang="en-US" sz="2000" dirty="0" err="1" smtClean="0"/>
              <a:t>chapitre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des </a:t>
            </a:r>
            <a:r>
              <a:rPr lang="en-US" sz="2000" dirty="0" err="1" smtClean="0"/>
              <a:t>décès</a:t>
            </a:r>
            <a:r>
              <a:rPr lang="en-US" sz="2000" dirty="0" smtClean="0"/>
              <a:t> </a:t>
            </a:r>
            <a:r>
              <a:rPr lang="en-US" sz="2000" dirty="0" err="1" smtClean="0"/>
              <a:t>causés</a:t>
            </a:r>
            <a:r>
              <a:rPr lang="en-US" sz="2000" dirty="0" smtClean="0"/>
              <a:t> par le </a:t>
            </a:r>
            <a:r>
              <a:rPr lang="en-US" sz="2000" dirty="0" err="1" smtClean="0"/>
              <a:t>feu</a:t>
            </a:r>
            <a:endParaRPr lang="en-US" sz="2000" dirty="0" smtClean="0"/>
          </a:p>
          <a:p>
            <a:pPr lvl="2"/>
            <a:endParaRPr lang="en-US" sz="2000" dirty="0" smtClean="0"/>
          </a:p>
        </p:txBody>
      </p:sp>
      <p:grpSp>
        <p:nvGrpSpPr>
          <p:cNvPr id="61" name="Group 60"/>
          <p:cNvGrpSpPr/>
          <p:nvPr/>
        </p:nvGrpSpPr>
        <p:grpSpPr>
          <a:xfrm>
            <a:off x="6173993" y="1730462"/>
            <a:ext cx="2568575" cy="4652962"/>
            <a:chOff x="5988638" y="1643963"/>
            <a:chExt cx="2568575" cy="4652962"/>
          </a:xfrm>
        </p:grpSpPr>
        <p:pic>
          <p:nvPicPr>
            <p:cNvPr id="34" name="Picture 6" descr="http://www.cpsc.gov/cpscpub/prerel/prhtml07/07124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88638" y="1643963"/>
              <a:ext cx="2568575" cy="4652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35" name="TextBox 7"/>
            <p:cNvSpPr txBox="1">
              <a:spLocks noChangeArrowheads="1"/>
            </p:cNvSpPr>
            <p:nvPr/>
          </p:nvSpPr>
          <p:spPr bwMode="auto">
            <a:xfrm>
              <a:off x="6060075" y="1715400"/>
              <a:ext cx="2397125" cy="646113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CA" sz="1200" dirty="0">
                  <a:solidFill>
                    <a:schemeClr val="tx2"/>
                  </a:solidFill>
                </a:rPr>
                <a:t>UN AVERTISSEUR DE FUMÉE </a:t>
              </a:r>
            </a:p>
            <a:p>
              <a:r>
                <a:rPr lang="fr-CA" sz="1200" dirty="0">
                  <a:solidFill>
                    <a:schemeClr val="tx2"/>
                  </a:solidFill>
                </a:rPr>
                <a:t>SUR CHAQUE ÉTAGE ET DANS LES CHAMBRES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 useBgFill="1">
          <p:nvSpPr>
            <p:cNvPr id="36" name="TextBox 11"/>
            <p:cNvSpPr txBox="1">
              <a:spLocks noChangeArrowheads="1"/>
            </p:cNvSpPr>
            <p:nvPr/>
          </p:nvSpPr>
          <p:spPr bwMode="auto">
            <a:xfrm>
              <a:off x="6131513" y="4595125"/>
              <a:ext cx="1368425" cy="246063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CA" sz="1000">
                  <a:solidFill>
                    <a:schemeClr val="tx2"/>
                  </a:solidFill>
                </a:rPr>
                <a:t>UN ÉTAGE</a:t>
              </a:r>
              <a:endParaRPr lang="en-US" sz="1000">
                <a:solidFill>
                  <a:schemeClr val="tx2"/>
                </a:solidFill>
              </a:endParaRPr>
            </a:p>
          </p:txBody>
        </p:sp>
        <p:sp useBgFill="1">
          <p:nvSpPr>
            <p:cNvPr id="37" name="TextBox 12"/>
            <p:cNvSpPr txBox="1">
              <a:spLocks noChangeArrowheads="1"/>
            </p:cNvSpPr>
            <p:nvPr/>
          </p:nvSpPr>
          <p:spPr bwMode="auto">
            <a:xfrm>
              <a:off x="6060075" y="2291663"/>
              <a:ext cx="1477963" cy="24606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sz="1000" dirty="0">
                  <a:solidFill>
                    <a:schemeClr val="tx2"/>
                  </a:solidFill>
                </a:rPr>
                <a:t>PLUSIEURS ÉTAGES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  <p:sp useBgFill="1">
          <p:nvSpPr>
            <p:cNvPr id="38" name="TextBox 13"/>
            <p:cNvSpPr txBox="1">
              <a:spLocks noChangeArrowheads="1"/>
            </p:cNvSpPr>
            <p:nvPr/>
          </p:nvSpPr>
          <p:spPr bwMode="auto">
            <a:xfrm>
              <a:off x="7860300" y="3731525"/>
              <a:ext cx="295275" cy="277813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C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>
          <p:nvSpPr>
            <p:cNvPr id="39" name="TextBox 14"/>
            <p:cNvSpPr txBox="1">
              <a:spLocks noChangeArrowheads="1"/>
            </p:cNvSpPr>
            <p:nvPr/>
          </p:nvSpPr>
          <p:spPr bwMode="auto">
            <a:xfrm>
              <a:off x="7715838" y="3299725"/>
              <a:ext cx="185737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 useBgFill="1">
          <p:nvSpPr>
            <p:cNvPr id="40" name="TextBox 15"/>
            <p:cNvSpPr txBox="1">
              <a:spLocks noChangeArrowheads="1"/>
            </p:cNvSpPr>
            <p:nvPr/>
          </p:nvSpPr>
          <p:spPr bwMode="auto">
            <a:xfrm>
              <a:off x="6563313" y="3731525"/>
              <a:ext cx="287337" cy="277813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S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 useBgFill="1">
          <p:nvSpPr>
            <p:cNvPr id="41" name="TextBox 17"/>
            <p:cNvSpPr txBox="1">
              <a:spLocks noChangeArrowheads="1"/>
            </p:cNvSpPr>
            <p:nvPr/>
          </p:nvSpPr>
          <p:spPr bwMode="auto">
            <a:xfrm>
              <a:off x="6420438" y="4163325"/>
              <a:ext cx="1060450" cy="246063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CA" sz="1000" dirty="0">
                  <a:solidFill>
                    <a:schemeClr val="tx2"/>
                  </a:solidFill>
                </a:rPr>
                <a:t>SOUS-SOL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  <p:sp useBgFill="1">
          <p:nvSpPr>
            <p:cNvPr id="42" name="TextBox 18"/>
            <p:cNvSpPr txBox="1">
              <a:spLocks noChangeArrowheads="1"/>
            </p:cNvSpPr>
            <p:nvPr/>
          </p:nvSpPr>
          <p:spPr bwMode="auto">
            <a:xfrm>
              <a:off x="6347413" y="5028513"/>
              <a:ext cx="295275" cy="276225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C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 useBgFill="1">
          <p:nvSpPr>
            <p:cNvPr id="43" name="TextBox 19"/>
            <p:cNvSpPr txBox="1">
              <a:spLocks noChangeArrowheads="1"/>
            </p:cNvSpPr>
            <p:nvPr/>
          </p:nvSpPr>
          <p:spPr bwMode="auto">
            <a:xfrm>
              <a:off x="6996700" y="5028513"/>
              <a:ext cx="287338" cy="276225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S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 useBgFill="1">
          <p:nvSpPr>
            <p:cNvPr id="44" name="TextBox 22"/>
            <p:cNvSpPr txBox="1">
              <a:spLocks noChangeArrowheads="1"/>
            </p:cNvSpPr>
            <p:nvPr/>
          </p:nvSpPr>
          <p:spPr bwMode="auto">
            <a:xfrm>
              <a:off x="6347413" y="5676213"/>
              <a:ext cx="415925" cy="276225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SM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 useBgFill="1">
          <p:nvSpPr>
            <p:cNvPr id="45" name="Rectangle 23"/>
            <p:cNvSpPr>
              <a:spLocks noChangeArrowheads="1"/>
            </p:cNvSpPr>
            <p:nvPr/>
          </p:nvSpPr>
          <p:spPr bwMode="auto">
            <a:xfrm>
              <a:off x="6563313" y="3299725"/>
              <a:ext cx="215900" cy="144463"/>
            </a:xfrm>
            <a:prstGeom prst="rect">
              <a:avLst/>
            </a:prstGeom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46" name="TextBox 8"/>
            <p:cNvSpPr txBox="1">
              <a:spLocks noChangeArrowheads="1"/>
            </p:cNvSpPr>
            <p:nvPr/>
          </p:nvSpPr>
          <p:spPr bwMode="auto">
            <a:xfrm>
              <a:off x="6491875" y="3228288"/>
              <a:ext cx="4048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CH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 useBgFill="1">
          <p:nvSpPr>
            <p:cNvPr id="47" name="Rectangle 24"/>
            <p:cNvSpPr>
              <a:spLocks noChangeArrowheads="1"/>
            </p:cNvSpPr>
            <p:nvPr/>
          </p:nvSpPr>
          <p:spPr bwMode="auto">
            <a:xfrm>
              <a:off x="7860300" y="3299725"/>
              <a:ext cx="215900" cy="144463"/>
            </a:xfrm>
            <a:prstGeom prst="rect">
              <a:avLst/>
            </a:prstGeom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48" name="Rectangle 9"/>
            <p:cNvSpPr>
              <a:spLocks noChangeArrowheads="1"/>
            </p:cNvSpPr>
            <p:nvPr/>
          </p:nvSpPr>
          <p:spPr bwMode="auto">
            <a:xfrm>
              <a:off x="7788863" y="3228288"/>
              <a:ext cx="40481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CH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 useBgFill="1">
          <p:nvSpPr>
            <p:cNvPr id="49" name="Rectangle 27"/>
            <p:cNvSpPr>
              <a:spLocks noChangeArrowheads="1"/>
            </p:cNvSpPr>
            <p:nvPr/>
          </p:nvSpPr>
          <p:spPr bwMode="auto">
            <a:xfrm>
              <a:off x="7355475" y="3444188"/>
              <a:ext cx="504825" cy="287337"/>
            </a:xfrm>
            <a:prstGeom prst="rect">
              <a:avLst/>
            </a:prstGeom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50" name="TextBox 25"/>
            <p:cNvSpPr txBox="1">
              <a:spLocks noChangeArrowheads="1"/>
            </p:cNvSpPr>
            <p:nvPr/>
          </p:nvSpPr>
          <p:spPr bwMode="auto">
            <a:xfrm>
              <a:off x="7284038" y="3393388"/>
              <a:ext cx="76517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/>
                  </a:solidFill>
                </a:rPr>
                <a:t>avertisseur </a:t>
              </a:r>
            </a:p>
            <a:p>
              <a:r>
                <a:rPr lang="en-US" sz="800">
                  <a:solidFill>
                    <a:schemeClr val="tx1"/>
                  </a:solidFill>
                </a:rPr>
                <a:t>de fumée</a:t>
              </a:r>
            </a:p>
          </p:txBody>
        </p:sp>
        <p:sp useBgFill="1">
          <p:nvSpPr>
            <p:cNvPr id="51" name="Rectangle 28"/>
            <p:cNvSpPr>
              <a:spLocks noChangeArrowheads="1"/>
            </p:cNvSpPr>
            <p:nvPr/>
          </p:nvSpPr>
          <p:spPr bwMode="auto">
            <a:xfrm>
              <a:off x="8004763" y="5099950"/>
              <a:ext cx="287337" cy="144463"/>
            </a:xfrm>
            <a:prstGeom prst="rect">
              <a:avLst/>
            </a:prstGeom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52" name="TextBox 21"/>
            <p:cNvSpPr txBox="1">
              <a:spLocks noChangeArrowheads="1"/>
            </p:cNvSpPr>
            <p:nvPr/>
          </p:nvSpPr>
          <p:spPr bwMode="auto">
            <a:xfrm>
              <a:off x="7957138" y="5028513"/>
              <a:ext cx="406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CH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 useBgFill="1">
          <p:nvSpPr>
            <p:cNvPr id="53" name="Rectangle 29"/>
            <p:cNvSpPr>
              <a:spLocks noChangeArrowheads="1"/>
            </p:cNvSpPr>
            <p:nvPr/>
          </p:nvSpPr>
          <p:spPr bwMode="auto">
            <a:xfrm>
              <a:off x="7571375" y="5099950"/>
              <a:ext cx="288925" cy="144463"/>
            </a:xfrm>
            <a:prstGeom prst="rect">
              <a:avLst/>
            </a:prstGeom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54" name="TextBox 20"/>
            <p:cNvSpPr txBox="1">
              <a:spLocks noChangeArrowheads="1"/>
            </p:cNvSpPr>
            <p:nvPr/>
          </p:nvSpPr>
          <p:spPr bwMode="auto">
            <a:xfrm>
              <a:off x="7525338" y="5039625"/>
              <a:ext cx="406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CH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 useBgFill="1">
          <p:nvSpPr>
            <p:cNvPr id="55" name="Freeform 32"/>
            <p:cNvSpPr>
              <a:spLocks/>
            </p:cNvSpPr>
            <p:nvPr/>
          </p:nvSpPr>
          <p:spPr bwMode="auto">
            <a:xfrm>
              <a:off x="6837950" y="5365063"/>
              <a:ext cx="661988" cy="369887"/>
            </a:xfrm>
            <a:custGeom>
              <a:avLst/>
              <a:gdLst>
                <a:gd name="T0" fmla="*/ 170106 w 608805"/>
                <a:gd name="T1" fmla="*/ 46831 h 369888"/>
                <a:gd name="T2" fmla="*/ 655053 w 608805"/>
                <a:gd name="T3" fmla="*/ 46831 h 369888"/>
                <a:gd name="T4" fmla="*/ 564830 w 608805"/>
                <a:gd name="T5" fmla="*/ 327818 h 369888"/>
                <a:gd name="T6" fmla="*/ 62968 w 608805"/>
                <a:gd name="T7" fmla="*/ 299243 h 369888"/>
                <a:gd name="T8" fmla="*/ 170106 w 608805"/>
                <a:gd name="T9" fmla="*/ 46831 h 3698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8805"/>
                <a:gd name="T16" fmla="*/ 0 h 369888"/>
                <a:gd name="T17" fmla="*/ 608805 w 608805"/>
                <a:gd name="T18" fmla="*/ 369888 h 3698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8805" h="369888">
                  <a:moveTo>
                    <a:pt x="143668" y="46831"/>
                  </a:moveTo>
                  <a:cubicBezTo>
                    <a:pt x="227012" y="4762"/>
                    <a:pt x="497681" y="0"/>
                    <a:pt x="553243" y="46831"/>
                  </a:cubicBezTo>
                  <a:cubicBezTo>
                    <a:pt x="608805" y="93662"/>
                    <a:pt x="560387" y="285750"/>
                    <a:pt x="477043" y="327819"/>
                  </a:cubicBezTo>
                  <a:cubicBezTo>
                    <a:pt x="393699" y="369888"/>
                    <a:pt x="106362" y="348457"/>
                    <a:pt x="53181" y="299244"/>
                  </a:cubicBezTo>
                  <a:cubicBezTo>
                    <a:pt x="0" y="250031"/>
                    <a:pt x="60324" y="88900"/>
                    <a:pt x="143668" y="46831"/>
                  </a:cubicBezTo>
                  <a:close/>
                </a:path>
              </a:pathLst>
            </a:custGeom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56" name="TextBox 34"/>
            <p:cNvSpPr txBox="1">
              <a:spLocks noChangeArrowheads="1"/>
            </p:cNvSpPr>
            <p:nvPr/>
          </p:nvSpPr>
          <p:spPr bwMode="auto">
            <a:xfrm>
              <a:off x="6807788" y="5338075"/>
              <a:ext cx="763587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/>
                  </a:solidFill>
                </a:rPr>
                <a:t>avertisseur </a:t>
              </a:r>
            </a:p>
            <a:p>
              <a:r>
                <a:rPr lang="en-US" sz="800">
                  <a:solidFill>
                    <a:schemeClr val="tx1"/>
                  </a:solidFill>
                </a:rPr>
                <a:t>de fumée</a:t>
              </a:r>
            </a:p>
          </p:txBody>
        </p:sp>
        <p:sp useBgFill="1">
          <p:nvSpPr>
            <p:cNvPr id="57" name="Rectangle 35"/>
            <p:cNvSpPr>
              <a:spLocks noChangeArrowheads="1"/>
            </p:cNvSpPr>
            <p:nvPr/>
          </p:nvSpPr>
          <p:spPr bwMode="auto">
            <a:xfrm>
              <a:off x="7571375" y="5892113"/>
              <a:ext cx="288925" cy="144462"/>
            </a:xfrm>
            <a:prstGeom prst="rect">
              <a:avLst/>
            </a:prstGeom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58" name="TextBox 23"/>
            <p:cNvSpPr txBox="1">
              <a:spLocks noChangeArrowheads="1"/>
            </p:cNvSpPr>
            <p:nvPr/>
          </p:nvSpPr>
          <p:spPr bwMode="auto">
            <a:xfrm>
              <a:off x="7499938" y="5819088"/>
              <a:ext cx="406400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sz="1200">
                  <a:solidFill>
                    <a:schemeClr val="tx2"/>
                  </a:solidFill>
                </a:rPr>
                <a:t>CH</a:t>
              </a:r>
              <a:endParaRPr lang="en-US" sz="1200">
                <a:solidFill>
                  <a:schemeClr val="tx2"/>
                </a:solidFill>
              </a:endParaRPr>
            </a:p>
          </p:txBody>
        </p:sp>
        <p:sp useBgFill="1">
          <p:nvSpPr>
            <p:cNvPr id="59" name="Rectangle 37"/>
            <p:cNvSpPr>
              <a:spLocks noChangeArrowheads="1"/>
            </p:cNvSpPr>
            <p:nvPr/>
          </p:nvSpPr>
          <p:spPr bwMode="auto">
            <a:xfrm>
              <a:off x="6996700" y="2794900"/>
              <a:ext cx="503238" cy="215900"/>
            </a:xfrm>
            <a:prstGeom prst="rect">
              <a:avLst/>
            </a:prstGeom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60" name="TextBox 36"/>
            <p:cNvSpPr txBox="1">
              <a:spLocks noChangeArrowheads="1"/>
            </p:cNvSpPr>
            <p:nvPr/>
          </p:nvSpPr>
          <p:spPr bwMode="auto">
            <a:xfrm>
              <a:off x="6880813" y="2723463"/>
              <a:ext cx="850900" cy="27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tx1"/>
                  </a:solidFill>
                </a:rPr>
                <a:t>COMBLE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>Raison d’être de la modification</a:t>
            </a:r>
          </a:p>
        </p:txBody>
      </p:sp>
      <p:sp>
        <p:nvSpPr>
          <p:cNvPr id="102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err="1" smtClean="0"/>
              <a:t>Autorités</a:t>
            </a:r>
            <a:r>
              <a:rPr lang="en-US" dirty="0" smtClean="0"/>
              <a:t> de </a:t>
            </a:r>
            <a:r>
              <a:rPr lang="en-US" dirty="0" err="1" smtClean="0"/>
              <a:t>réglementation</a:t>
            </a:r>
            <a:r>
              <a:rPr lang="en-US" dirty="0" smtClean="0"/>
              <a:t> </a:t>
            </a:r>
            <a:r>
              <a:rPr lang="en-US" dirty="0" err="1" smtClean="0"/>
              <a:t>provinciales</a:t>
            </a:r>
            <a:r>
              <a:rPr lang="en-US" dirty="0" smtClean="0"/>
              <a:t> et </a:t>
            </a:r>
            <a:r>
              <a:rPr lang="en-US" dirty="0" err="1" smtClean="0"/>
              <a:t>territoriales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à la </a:t>
            </a:r>
            <a:r>
              <a:rPr lang="en-US" dirty="0" err="1" smtClean="0"/>
              <a:t>recherche</a:t>
            </a:r>
            <a:r>
              <a:rPr lang="en-US" dirty="0" smtClean="0"/>
              <a:t> de solutions plus </a:t>
            </a:r>
            <a:r>
              <a:rPr lang="en-US" dirty="0" err="1" smtClean="0"/>
              <a:t>souples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l’usage</a:t>
            </a:r>
            <a:r>
              <a:rPr lang="en-US" dirty="0" smtClean="0"/>
              <a:t> du </a:t>
            </a:r>
            <a:r>
              <a:rPr lang="en-US" dirty="0" err="1" smtClean="0"/>
              <a:t>groupe</a:t>
            </a:r>
            <a:r>
              <a:rPr lang="en-US" dirty="0" smtClean="0"/>
              <a:t> B, division 2</a:t>
            </a:r>
          </a:p>
          <a:p>
            <a:r>
              <a:rPr lang="en-US" dirty="0" err="1" smtClean="0"/>
              <a:t>Propriétaires</a:t>
            </a:r>
            <a:r>
              <a:rPr lang="en-US" dirty="0" smtClean="0"/>
              <a:t> et </a:t>
            </a:r>
            <a:r>
              <a:rPr lang="en-US" dirty="0" err="1" smtClean="0"/>
              <a:t>exploitants</a:t>
            </a:r>
            <a:r>
              <a:rPr lang="en-US" dirty="0" smtClean="0"/>
              <a:t> </a:t>
            </a:r>
            <a:r>
              <a:rPr lang="en-US" dirty="0" err="1" smtClean="0"/>
              <a:t>d’établissements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r>
              <a:rPr lang="en-US" dirty="0" smtClean="0"/>
              <a:t> aux </a:t>
            </a:r>
            <a:r>
              <a:rPr lang="en-US" dirty="0" err="1" smtClean="0"/>
              <a:t>prises</a:t>
            </a:r>
            <a:r>
              <a:rPr lang="en-US" dirty="0" smtClean="0"/>
              <a:t> avec la </a:t>
            </a:r>
            <a:r>
              <a:rPr lang="en-US" dirty="0" err="1" smtClean="0"/>
              <a:t>catégorie</a:t>
            </a:r>
            <a:r>
              <a:rPr lang="en-US" dirty="0" smtClean="0"/>
              <a:t> du </a:t>
            </a:r>
            <a:r>
              <a:rPr lang="en-US" dirty="0" err="1" smtClean="0"/>
              <a:t>groupe</a:t>
            </a:r>
            <a:r>
              <a:rPr lang="en-US" dirty="0" smtClean="0"/>
              <a:t> B, division 2,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tous</a:t>
            </a:r>
            <a:r>
              <a:rPr lang="en-US" dirty="0" smtClean="0"/>
              <a:t> les </a:t>
            </a:r>
            <a:r>
              <a:rPr lang="en-US" dirty="0" err="1" smtClean="0"/>
              <a:t>cas</a:t>
            </a:r>
            <a:endParaRPr lang="en-US" dirty="0" smtClean="0"/>
          </a:p>
          <a:p>
            <a:pPr>
              <a:buFontTx/>
              <a:buNone/>
            </a:pPr>
            <a:endParaRPr lang="en-US" dirty="0" smtClean="0">
              <a:latin typeface="Palatino-Roman"/>
            </a:endParaRPr>
          </a:p>
          <a:p>
            <a:endParaRPr lang="en-US" dirty="0" smtClean="0"/>
          </a:p>
        </p:txBody>
      </p:sp>
      <p:graphicFrame>
        <p:nvGraphicFramePr>
          <p:cNvPr id="1026" name="Object 19"/>
          <p:cNvGraphicFramePr>
            <a:graphicFrameLocks noChangeAspect="1"/>
          </p:cNvGraphicFramePr>
          <p:nvPr/>
        </p:nvGraphicFramePr>
        <p:xfrm>
          <a:off x="750687" y="4210001"/>
          <a:ext cx="2655887" cy="1970087"/>
        </p:xfrm>
        <a:graphic>
          <a:graphicData uri="http://schemas.openxmlformats.org/presentationml/2006/ole">
            <p:oleObj spid="_x0000_s1026" name="Photo Editor Photo" r:id="rId4" imgW="4133333" imgH="3067478" progId="">
              <p:embed/>
            </p:oleObj>
          </a:graphicData>
        </a:graphic>
      </p:graphicFrame>
      <p:graphicFrame>
        <p:nvGraphicFramePr>
          <p:cNvPr id="1027" name="Object 20"/>
          <p:cNvGraphicFramePr>
            <a:graphicFrameLocks noChangeAspect="1"/>
          </p:cNvGraphicFramePr>
          <p:nvPr/>
        </p:nvGraphicFramePr>
        <p:xfrm>
          <a:off x="3741738" y="4229251"/>
          <a:ext cx="2570162" cy="1925637"/>
        </p:xfrm>
        <a:graphic>
          <a:graphicData uri="http://schemas.openxmlformats.org/presentationml/2006/ole">
            <p:oleObj spid="_x0000_s1027" name="Photo Editor Photo" r:id="rId5" imgW="2467319" imgH="1848108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Avertisseurs</a:t>
            </a:r>
            <a:r>
              <a:rPr lang="en-US" dirty="0" smtClean="0"/>
              <a:t> de </a:t>
            </a:r>
            <a:r>
              <a:rPr lang="en-US" dirty="0" err="1" smtClean="0"/>
              <a:t>fumée</a:t>
            </a:r>
            <a:endParaRPr lang="en-CA" dirty="0" smtClean="0"/>
          </a:p>
        </p:txBody>
      </p:sp>
      <p:sp>
        <p:nvSpPr>
          <p:cNvPr id="716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Les </a:t>
            </a:r>
            <a:r>
              <a:rPr lang="en-CA" dirty="0" err="1" smtClean="0"/>
              <a:t>avertisseurs</a:t>
            </a:r>
            <a:r>
              <a:rPr lang="en-CA" dirty="0" smtClean="0"/>
              <a:t> de </a:t>
            </a:r>
            <a:r>
              <a:rPr lang="en-CA" dirty="0" err="1" smtClean="0"/>
              <a:t>fumée</a:t>
            </a:r>
            <a:r>
              <a:rPr lang="en-CA" dirty="0" smtClean="0"/>
              <a:t> </a:t>
            </a:r>
            <a:r>
              <a:rPr lang="en-CA" dirty="0" err="1" smtClean="0"/>
              <a:t>doivent</a:t>
            </a:r>
            <a:endParaRPr lang="en-CA" dirty="0" smtClean="0"/>
          </a:p>
          <a:p>
            <a:pPr lvl="1"/>
            <a:r>
              <a:rPr lang="en-US" sz="2400" dirty="0" err="1" smtClean="0"/>
              <a:t>répondre</a:t>
            </a:r>
            <a:r>
              <a:rPr lang="en-US" sz="2400" dirty="0" smtClean="0"/>
              <a:t> aux </a:t>
            </a:r>
            <a:r>
              <a:rPr lang="en-US" sz="2400" dirty="0" err="1" smtClean="0"/>
              <a:t>caractéristiques</a:t>
            </a:r>
            <a:r>
              <a:rPr lang="en-US" sz="2400" dirty="0" smtClean="0"/>
              <a:t> de </a:t>
            </a:r>
            <a:r>
              <a:rPr lang="en-US" sz="2400" dirty="0" err="1" smtClean="0"/>
              <a:t>signalisation</a:t>
            </a:r>
            <a:r>
              <a:rPr lang="en-US" sz="2400" dirty="0" smtClean="0"/>
              <a:t> </a:t>
            </a:r>
            <a:r>
              <a:rPr lang="en-US" sz="2400" dirty="0" err="1" smtClean="0"/>
              <a:t>temporelle</a:t>
            </a:r>
            <a:r>
              <a:rPr lang="en-US" sz="2400" dirty="0" smtClean="0"/>
              <a:t> </a:t>
            </a:r>
            <a:r>
              <a:rPr lang="en-US" sz="2400" dirty="0" err="1" smtClean="0"/>
              <a:t>ou</a:t>
            </a:r>
            <a:r>
              <a:rPr lang="en-US" sz="2400" dirty="0" smtClean="0"/>
              <a:t> </a:t>
            </a:r>
            <a:r>
              <a:rPr lang="en-US" sz="2400" dirty="0" err="1" smtClean="0"/>
              <a:t>offrir</a:t>
            </a:r>
            <a:r>
              <a:rPr lang="en-US" sz="2400" dirty="0" smtClean="0"/>
              <a:t> des messages </a:t>
            </a:r>
            <a:r>
              <a:rPr lang="en-US" sz="2400" dirty="0" err="1" smtClean="0"/>
              <a:t>vocaux</a:t>
            </a:r>
            <a:endParaRPr lang="en-US" sz="2400" dirty="0" smtClean="0"/>
          </a:p>
          <a:p>
            <a:pPr lvl="2"/>
            <a:r>
              <a:rPr lang="en-US" sz="2000" dirty="0" err="1" smtClean="0"/>
              <a:t>Améliore</a:t>
            </a:r>
            <a:r>
              <a:rPr lang="en-US" sz="2000" dirty="0" smtClean="0"/>
              <a:t> </a:t>
            </a:r>
            <a:r>
              <a:rPr lang="en-US" sz="2000" dirty="0" err="1" smtClean="0"/>
              <a:t>l’audibilité</a:t>
            </a:r>
            <a:r>
              <a:rPr lang="en-US" sz="2000" dirty="0" smtClean="0"/>
              <a:t> et </a:t>
            </a:r>
            <a:r>
              <a:rPr lang="en-US" sz="2000" dirty="0" err="1" smtClean="0"/>
              <a:t>accélère</a:t>
            </a:r>
            <a:r>
              <a:rPr lang="en-US" sz="2000" dirty="0" smtClean="0"/>
              <a:t> la </a:t>
            </a:r>
            <a:r>
              <a:rPr lang="en-US" sz="2000" dirty="0" err="1" smtClean="0"/>
              <a:t>détection</a:t>
            </a:r>
            <a:endParaRPr lang="en-US" sz="2000" dirty="0" smtClean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5793" y="3865924"/>
            <a:ext cx="4288536" cy="214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3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CA" dirty="0" smtClean="0"/>
              <a:t>Centres </a:t>
            </a:r>
            <a:r>
              <a:rPr lang="en-CA" dirty="0" err="1" smtClean="0"/>
              <a:t>d’hébergement</a:t>
            </a:r>
            <a:r>
              <a:rPr lang="en-CA" dirty="0" smtClean="0"/>
              <a:t> pour </a:t>
            </a:r>
            <a:r>
              <a:rPr lang="en-CA" dirty="0" err="1" smtClean="0"/>
              <a:t>enfants</a:t>
            </a:r>
            <a:r>
              <a:rPr lang="en-CA" dirty="0" smtClean="0"/>
              <a:t> et </a:t>
            </a:r>
            <a:r>
              <a:rPr lang="en-CA" dirty="0" err="1" smtClean="0"/>
              <a:t>maisons</a:t>
            </a:r>
            <a:r>
              <a:rPr lang="en-CA" dirty="0" smtClean="0"/>
              <a:t> de convalescence</a:t>
            </a:r>
            <a:endParaRPr lang="en-US" dirty="0" smtClean="0"/>
          </a:p>
        </p:txBody>
      </p:sp>
      <p:sp>
        <p:nvSpPr>
          <p:cNvPr id="7373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Classés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i="1" dirty="0" smtClean="0"/>
              <a:t>habitations</a:t>
            </a:r>
            <a:r>
              <a:rPr lang="en-US" dirty="0" smtClean="0"/>
              <a:t> </a:t>
            </a:r>
            <a:r>
              <a:rPr lang="en-US" b="1" u="sng" dirty="0" err="1" smtClean="0"/>
              <a:t>dans</a:t>
            </a:r>
            <a:r>
              <a:rPr lang="en-US" b="1" u="sng" dirty="0" smtClean="0"/>
              <a:t> la </a:t>
            </a:r>
            <a:r>
              <a:rPr lang="en-US" b="1" u="sng" dirty="0" err="1" smtClean="0"/>
              <a:t>partie</a:t>
            </a:r>
            <a:r>
              <a:rPr lang="en-US" b="1" u="sng" dirty="0" smtClean="0"/>
              <a:t> 3</a:t>
            </a:r>
          </a:p>
          <a:p>
            <a:endParaRPr lang="en-US" dirty="0" smtClean="0"/>
          </a:p>
          <a:p>
            <a:r>
              <a:rPr lang="en-US" dirty="0" smtClean="0"/>
              <a:t>Les occupants </a:t>
            </a:r>
            <a:r>
              <a:rPr lang="en-US" dirty="0" err="1" smtClean="0"/>
              <a:t>doivent</a:t>
            </a:r>
            <a:endParaRPr lang="en-US" dirty="0" smtClean="0"/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dirty="0" err="1" smtClean="0"/>
              <a:t>ambulatoires</a:t>
            </a:r>
            <a:endParaRPr lang="en-US" dirty="0" smtClean="0"/>
          </a:p>
          <a:p>
            <a:pPr lvl="1"/>
            <a:r>
              <a:rPr lang="en-US" dirty="0" err="1" smtClean="0"/>
              <a:t>habiter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seule</a:t>
            </a:r>
            <a:r>
              <a:rPr lang="en-US" dirty="0" smtClean="0"/>
              <a:t> </a:t>
            </a:r>
            <a:r>
              <a:rPr lang="en-US" dirty="0" err="1" smtClean="0"/>
              <a:t>unité</a:t>
            </a:r>
            <a:r>
              <a:rPr lang="en-US" dirty="0" smtClean="0"/>
              <a:t> de </a:t>
            </a:r>
            <a:r>
              <a:rPr lang="en-US" dirty="0" err="1" smtClean="0"/>
              <a:t>logement</a:t>
            </a:r>
            <a:endParaRPr lang="en-US" dirty="0" smtClean="0"/>
          </a:p>
          <a:p>
            <a:r>
              <a:rPr lang="en-US" dirty="0" err="1" smtClean="0"/>
              <a:t>Hébergent</a:t>
            </a:r>
            <a:r>
              <a:rPr lang="en-US" dirty="0" smtClean="0"/>
              <a:t> au plus 10 </a:t>
            </a:r>
            <a:r>
              <a:rPr lang="en-US" dirty="0" err="1" smtClean="0"/>
              <a:t>personnes</a:t>
            </a:r>
            <a:endParaRPr lang="en-US" dirty="0" smtClean="0"/>
          </a:p>
        </p:txBody>
      </p:sp>
      <p:sp>
        <p:nvSpPr>
          <p:cNvPr id="73731" name="AutoShape 4"/>
          <p:cNvSpPr>
            <a:spLocks noChangeArrowheads="1"/>
          </p:cNvSpPr>
          <p:nvPr/>
        </p:nvSpPr>
        <p:spPr bwMode="auto">
          <a:xfrm>
            <a:off x="6648450" y="1725613"/>
            <a:ext cx="1871663" cy="1133475"/>
          </a:xfrm>
          <a:prstGeom prst="irregularSeal1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NOUVEAU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Résumé</a:t>
            </a:r>
            <a:endParaRPr lang="en-CA" dirty="0" smtClean="0"/>
          </a:p>
        </p:txBody>
      </p:sp>
      <p:sp>
        <p:nvSpPr>
          <p:cNvPr id="757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r>
              <a:rPr lang="en-US" dirty="0" err="1" smtClean="0"/>
              <a:t>d’une</a:t>
            </a:r>
            <a:r>
              <a:rPr lang="en-US" dirty="0" smtClean="0"/>
              <a:t> nouvelle </a:t>
            </a:r>
            <a:r>
              <a:rPr lang="en-US" dirty="0" err="1" smtClean="0"/>
              <a:t>catégorie</a:t>
            </a:r>
            <a:r>
              <a:rPr lang="en-US" dirty="0" smtClean="0"/>
              <a:t> : </a:t>
            </a:r>
            <a:r>
              <a:rPr lang="en-US" dirty="0" err="1" smtClean="0"/>
              <a:t>groupe</a:t>
            </a:r>
            <a:r>
              <a:rPr lang="en-US" dirty="0" smtClean="0"/>
              <a:t> B, division 3</a:t>
            </a:r>
          </a:p>
          <a:p>
            <a:r>
              <a:rPr lang="en-US" dirty="0" err="1" smtClean="0"/>
              <a:t>Diverses</a:t>
            </a:r>
            <a:r>
              <a:rPr lang="en-US" dirty="0" smtClean="0"/>
              <a:t> </a:t>
            </a:r>
            <a:r>
              <a:rPr lang="en-US" dirty="0" err="1" smtClean="0"/>
              <a:t>mesures</a:t>
            </a:r>
            <a:r>
              <a:rPr lang="en-US" dirty="0" smtClean="0"/>
              <a:t> </a:t>
            </a:r>
            <a:r>
              <a:rPr lang="en-US" dirty="0" err="1" smtClean="0"/>
              <a:t>d’allègement</a:t>
            </a:r>
            <a:r>
              <a:rPr lang="en-US" dirty="0" smtClean="0"/>
              <a:t> par rapport aux </a:t>
            </a:r>
            <a:r>
              <a:rPr lang="en-US" dirty="0" err="1" smtClean="0"/>
              <a:t>exigences</a:t>
            </a:r>
            <a:r>
              <a:rPr lang="en-US" dirty="0" smtClean="0"/>
              <a:t> </a:t>
            </a:r>
            <a:r>
              <a:rPr lang="en-US" dirty="0" err="1" smtClean="0"/>
              <a:t>visant</a:t>
            </a:r>
            <a:r>
              <a:rPr lang="en-US" smtClean="0"/>
              <a:t> la </a:t>
            </a:r>
            <a:r>
              <a:rPr lang="en-US" dirty="0" err="1" smtClean="0"/>
              <a:t>catégorie</a:t>
            </a:r>
            <a:r>
              <a:rPr lang="en-US" dirty="0" smtClean="0"/>
              <a:t> B2 </a:t>
            </a:r>
            <a:r>
              <a:rPr lang="en-US" dirty="0" err="1" smtClean="0"/>
              <a:t>actuelle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Construction </a:t>
            </a:r>
          </a:p>
          <a:p>
            <a:pPr lvl="1"/>
            <a:r>
              <a:rPr lang="en-US" dirty="0" err="1" smtClean="0"/>
              <a:t>Largeur</a:t>
            </a:r>
            <a:r>
              <a:rPr lang="en-US" dirty="0" smtClean="0"/>
              <a:t> des corridors et des </a:t>
            </a:r>
            <a:r>
              <a:rPr lang="en-US" dirty="0" err="1" smtClean="0"/>
              <a:t>baies</a:t>
            </a:r>
            <a:r>
              <a:rPr lang="en-US" dirty="0" smtClean="0"/>
              <a:t> de </a:t>
            </a:r>
            <a:r>
              <a:rPr lang="en-US" dirty="0" err="1" smtClean="0"/>
              <a:t>portes</a:t>
            </a:r>
            <a:endParaRPr lang="en-US" dirty="0" smtClean="0"/>
          </a:p>
          <a:p>
            <a:pPr lvl="1"/>
            <a:r>
              <a:rPr lang="en-US" dirty="0" err="1" smtClean="0"/>
              <a:t>Gicleurs</a:t>
            </a:r>
            <a:endParaRPr lang="en-US" dirty="0" smtClean="0"/>
          </a:p>
          <a:p>
            <a:pPr lvl="1"/>
            <a:r>
              <a:rPr lang="en-US" dirty="0" err="1" smtClean="0"/>
              <a:t>Systèmes</a:t>
            </a:r>
            <a:r>
              <a:rPr lang="en-US" dirty="0" smtClean="0"/>
              <a:t> </a:t>
            </a:r>
            <a:r>
              <a:rPr lang="en-US" dirty="0" err="1" smtClean="0"/>
              <a:t>d’alarme</a:t>
            </a:r>
            <a:r>
              <a:rPr lang="en-US" dirty="0" smtClean="0"/>
              <a:t> </a:t>
            </a:r>
            <a:r>
              <a:rPr lang="en-US" dirty="0" err="1" smtClean="0"/>
              <a:t>incendie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Content Placeholder 2"/>
          <p:cNvSpPr>
            <a:spLocks noGrp="1"/>
          </p:cNvSpPr>
          <p:nvPr>
            <p:ph type="body" idx="1"/>
          </p:nvPr>
        </p:nvSpPr>
        <p:spPr>
          <a:xfrm>
            <a:off x="971550" y="2697163"/>
            <a:ext cx="7391400" cy="1884362"/>
          </a:xfrm>
        </p:spPr>
        <p:txBody>
          <a:bodyPr/>
          <a:lstStyle/>
          <a:p>
            <a:pPr algn="ctr" eaLnBrk="1" hangingPunct="1">
              <a:buNone/>
            </a:pPr>
            <a:r>
              <a:rPr lang="en-CA" sz="3600" b="1" dirty="0" err="1" smtClean="0">
                <a:solidFill>
                  <a:srgbClr val="E40000"/>
                </a:solidFill>
              </a:rPr>
              <a:t>www.codesnationaux.ca</a:t>
            </a:r>
            <a:endParaRPr lang="en-CA" sz="3600" b="1" dirty="0" smtClean="0">
              <a:solidFill>
                <a:srgbClr val="E40000"/>
              </a:solidFill>
            </a:endParaRPr>
          </a:p>
          <a:p>
            <a:pPr algn="ctr" eaLnBrk="1" hangingPunct="1">
              <a:buFontTx/>
              <a:buNone/>
            </a:pPr>
            <a:endParaRPr lang="en-CA" b="1" dirty="0" smtClean="0"/>
          </a:p>
          <a:p>
            <a:pPr algn="ctr" eaLnBrk="1" hangingPunct="1">
              <a:buFontTx/>
              <a:buNone/>
            </a:pPr>
            <a:r>
              <a:rPr lang="en-CA" b="1" dirty="0" smtClean="0"/>
              <a:t>Des questions? </a:t>
            </a:r>
          </a:p>
          <a:p>
            <a:pPr algn="ctr" eaLnBrk="1" hangingPunct="1">
              <a:buFontTx/>
              <a:buNone/>
            </a:pPr>
            <a:r>
              <a:rPr lang="en-CA" b="1" dirty="0" err="1" smtClean="0"/>
              <a:t>Veuillez</a:t>
            </a:r>
            <a:r>
              <a:rPr lang="en-CA" b="1" dirty="0" smtClean="0"/>
              <a:t> </a:t>
            </a:r>
            <a:r>
              <a:rPr lang="en-CA" b="1" dirty="0" err="1" smtClean="0"/>
              <a:t>communiquer</a:t>
            </a:r>
            <a:r>
              <a:rPr lang="en-CA" b="1" dirty="0" smtClean="0"/>
              <a:t> avec </a:t>
            </a:r>
            <a:r>
              <a:rPr lang="en-US" u="sng" dirty="0" smtClean="0">
                <a:hlinkClick r:id="rId3"/>
              </a:rPr>
              <a:t>codes@cnrc-nrc.gc.ca</a:t>
            </a:r>
            <a:endParaRPr lang="en-CA" b="1" dirty="0" smtClean="0"/>
          </a:p>
          <a:p>
            <a:pPr algn="ctr" eaLnBrk="1" hangingPunct="1">
              <a:buFontTx/>
              <a:buNone/>
            </a:pPr>
            <a:endParaRPr lang="en-CA" i="1" dirty="0" smtClean="0"/>
          </a:p>
          <a:p>
            <a:pPr algn="ctr" eaLnBrk="1" hangingPunct="1">
              <a:buFontTx/>
              <a:buNone/>
            </a:pPr>
            <a:r>
              <a:rPr lang="en-CA" sz="2000" i="1" dirty="0" err="1" smtClean="0"/>
              <a:t>Merci</a:t>
            </a:r>
            <a:r>
              <a:rPr lang="en-CA" sz="2000" i="1" dirty="0" smtClean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Objectifs</a:t>
            </a:r>
            <a:r>
              <a:rPr lang="en-US" dirty="0" smtClean="0"/>
              <a:t> de la Commission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Maintenir</a:t>
            </a:r>
            <a:r>
              <a:rPr lang="en-US" dirty="0" smtClean="0"/>
              <a:t> un </a:t>
            </a:r>
            <a:r>
              <a:rPr lang="en-US" dirty="0" err="1" smtClean="0"/>
              <a:t>niveau</a:t>
            </a:r>
            <a:r>
              <a:rPr lang="en-US" dirty="0" smtClean="0"/>
              <a:t> de </a:t>
            </a:r>
            <a:r>
              <a:rPr lang="en-US" dirty="0" err="1" smtClean="0"/>
              <a:t>sécurité</a:t>
            </a:r>
            <a:r>
              <a:rPr lang="en-US" dirty="0" smtClean="0"/>
              <a:t> </a:t>
            </a:r>
            <a:r>
              <a:rPr lang="en-US" dirty="0" err="1" smtClean="0"/>
              <a:t>proportionnel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au </a:t>
            </a:r>
            <a:r>
              <a:rPr lang="en-US" dirty="0" err="1" smtClean="0"/>
              <a:t>risque</a:t>
            </a:r>
            <a:r>
              <a:rPr lang="en-US" dirty="0" smtClean="0"/>
              <a:t> </a:t>
            </a:r>
            <a:r>
              <a:rPr lang="en-US" dirty="0" err="1" smtClean="0"/>
              <a:t>déterminé</a:t>
            </a:r>
            <a:endParaRPr lang="en-US" dirty="0" smtClean="0"/>
          </a:p>
          <a:p>
            <a:r>
              <a:rPr lang="en-US" dirty="0" err="1" smtClean="0"/>
              <a:t>Fournir</a:t>
            </a:r>
            <a:r>
              <a:rPr lang="en-US" dirty="0" smtClean="0"/>
              <a:t> des solutions de </a:t>
            </a:r>
            <a:r>
              <a:rPr lang="en-US" dirty="0" err="1" smtClean="0"/>
              <a:t>rechange</a:t>
            </a:r>
            <a:r>
              <a:rPr lang="en-US" dirty="0" smtClean="0"/>
              <a:t> </a:t>
            </a:r>
            <a:r>
              <a:rPr lang="en-US" dirty="0" err="1" smtClean="0"/>
              <a:t>efficientes</a:t>
            </a:r>
            <a:endParaRPr lang="en-US" dirty="0" smtClean="0"/>
          </a:p>
          <a:p>
            <a:r>
              <a:rPr lang="en-US" dirty="0" smtClean="0"/>
              <a:t>Clarifier </a:t>
            </a:r>
            <a:r>
              <a:rPr lang="en-US" dirty="0" err="1" smtClean="0"/>
              <a:t>toute</a:t>
            </a:r>
            <a:r>
              <a:rPr lang="en-US" dirty="0" smtClean="0"/>
              <a:t> </a:t>
            </a:r>
            <a:r>
              <a:rPr lang="en-US" dirty="0" err="1" smtClean="0"/>
              <a:t>interprétation</a:t>
            </a:r>
            <a:r>
              <a:rPr lang="en-US" dirty="0" smtClean="0"/>
              <a:t> </a:t>
            </a:r>
            <a:r>
              <a:rPr lang="en-US" dirty="0" err="1" smtClean="0"/>
              <a:t>fautive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 noChangeArrowheads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Établissements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 type </a:t>
            </a:r>
            <a:r>
              <a:rPr lang="en-US" dirty="0" err="1" smtClean="0"/>
              <a:t>résidence</a:t>
            </a:r>
            <a:r>
              <a:rPr lang="en-US" dirty="0" smtClean="0"/>
              <a:t> </a:t>
            </a:r>
            <a:r>
              <a:rPr lang="en-US" dirty="0" err="1" smtClean="0"/>
              <a:t>supervisée</a:t>
            </a:r>
            <a:endParaRPr lang="en-US" dirty="0" smtClean="0"/>
          </a:p>
        </p:txBody>
      </p:sp>
      <p:sp>
        <p:nvSpPr>
          <p:cNvPr id="14338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601788"/>
            <a:ext cx="4956175" cy="4267200"/>
          </a:xfrm>
        </p:spPr>
        <p:txBody>
          <a:bodyPr/>
          <a:lstStyle/>
          <a:p>
            <a:r>
              <a:rPr lang="en-US" dirty="0" err="1" smtClean="0"/>
              <a:t>Nouvelles</a:t>
            </a:r>
            <a:r>
              <a:rPr lang="en-US" dirty="0" smtClean="0"/>
              <a:t> </a:t>
            </a:r>
            <a:r>
              <a:rPr lang="en-US" dirty="0" err="1" smtClean="0"/>
              <a:t>définitions</a:t>
            </a:r>
            <a:endParaRPr lang="en-US" dirty="0" smtClean="0"/>
          </a:p>
          <a:p>
            <a:r>
              <a:rPr lang="en-US" dirty="0" smtClean="0">
                <a:solidFill>
                  <a:srgbClr val="A6A6A6"/>
                </a:solidFill>
              </a:rPr>
              <a:t>Type de construction</a:t>
            </a:r>
          </a:p>
          <a:p>
            <a:r>
              <a:rPr lang="en-US" dirty="0" err="1" smtClean="0">
                <a:solidFill>
                  <a:srgbClr val="A6A6A6"/>
                </a:solidFill>
              </a:rPr>
              <a:t>Critères</a:t>
            </a:r>
            <a:r>
              <a:rPr lang="en-US" dirty="0" smtClean="0">
                <a:solidFill>
                  <a:srgbClr val="A6A6A6"/>
                </a:solidFill>
              </a:rPr>
              <a:t> de conception</a:t>
            </a:r>
          </a:p>
          <a:p>
            <a:r>
              <a:rPr lang="en-US" dirty="0" err="1" smtClean="0">
                <a:solidFill>
                  <a:srgbClr val="A6A6A6"/>
                </a:solidFill>
              </a:rPr>
              <a:t>Gicleurs</a:t>
            </a:r>
            <a:endParaRPr lang="en-US" dirty="0" smtClean="0">
              <a:solidFill>
                <a:srgbClr val="A6A6A6"/>
              </a:solidFill>
            </a:endParaRPr>
          </a:p>
          <a:p>
            <a:r>
              <a:rPr lang="en-US" dirty="0" err="1" smtClean="0">
                <a:solidFill>
                  <a:srgbClr val="A6A6A6"/>
                </a:solidFill>
              </a:rPr>
              <a:t>Avertisseurs</a:t>
            </a:r>
            <a:r>
              <a:rPr lang="en-US" dirty="0" smtClean="0">
                <a:solidFill>
                  <a:srgbClr val="A6A6A6"/>
                </a:solidFill>
              </a:rPr>
              <a:t> de </a:t>
            </a:r>
            <a:r>
              <a:rPr lang="en-US" dirty="0" err="1" smtClean="0">
                <a:solidFill>
                  <a:srgbClr val="A6A6A6"/>
                </a:solidFill>
              </a:rPr>
              <a:t>fumée</a:t>
            </a:r>
            <a:endParaRPr lang="en-US" dirty="0" smtClean="0">
              <a:solidFill>
                <a:srgbClr val="A6A6A6"/>
              </a:solidFill>
            </a:endParaRP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14339" name="Picture 10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273" y="1724025"/>
            <a:ext cx="2881312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 descr="http://t3.gstatic.com/images?q=tbn:C54rsj0gbmdyaM:http://www.i-freed.org/programs/tsunami_relief/catscan_ampara/ampara.hospital.5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88032" y="3557288"/>
            <a:ext cx="2887663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60350"/>
            <a:ext cx="7080250" cy="1042988"/>
          </a:xfrm>
        </p:spPr>
        <p:txBody>
          <a:bodyPr/>
          <a:lstStyle/>
          <a:p>
            <a:r>
              <a:rPr lang="en-US" dirty="0" err="1" smtClean="0"/>
              <a:t>Établissement</a:t>
            </a:r>
            <a:r>
              <a:rPr lang="en-US" dirty="0" smtClean="0"/>
              <a:t> de </a:t>
            </a:r>
            <a:r>
              <a:rPr lang="en-US" dirty="0" err="1" smtClean="0"/>
              <a:t>soins</a:t>
            </a:r>
            <a:endParaRPr lang="en-US" dirty="0" smtClean="0"/>
          </a:p>
        </p:txBody>
      </p:sp>
      <p:sp>
        <p:nvSpPr>
          <p:cNvPr id="16386" name="Content Placeholder 35"/>
          <p:cNvSpPr>
            <a:spLocks noGrp="1"/>
          </p:cNvSpPr>
          <p:nvPr>
            <p:ph idx="1"/>
          </p:nvPr>
        </p:nvSpPr>
        <p:spPr>
          <a:xfrm>
            <a:off x="304800" y="1618516"/>
            <a:ext cx="8458200" cy="966787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600" dirty="0" err="1" smtClean="0">
                <a:solidFill>
                  <a:schemeClr val="tx1"/>
                </a:solidFill>
              </a:rPr>
              <a:t>Catégorie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d’usage</a:t>
            </a:r>
            <a:endParaRPr lang="en-US" sz="2600" dirty="0" smtClean="0">
              <a:solidFill>
                <a:schemeClr val="tx1"/>
              </a:solidFill>
            </a:endParaRPr>
          </a:p>
        </p:txBody>
      </p:sp>
      <p:grpSp>
        <p:nvGrpSpPr>
          <p:cNvPr id="16387" name="Group 41"/>
          <p:cNvGrpSpPr>
            <a:grpSpLocks/>
          </p:cNvGrpSpPr>
          <p:nvPr/>
        </p:nvGrpSpPr>
        <p:grpSpPr bwMode="auto">
          <a:xfrm>
            <a:off x="595313" y="2526890"/>
            <a:ext cx="8345487" cy="2499665"/>
            <a:chOff x="493486" y="2858265"/>
            <a:chExt cx="8345716" cy="2499647"/>
          </a:xfrm>
        </p:grpSpPr>
        <p:sp>
          <p:nvSpPr>
            <p:cNvPr id="16388" name="TextBox 9"/>
            <p:cNvSpPr txBox="1">
              <a:spLocks noChangeArrowheads="1"/>
            </p:cNvSpPr>
            <p:nvPr/>
          </p:nvSpPr>
          <p:spPr bwMode="auto">
            <a:xfrm>
              <a:off x="2237160" y="2858265"/>
              <a:ext cx="4273734" cy="6463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800" b="0" dirty="0" err="1" smtClean="0">
                  <a:solidFill>
                    <a:schemeClr val="tx1"/>
                  </a:solidFill>
                </a:rPr>
                <a:t>Établissement</a:t>
              </a:r>
              <a:r>
                <a:rPr lang="en-US" sz="1800" b="0" dirty="0" smtClean="0">
                  <a:solidFill>
                    <a:schemeClr val="tx1"/>
                  </a:solidFill>
                </a:rPr>
                <a:t> de </a:t>
              </a:r>
              <a:r>
                <a:rPr lang="en-US" sz="1800" b="0" dirty="0" err="1" smtClean="0">
                  <a:solidFill>
                    <a:schemeClr val="tx1"/>
                  </a:solidFill>
                </a:rPr>
                <a:t>soins</a:t>
              </a:r>
              <a:r>
                <a:rPr lang="en-US" sz="1800" b="0" dirty="0" smtClean="0">
                  <a:solidFill>
                    <a:schemeClr val="tx1"/>
                  </a:solidFill>
                </a:rPr>
                <a:t> et de </a:t>
              </a:r>
              <a:r>
                <a:rPr lang="en-US" sz="1800" b="0" dirty="0" err="1" smtClean="0">
                  <a:solidFill>
                    <a:schemeClr val="tx1"/>
                  </a:solidFill>
                </a:rPr>
                <a:t>détention</a:t>
              </a:r>
              <a:r>
                <a:rPr lang="en-US" sz="1800" b="0" dirty="0">
                  <a:solidFill>
                    <a:schemeClr val="tx1"/>
                  </a:solidFill>
                </a:rPr>
                <a:t/>
              </a:r>
              <a:br>
                <a:rPr lang="en-US" sz="1800" b="0" dirty="0">
                  <a:solidFill>
                    <a:schemeClr val="tx1"/>
                  </a:solidFill>
                </a:rPr>
              </a:br>
              <a:r>
                <a:rPr lang="en-US" sz="1800" b="0" dirty="0" err="1" smtClean="0">
                  <a:solidFill>
                    <a:schemeClr val="tx1"/>
                  </a:solidFill>
                </a:rPr>
                <a:t>Groupe</a:t>
              </a:r>
              <a:r>
                <a:rPr lang="en-US" sz="1800" b="0" dirty="0" smtClean="0">
                  <a:solidFill>
                    <a:schemeClr val="tx1"/>
                  </a:solidFill>
                </a:rPr>
                <a:t> B, divisions </a:t>
              </a:r>
              <a:r>
                <a:rPr lang="en-US" sz="1800" b="0" dirty="0">
                  <a:solidFill>
                    <a:schemeClr val="tx1"/>
                  </a:solidFill>
                </a:rPr>
                <a:t>1 </a:t>
              </a:r>
              <a:r>
                <a:rPr lang="en-US" sz="1800" b="0" dirty="0" smtClean="0">
                  <a:solidFill>
                    <a:schemeClr val="tx1"/>
                  </a:solidFill>
                </a:rPr>
                <a:t>et </a:t>
              </a:r>
              <a:r>
                <a:rPr lang="en-US" sz="1800" b="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6389" name="TextBox 10"/>
            <p:cNvSpPr txBox="1">
              <a:spLocks noChangeArrowheads="1"/>
            </p:cNvSpPr>
            <p:nvPr/>
          </p:nvSpPr>
          <p:spPr bwMode="auto">
            <a:xfrm>
              <a:off x="6105793" y="4711586"/>
              <a:ext cx="2181864" cy="64632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800" b="0" dirty="0" err="1" smtClean="0">
                  <a:solidFill>
                    <a:schemeClr val="tx1"/>
                  </a:solidFill>
                </a:rPr>
                <a:t>Soins</a:t>
              </a:r>
              <a:r>
                <a:rPr lang="en-US" sz="1800" b="0" dirty="0">
                  <a:solidFill>
                    <a:schemeClr val="tx1"/>
                  </a:solidFill>
                </a:rPr>
                <a:t/>
              </a:r>
              <a:br>
                <a:rPr lang="en-US" sz="1800" b="0" dirty="0">
                  <a:solidFill>
                    <a:schemeClr val="tx1"/>
                  </a:solidFill>
                </a:rPr>
              </a:br>
              <a:r>
                <a:rPr lang="en-US" sz="1800" b="0" dirty="0" err="1" smtClean="0">
                  <a:solidFill>
                    <a:schemeClr val="tx1"/>
                  </a:solidFill>
                </a:rPr>
                <a:t>Groupe</a:t>
              </a:r>
              <a:r>
                <a:rPr lang="en-US" sz="1800" b="0" dirty="0" smtClean="0">
                  <a:solidFill>
                    <a:schemeClr val="tx1"/>
                  </a:solidFill>
                </a:rPr>
                <a:t> B, div. </a:t>
              </a:r>
              <a:r>
                <a:rPr lang="en-US" sz="1800" b="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6390" name="TextBox 11"/>
            <p:cNvSpPr txBox="1">
              <a:spLocks noChangeArrowheads="1"/>
            </p:cNvSpPr>
            <p:nvPr/>
          </p:nvSpPr>
          <p:spPr bwMode="auto">
            <a:xfrm>
              <a:off x="3299640" y="4711586"/>
              <a:ext cx="2181864" cy="646326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800" b="0" dirty="0" err="1" smtClean="0">
                  <a:solidFill>
                    <a:schemeClr val="tx1"/>
                  </a:solidFill>
                </a:rPr>
                <a:t>Traitement</a:t>
              </a:r>
              <a:r>
                <a:rPr lang="en-US" sz="1800" b="0" dirty="0">
                  <a:solidFill>
                    <a:schemeClr val="tx1"/>
                  </a:solidFill>
                </a:rPr>
                <a:t/>
              </a:r>
              <a:br>
                <a:rPr lang="en-US" sz="1800" b="0" dirty="0">
                  <a:solidFill>
                    <a:schemeClr val="tx1"/>
                  </a:solidFill>
                </a:rPr>
              </a:br>
              <a:r>
                <a:rPr lang="en-US" sz="1800" b="0" dirty="0" err="1" smtClean="0">
                  <a:solidFill>
                    <a:schemeClr val="tx1"/>
                  </a:solidFill>
                </a:rPr>
                <a:t>Groupe</a:t>
              </a:r>
              <a:r>
                <a:rPr lang="en-US" sz="1800" b="0" dirty="0" smtClean="0">
                  <a:solidFill>
                    <a:schemeClr val="tx1"/>
                  </a:solidFill>
                </a:rPr>
                <a:t> B, div. </a:t>
              </a:r>
              <a:r>
                <a:rPr lang="en-US" sz="1800" b="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6391" name="TextBox 12"/>
            <p:cNvSpPr txBox="1">
              <a:spLocks noChangeArrowheads="1"/>
            </p:cNvSpPr>
            <p:nvPr/>
          </p:nvSpPr>
          <p:spPr bwMode="auto">
            <a:xfrm>
              <a:off x="493486" y="4711586"/>
              <a:ext cx="2181864" cy="646326"/>
            </a:xfrm>
            <a:prstGeom prst="rect">
              <a:avLst/>
            </a:prstGeom>
            <a:noFill/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en-US" sz="1800" b="0" dirty="0" err="1" smtClean="0">
                  <a:solidFill>
                    <a:schemeClr val="tx1"/>
                  </a:solidFill>
                </a:rPr>
                <a:t>Détention</a:t>
              </a:r>
              <a:r>
                <a:rPr lang="en-US" sz="1800" b="0" dirty="0">
                  <a:solidFill>
                    <a:schemeClr val="tx1"/>
                  </a:solidFill>
                </a:rPr>
                <a:t/>
              </a:r>
              <a:br>
                <a:rPr lang="en-US" sz="1800" b="0" dirty="0">
                  <a:solidFill>
                    <a:schemeClr val="tx1"/>
                  </a:solidFill>
                </a:rPr>
              </a:br>
              <a:r>
                <a:rPr lang="en-US" sz="1800" b="0" dirty="0" err="1" smtClean="0">
                  <a:solidFill>
                    <a:schemeClr val="tx1"/>
                  </a:solidFill>
                </a:rPr>
                <a:t>Groupe</a:t>
              </a:r>
              <a:r>
                <a:rPr lang="en-US" sz="1800" b="0" dirty="0" smtClean="0">
                  <a:solidFill>
                    <a:schemeClr val="tx1"/>
                  </a:solidFill>
                </a:rPr>
                <a:t> B, div. </a:t>
              </a:r>
              <a:r>
                <a:rPr lang="en-US" sz="1800" b="0" dirty="0">
                  <a:solidFill>
                    <a:schemeClr val="tx1"/>
                  </a:solidFill>
                </a:rPr>
                <a:t>1</a:t>
              </a:r>
            </a:p>
          </p:txBody>
        </p:sp>
        <p:cxnSp>
          <p:nvCxnSpPr>
            <p:cNvPr id="27" name="Elbow Connector 26"/>
            <p:cNvCxnSpPr>
              <a:stCxn id="16389" idx="0"/>
              <a:endCxn id="16391" idx="0"/>
            </p:cNvCxnSpPr>
            <p:nvPr/>
          </p:nvCxnSpPr>
          <p:spPr bwMode="auto">
            <a:xfrm rot="16200000" flipV="1">
              <a:off x="4390572" y="1905432"/>
              <a:ext cx="1588" cy="5612307"/>
            </a:xfrm>
            <a:prstGeom prst="bentConnector3">
              <a:avLst>
                <a:gd name="adj1" fmla="val 14395466"/>
              </a:avLst>
            </a:prstGeom>
            <a:ln w="63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93" name="Straight Connector 32"/>
            <p:cNvCxnSpPr>
              <a:cxnSpLocks noChangeShapeType="1"/>
              <a:stCxn id="16388" idx="2"/>
              <a:endCxn id="16390" idx="0"/>
            </p:cNvCxnSpPr>
            <p:nvPr/>
          </p:nvCxnSpPr>
          <p:spPr bwMode="auto">
            <a:xfrm rot="16200000" flipH="1">
              <a:off x="3778803" y="4099816"/>
              <a:ext cx="1206993" cy="1654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6394" name="AutoShape 4"/>
            <p:cNvSpPr>
              <a:spLocks noChangeArrowheads="1"/>
            </p:cNvSpPr>
            <p:nvPr/>
          </p:nvSpPr>
          <p:spPr bwMode="auto">
            <a:xfrm>
              <a:off x="7259410" y="3991425"/>
              <a:ext cx="1579792" cy="850222"/>
            </a:xfrm>
            <a:prstGeom prst="irregularSeal2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NOUVEAU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>
          <a:xfrm>
            <a:off x="300038" y="260350"/>
            <a:ext cx="7080250" cy="1042988"/>
          </a:xfrm>
        </p:spPr>
        <p:txBody>
          <a:bodyPr anchor="b"/>
          <a:lstStyle/>
          <a:p>
            <a:pPr algn="l"/>
            <a:r>
              <a:rPr lang="en-US" dirty="0" err="1" smtClean="0"/>
              <a:t>Catégorie</a:t>
            </a:r>
            <a:r>
              <a:rPr lang="en-US" dirty="0" smtClean="0"/>
              <a:t> de 2005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i="1" dirty="0" err="1" smtClean="0">
                <a:latin typeface="Palatino-Italic"/>
              </a:rPr>
              <a:t>Établissement</a:t>
            </a:r>
            <a:r>
              <a:rPr lang="en-US" i="1" dirty="0" smtClean="0">
                <a:latin typeface="Palatino-Italic"/>
              </a:rPr>
              <a:t> de </a:t>
            </a:r>
            <a:r>
              <a:rPr lang="en-US" i="1" dirty="0" err="1" smtClean="0">
                <a:latin typeface="Palatino-Italic"/>
              </a:rPr>
              <a:t>soins</a:t>
            </a:r>
            <a:r>
              <a:rPr lang="en-US" i="1" dirty="0" smtClean="0">
                <a:latin typeface="Palatino-Italic"/>
              </a:rPr>
              <a:t> </a:t>
            </a:r>
            <a:r>
              <a:rPr lang="en-US" i="1" dirty="0" err="1" smtClean="0">
                <a:latin typeface="Palatino-Italic"/>
              </a:rPr>
              <a:t>ou</a:t>
            </a:r>
            <a:r>
              <a:rPr lang="en-US" i="1" dirty="0" smtClean="0">
                <a:latin typeface="Palatino-Italic"/>
              </a:rPr>
              <a:t> de </a:t>
            </a:r>
            <a:r>
              <a:rPr lang="en-US" i="1" dirty="0" err="1" smtClean="0">
                <a:latin typeface="Palatino-Italic"/>
              </a:rPr>
              <a:t>détention</a:t>
            </a:r>
            <a:r>
              <a:rPr lang="en-US" i="1" dirty="0" smtClean="0">
                <a:latin typeface="Palatino-Italic"/>
              </a:rPr>
              <a:t> : </a:t>
            </a:r>
            <a:r>
              <a:rPr lang="en-US" i="1" dirty="0" err="1" smtClean="0">
                <a:latin typeface="Palatino-Italic"/>
              </a:rPr>
              <a:t>bâtiment</a:t>
            </a:r>
            <a:r>
              <a:rPr lang="en-US" i="1" dirty="0" smtClean="0">
                <a:latin typeface="Palatino-Italic"/>
              </a:rPr>
              <a:t>, </a:t>
            </a:r>
            <a:r>
              <a:rPr lang="en-US" dirty="0" err="1" smtClean="0">
                <a:latin typeface="Palatino-Roman"/>
              </a:rPr>
              <a:t>ou</a:t>
            </a:r>
            <a:r>
              <a:rPr lang="en-US" dirty="0" smtClean="0">
                <a:latin typeface="Palatino-Roman"/>
              </a:rPr>
              <a:t> </a:t>
            </a:r>
            <a:r>
              <a:rPr lang="en-US" dirty="0" err="1" smtClean="0">
                <a:latin typeface="Palatino-Roman"/>
              </a:rPr>
              <a:t>partie</a:t>
            </a:r>
            <a:r>
              <a:rPr lang="en-US" dirty="0" smtClean="0">
                <a:latin typeface="Palatino-Roman"/>
              </a:rPr>
              <a:t> de </a:t>
            </a:r>
            <a:r>
              <a:rPr lang="en-US" i="1" dirty="0" err="1" smtClean="0">
                <a:latin typeface="Palatino-Italic"/>
              </a:rPr>
              <a:t>bâtiment</a:t>
            </a:r>
            <a:r>
              <a:rPr lang="en-US" i="1" dirty="0" smtClean="0">
                <a:latin typeface="Palatino-Italic"/>
              </a:rPr>
              <a:t>, </a:t>
            </a:r>
            <a:r>
              <a:rPr lang="en-US" dirty="0" err="1" smtClean="0">
                <a:latin typeface="Palatino-Roman"/>
              </a:rPr>
              <a:t>abritant</a:t>
            </a:r>
            <a:r>
              <a:rPr lang="en-US" dirty="0" smtClean="0">
                <a:latin typeface="Palatino-Roman"/>
              </a:rPr>
              <a:t> des </a:t>
            </a:r>
            <a:r>
              <a:rPr lang="en-US" dirty="0" err="1" smtClean="0">
                <a:latin typeface="Palatino-Roman"/>
              </a:rPr>
              <a:t>personnes</a:t>
            </a:r>
            <a:r>
              <a:rPr lang="en-US" dirty="0" smtClean="0">
                <a:latin typeface="Palatino-Roman"/>
              </a:rPr>
              <a:t> qui, à cause de </a:t>
            </a:r>
            <a:r>
              <a:rPr lang="en-US" dirty="0" err="1" smtClean="0">
                <a:latin typeface="Palatino-Roman"/>
              </a:rPr>
              <a:t>leur</a:t>
            </a:r>
            <a:r>
              <a:rPr lang="en-US" dirty="0" smtClean="0">
                <a:latin typeface="Palatino-Roman"/>
              </a:rPr>
              <a:t> </a:t>
            </a:r>
            <a:r>
              <a:rPr lang="en-US" dirty="0" err="1" smtClean="0">
                <a:latin typeface="Palatino-Roman"/>
              </a:rPr>
              <a:t>état</a:t>
            </a:r>
            <a:r>
              <a:rPr lang="en-US" dirty="0" smtClean="0">
                <a:latin typeface="Palatino-Roman"/>
              </a:rPr>
              <a:t> physique </a:t>
            </a:r>
            <a:r>
              <a:rPr lang="en-US" dirty="0" err="1" smtClean="0">
                <a:latin typeface="Palatino-Roman"/>
              </a:rPr>
              <a:t>ou</a:t>
            </a:r>
            <a:r>
              <a:rPr lang="en-US" dirty="0" smtClean="0">
                <a:latin typeface="Palatino-Roman"/>
              </a:rPr>
              <a:t> mental, </a:t>
            </a:r>
            <a:r>
              <a:rPr lang="en-US" dirty="0" err="1" smtClean="0">
                <a:latin typeface="Palatino-Roman"/>
              </a:rPr>
              <a:t>nécessitent</a:t>
            </a:r>
            <a:r>
              <a:rPr lang="en-US" dirty="0" smtClean="0">
                <a:latin typeface="Palatino-Roman"/>
              </a:rPr>
              <a:t> des </a:t>
            </a:r>
            <a:r>
              <a:rPr lang="en-US" dirty="0" err="1" smtClean="0">
                <a:latin typeface="Palatino-Roman"/>
              </a:rPr>
              <a:t>soins</a:t>
            </a:r>
            <a:r>
              <a:rPr lang="en-US" dirty="0" smtClean="0">
                <a:latin typeface="Palatino-Roman"/>
              </a:rPr>
              <a:t> </a:t>
            </a:r>
            <a:r>
              <a:rPr lang="en-US" dirty="0" err="1" smtClean="0">
                <a:latin typeface="Palatino-Roman"/>
              </a:rPr>
              <a:t>ou</a:t>
            </a:r>
            <a:r>
              <a:rPr lang="en-US" dirty="0" smtClean="0">
                <a:latin typeface="Palatino-Roman"/>
              </a:rPr>
              <a:t> des </a:t>
            </a:r>
            <a:r>
              <a:rPr lang="en-US" dirty="0" err="1" smtClean="0">
                <a:latin typeface="Palatino-Roman"/>
              </a:rPr>
              <a:t>traitements</a:t>
            </a:r>
            <a:r>
              <a:rPr lang="en-US" dirty="0" smtClean="0">
                <a:latin typeface="Palatino-Roman"/>
              </a:rPr>
              <a:t> </a:t>
            </a:r>
            <a:r>
              <a:rPr lang="en-US" dirty="0" err="1" smtClean="0">
                <a:latin typeface="Palatino-Roman"/>
              </a:rPr>
              <a:t>médicaux</a:t>
            </a:r>
            <a:r>
              <a:rPr lang="en-US" dirty="0" smtClean="0">
                <a:latin typeface="Palatino-Roman"/>
              </a:rPr>
              <a:t>, </a:t>
            </a:r>
            <a:r>
              <a:rPr lang="en-US" dirty="0" err="1" smtClean="0">
                <a:latin typeface="Palatino-Roman"/>
              </a:rPr>
              <a:t>ou</a:t>
            </a:r>
            <a:r>
              <a:rPr lang="en-US" dirty="0" smtClean="0">
                <a:latin typeface="Palatino-Roman"/>
              </a:rPr>
              <a:t> des </a:t>
            </a:r>
            <a:r>
              <a:rPr lang="en-US" dirty="0" err="1" smtClean="0">
                <a:latin typeface="Palatino-Roman"/>
              </a:rPr>
              <a:t>personnes</a:t>
            </a:r>
            <a:r>
              <a:rPr lang="en-US" dirty="0" smtClean="0">
                <a:latin typeface="Palatino-Roman"/>
              </a:rPr>
              <a:t> qui, à cause de </a:t>
            </a:r>
            <a:r>
              <a:rPr lang="en-US" dirty="0" err="1" smtClean="0">
                <a:latin typeface="Palatino-Roman"/>
              </a:rPr>
              <a:t>mesures</a:t>
            </a:r>
            <a:r>
              <a:rPr lang="en-US" dirty="0" smtClean="0">
                <a:latin typeface="Palatino-Roman"/>
              </a:rPr>
              <a:t> de </a:t>
            </a:r>
            <a:r>
              <a:rPr lang="en-US" dirty="0" err="1" smtClean="0">
                <a:latin typeface="Palatino-Roman"/>
              </a:rPr>
              <a:t>sécurité</a:t>
            </a:r>
            <a:r>
              <a:rPr lang="en-US" dirty="0" smtClean="0">
                <a:latin typeface="Palatino-Roman"/>
              </a:rPr>
              <a:t> hors de </a:t>
            </a:r>
            <a:r>
              <a:rPr lang="en-US" dirty="0" err="1" smtClean="0">
                <a:latin typeface="Palatino-Roman"/>
              </a:rPr>
              <a:t>leur</a:t>
            </a:r>
            <a:r>
              <a:rPr lang="en-US" dirty="0" smtClean="0">
                <a:latin typeface="Palatino-Roman"/>
              </a:rPr>
              <a:t> </a:t>
            </a:r>
            <a:r>
              <a:rPr lang="en-US" dirty="0" err="1" smtClean="0">
                <a:latin typeface="Palatino-Roman"/>
              </a:rPr>
              <a:t>contrôle</a:t>
            </a:r>
            <a:r>
              <a:rPr lang="en-US" dirty="0" smtClean="0">
                <a:latin typeface="Palatino-Roman"/>
              </a:rPr>
              <a:t>, ne </a:t>
            </a:r>
            <a:r>
              <a:rPr lang="en-US" dirty="0" err="1" smtClean="0">
                <a:latin typeface="Palatino-Roman"/>
              </a:rPr>
              <a:t>peuvent</a:t>
            </a:r>
            <a:r>
              <a:rPr lang="en-US" dirty="0" smtClean="0">
                <a:latin typeface="Palatino-Roman"/>
              </a:rPr>
              <a:t> se </a:t>
            </a:r>
            <a:r>
              <a:rPr lang="en-US" dirty="0" err="1" smtClean="0">
                <a:latin typeface="Palatino-Roman"/>
              </a:rPr>
              <a:t>mettre</a:t>
            </a:r>
            <a:r>
              <a:rPr lang="en-US" dirty="0" smtClean="0">
                <a:latin typeface="Palatino-Roman"/>
              </a:rPr>
              <a:t> à </a:t>
            </a:r>
            <a:r>
              <a:rPr lang="en-US" dirty="0" err="1" smtClean="0">
                <a:latin typeface="Palatino-Roman"/>
              </a:rPr>
              <a:t>l’abri</a:t>
            </a:r>
            <a:r>
              <a:rPr lang="en-US" dirty="0" smtClean="0">
                <a:latin typeface="Palatino-Roman"/>
              </a:rPr>
              <a:t> en </a:t>
            </a:r>
            <a:r>
              <a:rPr lang="en-US" dirty="0" err="1" smtClean="0">
                <a:latin typeface="Palatino-Roman"/>
              </a:rPr>
              <a:t>cas</a:t>
            </a:r>
            <a:r>
              <a:rPr lang="en-US" dirty="0" smtClean="0">
                <a:latin typeface="Palatino-Roman"/>
              </a:rPr>
              <a:t> de danger</a:t>
            </a:r>
          </a:p>
          <a:p>
            <a:endParaRPr lang="en-US" dirty="0" smtClean="0">
              <a:latin typeface="Palatino-Roman"/>
            </a:endParaRPr>
          </a:p>
          <a:p>
            <a:pPr lvl="1"/>
            <a:r>
              <a:rPr lang="en-US" dirty="0" err="1" smtClean="0">
                <a:latin typeface="Palatino-Roman"/>
              </a:rPr>
              <a:t>Groupe</a:t>
            </a:r>
            <a:r>
              <a:rPr lang="en-US" dirty="0" smtClean="0">
                <a:latin typeface="Palatino-Roman"/>
              </a:rPr>
              <a:t> B, division 1 - </a:t>
            </a:r>
            <a:r>
              <a:rPr lang="en-US" dirty="0" err="1" smtClean="0">
                <a:latin typeface="Palatino-Roman"/>
              </a:rPr>
              <a:t>Détention</a:t>
            </a:r>
            <a:endParaRPr lang="en-US" dirty="0" smtClean="0">
              <a:latin typeface="Palatino-Roman"/>
            </a:endParaRPr>
          </a:p>
          <a:p>
            <a:pPr lvl="1"/>
            <a:r>
              <a:rPr lang="en-US" dirty="0" err="1" smtClean="0">
                <a:latin typeface="Palatino-Roman"/>
              </a:rPr>
              <a:t>Groupe</a:t>
            </a:r>
            <a:r>
              <a:rPr lang="en-US" dirty="0" smtClean="0">
                <a:latin typeface="Palatino-Roman"/>
              </a:rPr>
              <a:t> B, division 2 - </a:t>
            </a:r>
            <a:r>
              <a:rPr lang="en-US" dirty="0" err="1" smtClean="0">
                <a:latin typeface="Palatino-Roman"/>
              </a:rPr>
              <a:t>Soins</a:t>
            </a:r>
            <a:endParaRPr lang="en-US" dirty="0" smtClean="0">
              <a:latin typeface="Palatino-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>
          <a:xfrm>
            <a:off x="300038" y="260350"/>
            <a:ext cx="7080250" cy="1042988"/>
          </a:xfrm>
        </p:spPr>
        <p:txBody>
          <a:bodyPr anchor="b"/>
          <a:lstStyle/>
          <a:p>
            <a:pPr algn="l"/>
            <a:r>
              <a:rPr lang="en-US" dirty="0" err="1" smtClean="0"/>
              <a:t>Définition</a:t>
            </a:r>
            <a:r>
              <a:rPr lang="en-US" dirty="0" smtClean="0"/>
              <a:t> – </a:t>
            </a:r>
            <a:r>
              <a:rPr lang="en-US" dirty="0" err="1" smtClean="0"/>
              <a:t>Traitement</a:t>
            </a:r>
            <a:endParaRPr lang="en-CA" dirty="0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>
          <a:xfrm>
            <a:off x="304800" y="1601788"/>
            <a:ext cx="5605463" cy="4267200"/>
          </a:xfrm>
        </p:spPr>
        <p:txBody>
          <a:bodyPr/>
          <a:lstStyle/>
          <a:p>
            <a:r>
              <a:rPr lang="en-US" i="1" dirty="0" smtClean="0"/>
              <a:t>… </a:t>
            </a:r>
            <a:r>
              <a:rPr lang="en-US" dirty="0" err="1" smtClean="0"/>
              <a:t>fourniture</a:t>
            </a:r>
            <a:r>
              <a:rPr lang="en-US" dirty="0" smtClean="0"/>
              <a:t> </a:t>
            </a:r>
            <a:r>
              <a:rPr lang="en-US" dirty="0" err="1" smtClean="0"/>
              <a:t>d’interventions</a:t>
            </a:r>
            <a:r>
              <a:rPr lang="en-US" dirty="0" smtClean="0"/>
              <a:t> </a:t>
            </a:r>
            <a:r>
              <a:rPr lang="en-US" dirty="0" err="1" smtClean="0"/>
              <a:t>médicales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d’autres</a:t>
            </a:r>
            <a:r>
              <a:rPr lang="en-US" dirty="0" smtClean="0"/>
              <a:t> interventions </a:t>
            </a:r>
            <a:r>
              <a:rPr lang="en-US" dirty="0" err="1" smtClean="0"/>
              <a:t>liées</a:t>
            </a:r>
            <a:r>
              <a:rPr lang="en-US" dirty="0" smtClean="0"/>
              <a:t> à la santé des </a:t>
            </a:r>
            <a:r>
              <a:rPr lang="en-US" dirty="0" err="1" smtClean="0"/>
              <a:t>personnes</a:t>
            </a:r>
            <a:r>
              <a:rPr lang="en-US" dirty="0" smtClean="0"/>
              <a:t>… </a:t>
            </a:r>
            <a:r>
              <a:rPr lang="en-US" u="sng" dirty="0" err="1" smtClean="0">
                <a:solidFill>
                  <a:srgbClr val="0000FF"/>
                </a:solidFill>
              </a:rPr>
              <a:t>peut</a:t>
            </a:r>
            <a:r>
              <a:rPr lang="en-US" u="sng" dirty="0" smtClean="0">
                <a:solidFill>
                  <a:srgbClr val="0000FF"/>
                </a:solidFill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</a:rPr>
              <a:t>rendre</a:t>
            </a:r>
            <a:r>
              <a:rPr lang="en-US" u="sng" dirty="0" smtClean="0">
                <a:solidFill>
                  <a:srgbClr val="0000FF"/>
                </a:solidFill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</a:rPr>
              <a:t>celles-ci</a:t>
            </a:r>
            <a:r>
              <a:rPr lang="en-US" u="sng" dirty="0" smtClean="0">
                <a:solidFill>
                  <a:srgbClr val="0000FF"/>
                </a:solidFill>
              </a:rPr>
              <a:t> incapables </a:t>
            </a:r>
            <a:r>
              <a:rPr lang="en-US" u="sng" dirty="0" err="1" smtClean="0">
                <a:solidFill>
                  <a:srgbClr val="0000FF"/>
                </a:solidFill>
              </a:rPr>
              <a:t>d’évacuer</a:t>
            </a:r>
            <a:r>
              <a:rPr lang="en-US" u="sng" dirty="0" smtClean="0">
                <a:solidFill>
                  <a:srgbClr val="0000FF"/>
                </a:solidFill>
              </a:rPr>
              <a:t> </a:t>
            </a:r>
            <a:r>
              <a:rPr lang="en-US" u="sng" dirty="0" err="1" smtClean="0">
                <a:solidFill>
                  <a:srgbClr val="0000FF"/>
                </a:solidFill>
              </a:rPr>
              <a:t>vers</a:t>
            </a:r>
            <a:r>
              <a:rPr lang="en-US" u="sng" dirty="0" smtClean="0">
                <a:solidFill>
                  <a:srgbClr val="0000FF"/>
                </a:solidFill>
              </a:rPr>
              <a:t> un lieu </a:t>
            </a:r>
            <a:r>
              <a:rPr lang="en-US" u="sng" dirty="0" err="1" smtClean="0">
                <a:solidFill>
                  <a:srgbClr val="0000FF"/>
                </a:solidFill>
              </a:rPr>
              <a:t>sûr</a:t>
            </a:r>
            <a:r>
              <a:rPr lang="en-US" u="sng" dirty="0" smtClean="0">
                <a:solidFill>
                  <a:srgbClr val="0000FF"/>
                </a:solidFill>
              </a:rPr>
              <a:t> sans aide</a:t>
            </a:r>
            <a:endParaRPr lang="en-CA" u="sng" dirty="0" smtClean="0">
              <a:solidFill>
                <a:srgbClr val="0000FF"/>
              </a:solidFill>
            </a:endParaRPr>
          </a:p>
        </p:txBody>
      </p:sp>
      <p:pic>
        <p:nvPicPr>
          <p:cNvPr id="20483" name="Picture 5" descr="http://t2.gstatic.com/images?q=tbn:dPp2oXVmaqsclM:http://www.map-uk.org/files/469_person_in_hospita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9878" y="1724025"/>
            <a:ext cx="254635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>
          <a:xfrm>
            <a:off x="300038" y="260350"/>
            <a:ext cx="7080250" cy="1042988"/>
          </a:xfrm>
        </p:spPr>
        <p:txBody>
          <a:bodyPr anchor="b"/>
          <a:lstStyle/>
          <a:p>
            <a:pPr algn="l"/>
            <a:r>
              <a:rPr lang="en-US" dirty="0" err="1" smtClean="0"/>
              <a:t>Définition</a:t>
            </a:r>
            <a:r>
              <a:rPr lang="en-US" dirty="0" smtClean="0"/>
              <a:t> – </a:t>
            </a:r>
            <a:r>
              <a:rPr lang="en-US" dirty="0" err="1" smtClean="0"/>
              <a:t>Établissement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de </a:t>
            </a:r>
            <a:r>
              <a:rPr lang="en-US" dirty="0" err="1" smtClean="0"/>
              <a:t>traitement</a:t>
            </a:r>
            <a:endParaRPr lang="en-CA" dirty="0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304800" y="1601788"/>
            <a:ext cx="5208588" cy="4267200"/>
          </a:xfrm>
        </p:spPr>
        <p:txBody>
          <a:bodyPr/>
          <a:lstStyle/>
          <a:p>
            <a:r>
              <a:rPr lang="en-US" dirty="0" smtClean="0"/>
              <a:t>… </a:t>
            </a:r>
            <a:r>
              <a:rPr lang="en-US" dirty="0" err="1" smtClean="0"/>
              <a:t>où</a:t>
            </a:r>
            <a:r>
              <a:rPr lang="en-US" dirty="0" smtClean="0"/>
              <a:t> des </a:t>
            </a:r>
            <a:r>
              <a:rPr lang="en-US" i="1" dirty="0" err="1" smtClean="0"/>
              <a:t>traitements</a:t>
            </a:r>
            <a:r>
              <a:rPr lang="en-US" i="1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fournis</a:t>
            </a:r>
            <a:r>
              <a:rPr lang="en-US" dirty="0" smtClean="0"/>
              <a:t> et </a:t>
            </a:r>
            <a:r>
              <a:rPr lang="en-US" dirty="0" err="1" smtClean="0"/>
              <a:t>où</a:t>
            </a:r>
            <a:r>
              <a:rPr lang="en-US" dirty="0" smtClean="0"/>
              <a:t> un </a:t>
            </a:r>
            <a:r>
              <a:rPr lang="en-US" dirty="0" err="1" smtClean="0"/>
              <a:t>hébergement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offert</a:t>
            </a:r>
            <a:r>
              <a:rPr lang="en-US" dirty="0" smtClean="0"/>
              <a:t> pour </a:t>
            </a:r>
            <a:r>
              <a:rPr lang="en-US" dirty="0" err="1" smtClean="0"/>
              <a:t>faciliter</a:t>
            </a:r>
            <a:r>
              <a:rPr lang="en-US" dirty="0" smtClean="0"/>
              <a:t> les </a:t>
            </a:r>
            <a:r>
              <a:rPr lang="en-US" i="1" dirty="0" err="1" smtClean="0"/>
              <a:t>traitements</a:t>
            </a:r>
            <a:endParaRPr lang="en-US" i="1" dirty="0" smtClean="0"/>
          </a:p>
          <a:p>
            <a:endParaRPr lang="en-US" i="1" dirty="0" smtClean="0"/>
          </a:p>
        </p:txBody>
      </p:sp>
      <p:pic>
        <p:nvPicPr>
          <p:cNvPr id="22531" name="Picture 6" descr="DSCN0104.jpg The operating room image dougstr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7578" y="1724025"/>
            <a:ext cx="31686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plate-ccc">
  <a:themeElements>
    <a:clrScheme name="template-cc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template-c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66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66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-cc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-cc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-cc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Settings\gagnonmm\Desktop\mk presn\template-ccc.ppt</Template>
  <TotalTime>4245</TotalTime>
  <Words>3256</Words>
  <Application>Microsoft Office PowerPoint</Application>
  <PresentationFormat>On-screen Show (4:3)</PresentationFormat>
  <Paragraphs>349</Paragraphs>
  <Slides>33</Slides>
  <Notes>33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2_template-ccc</vt:lpstr>
      <vt:lpstr>Photo Editor Photo</vt:lpstr>
      <vt:lpstr>Worksheet</vt:lpstr>
      <vt:lpstr>Établissements  de soins de type résidence supervisée</vt:lpstr>
      <vt:lpstr>Introduction</vt:lpstr>
      <vt:lpstr>Raison d’être de la modification</vt:lpstr>
      <vt:lpstr>Objectifs de la Commission</vt:lpstr>
      <vt:lpstr>Établissements de soins  de type résidence supervisée</vt:lpstr>
      <vt:lpstr>Établissement de soins</vt:lpstr>
      <vt:lpstr>Catégorie de 2005</vt:lpstr>
      <vt:lpstr>Définition – Traitement</vt:lpstr>
      <vt:lpstr>Définition – Établissement  de traitement</vt:lpstr>
      <vt:lpstr>Définition – Soins</vt:lpstr>
      <vt:lpstr>Définition – Établissement de soins</vt:lpstr>
      <vt:lpstr>Établissement de soins  de type résidence supervisée</vt:lpstr>
      <vt:lpstr>Construction</vt:lpstr>
      <vt:lpstr> Construction</vt:lpstr>
      <vt:lpstr> Construction</vt:lpstr>
      <vt:lpstr> Construction</vt:lpstr>
      <vt:lpstr>Établissement de soins  de type résidence supervisée</vt:lpstr>
      <vt:lpstr> Largeur des corridors</vt:lpstr>
      <vt:lpstr> Largeur des rampes</vt:lpstr>
      <vt:lpstr> Largeur des escaliers</vt:lpstr>
      <vt:lpstr> Largeur des escaliers</vt:lpstr>
      <vt:lpstr> Largeur des baies de portes</vt:lpstr>
      <vt:lpstr>Établissements de soins  de type résidence supervisée</vt:lpstr>
      <vt:lpstr>Gicleurs</vt:lpstr>
      <vt:lpstr>Gicleurs pour catégorie B3</vt:lpstr>
      <vt:lpstr>Mesure d’allègement relative aux gicleurs pour les constructions B3</vt:lpstr>
      <vt:lpstr>Établissements de soins  de type résidence supervisée</vt:lpstr>
      <vt:lpstr> Détecteurs et avertisseurs de fumée</vt:lpstr>
      <vt:lpstr> Avertisseurs de fumée</vt:lpstr>
      <vt:lpstr> Avertisseurs de fumée</vt:lpstr>
      <vt:lpstr>Centres d’hébergement pour enfants et maisons de convalescence</vt:lpstr>
      <vt:lpstr> Résumé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margaret kuzyk</dc:creator>
  <cp:lastModifiedBy>gagnonmm</cp:lastModifiedBy>
  <cp:revision>549</cp:revision>
  <dcterms:created xsi:type="dcterms:W3CDTF">2009-09-07T02:30:38Z</dcterms:created>
  <dcterms:modified xsi:type="dcterms:W3CDTF">2011-02-17T20:30:52Z</dcterms:modified>
</cp:coreProperties>
</file>