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0.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1.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12.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13.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4.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5.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16.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17.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notesSlides/notesSlide18.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19.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20.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notesSlides/notesSlide21.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notesSlides/notesSlide22.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23.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24.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25.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notesSlides/notesSlide26.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27.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notesSlides/notesSlide28.xml" ContentType="application/vnd.openxmlformats-officedocument.presentationml.notesSlide+xml"/>
  <Override PartName="/ppt/tags/tag95.xml" ContentType="application/vnd.openxmlformats-officedocument.presentationml.tags+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3" r:id="rId1"/>
  </p:sldMasterIdLst>
  <p:notesMasterIdLst>
    <p:notesMasterId r:id="rId31"/>
  </p:notesMasterIdLst>
  <p:handoutMasterIdLst>
    <p:handoutMasterId r:id="rId32"/>
  </p:handoutMasterIdLst>
  <p:sldIdLst>
    <p:sldId id="256" r:id="rId2"/>
    <p:sldId id="353" r:id="rId3"/>
    <p:sldId id="309" r:id="rId4"/>
    <p:sldId id="351" r:id="rId5"/>
    <p:sldId id="354" r:id="rId6"/>
    <p:sldId id="352" r:id="rId7"/>
    <p:sldId id="355" r:id="rId8"/>
    <p:sldId id="313" r:id="rId9"/>
    <p:sldId id="333" r:id="rId10"/>
    <p:sldId id="336" r:id="rId11"/>
    <p:sldId id="338" r:id="rId12"/>
    <p:sldId id="329" r:id="rId13"/>
    <p:sldId id="331" r:id="rId14"/>
    <p:sldId id="328" r:id="rId15"/>
    <p:sldId id="326" r:id="rId16"/>
    <p:sldId id="339" r:id="rId17"/>
    <p:sldId id="340" r:id="rId18"/>
    <p:sldId id="321" r:id="rId19"/>
    <p:sldId id="342" r:id="rId20"/>
    <p:sldId id="343" r:id="rId21"/>
    <p:sldId id="345" r:id="rId22"/>
    <p:sldId id="356" r:id="rId23"/>
    <p:sldId id="346" r:id="rId24"/>
    <p:sldId id="334" r:id="rId25"/>
    <p:sldId id="349" r:id="rId26"/>
    <p:sldId id="348" r:id="rId27"/>
    <p:sldId id="350" r:id="rId28"/>
    <p:sldId id="357" r:id="rId29"/>
    <p:sldId id="308" r:id="rId30"/>
  </p:sldIdLst>
  <p:sldSz cx="9144000" cy="6858000" type="screen4x3"/>
  <p:notesSz cx="6934200" cy="9232900"/>
  <p:embeddedFontLst>
    <p:embeddedFont>
      <p:font typeface="Calibri" panose="020F0502020204030204" pitchFamily="34" charset="0"/>
      <p:regular r:id="rId33"/>
      <p:bold r:id="rId34"/>
      <p:italic r:id="rId35"/>
      <p:boldItalic r:id="rId36"/>
    </p:embeddedFont>
    <p:embeddedFont>
      <p:font typeface="Times" panose="02020603050405020304" pitchFamily="18" charset="0"/>
      <p:regular r:id="rId37"/>
      <p:bold r:id="rId38"/>
      <p:italic r:id="rId39"/>
      <p:boldItalic r:id="rId40"/>
    </p:embeddedFont>
  </p:embeddedFontLst>
  <p:defaultTextStyle>
    <a:defPPr>
      <a:defRPr lang="en-US"/>
    </a:defPPr>
    <a:lvl1pPr algn="l" rtl="0" fontAlgn="base">
      <a:spcBef>
        <a:spcPct val="0"/>
      </a:spcBef>
      <a:spcAft>
        <a:spcPct val="0"/>
      </a:spcAft>
      <a:defRPr sz="2400" b="1" kern="1200">
        <a:solidFill>
          <a:srgbClr val="FFFFFF"/>
        </a:solidFill>
        <a:latin typeface="Arial" pitchFamily="34" charset="0"/>
        <a:ea typeface="+mn-ea"/>
        <a:cs typeface="+mn-cs"/>
      </a:defRPr>
    </a:lvl1pPr>
    <a:lvl2pPr marL="457200" algn="l" rtl="0" fontAlgn="base">
      <a:spcBef>
        <a:spcPct val="0"/>
      </a:spcBef>
      <a:spcAft>
        <a:spcPct val="0"/>
      </a:spcAft>
      <a:defRPr sz="2400" b="1" kern="1200">
        <a:solidFill>
          <a:srgbClr val="FFFFFF"/>
        </a:solidFill>
        <a:latin typeface="Arial" pitchFamily="34" charset="0"/>
        <a:ea typeface="+mn-ea"/>
        <a:cs typeface="+mn-cs"/>
      </a:defRPr>
    </a:lvl2pPr>
    <a:lvl3pPr marL="914400" algn="l" rtl="0" fontAlgn="base">
      <a:spcBef>
        <a:spcPct val="0"/>
      </a:spcBef>
      <a:spcAft>
        <a:spcPct val="0"/>
      </a:spcAft>
      <a:defRPr sz="2400" b="1" kern="1200">
        <a:solidFill>
          <a:srgbClr val="FFFFFF"/>
        </a:solidFill>
        <a:latin typeface="Arial" pitchFamily="34" charset="0"/>
        <a:ea typeface="+mn-ea"/>
        <a:cs typeface="+mn-cs"/>
      </a:defRPr>
    </a:lvl3pPr>
    <a:lvl4pPr marL="1371600" algn="l" rtl="0" fontAlgn="base">
      <a:spcBef>
        <a:spcPct val="0"/>
      </a:spcBef>
      <a:spcAft>
        <a:spcPct val="0"/>
      </a:spcAft>
      <a:defRPr sz="2400" b="1" kern="1200">
        <a:solidFill>
          <a:srgbClr val="FFFFFF"/>
        </a:solidFill>
        <a:latin typeface="Arial" pitchFamily="34" charset="0"/>
        <a:ea typeface="+mn-ea"/>
        <a:cs typeface="+mn-cs"/>
      </a:defRPr>
    </a:lvl4pPr>
    <a:lvl5pPr marL="1828800" algn="l" rtl="0" fontAlgn="base">
      <a:spcBef>
        <a:spcPct val="0"/>
      </a:spcBef>
      <a:spcAft>
        <a:spcPct val="0"/>
      </a:spcAft>
      <a:defRPr sz="2400" b="1" kern="1200">
        <a:solidFill>
          <a:srgbClr val="FFFFFF"/>
        </a:solidFill>
        <a:latin typeface="Arial" pitchFamily="34" charset="0"/>
        <a:ea typeface="+mn-ea"/>
        <a:cs typeface="+mn-cs"/>
      </a:defRPr>
    </a:lvl5pPr>
    <a:lvl6pPr marL="2286000" algn="l" defTabSz="914400" rtl="0" eaLnBrk="1" latinLnBrk="0" hangingPunct="1">
      <a:defRPr sz="2400" b="1" kern="1200">
        <a:solidFill>
          <a:srgbClr val="FFFFFF"/>
        </a:solidFill>
        <a:latin typeface="Arial" pitchFamily="34" charset="0"/>
        <a:ea typeface="+mn-ea"/>
        <a:cs typeface="+mn-cs"/>
      </a:defRPr>
    </a:lvl6pPr>
    <a:lvl7pPr marL="2743200" algn="l" defTabSz="914400" rtl="0" eaLnBrk="1" latinLnBrk="0" hangingPunct="1">
      <a:defRPr sz="2400" b="1" kern="1200">
        <a:solidFill>
          <a:srgbClr val="FFFFFF"/>
        </a:solidFill>
        <a:latin typeface="Arial" pitchFamily="34" charset="0"/>
        <a:ea typeface="+mn-ea"/>
        <a:cs typeface="+mn-cs"/>
      </a:defRPr>
    </a:lvl7pPr>
    <a:lvl8pPr marL="3200400" algn="l" defTabSz="914400" rtl="0" eaLnBrk="1" latinLnBrk="0" hangingPunct="1">
      <a:defRPr sz="2400" b="1" kern="1200">
        <a:solidFill>
          <a:srgbClr val="FFFFFF"/>
        </a:solidFill>
        <a:latin typeface="Arial" pitchFamily="34" charset="0"/>
        <a:ea typeface="+mn-ea"/>
        <a:cs typeface="+mn-cs"/>
      </a:defRPr>
    </a:lvl8pPr>
    <a:lvl9pPr marL="3657600" algn="l" defTabSz="914400" rtl="0" eaLnBrk="1" latinLnBrk="0" hangingPunct="1">
      <a:defRPr sz="2400" b="1" kern="1200">
        <a:solidFill>
          <a:srgbClr val="FFFFFF"/>
        </a:solidFill>
        <a:latin typeface="Arial" pitchFamily="34" charset="0"/>
        <a:ea typeface="+mn-ea"/>
        <a:cs typeface="+mn-cs"/>
      </a:defRPr>
    </a:lvl9pPr>
  </p:defaultTextStyle>
  <p:extLst>
    <p:ext uri="{EFAFB233-063F-42B5-8137-9DF3F51BA10A}">
      <p15:sldGuideLst xmlns:p15="http://schemas.microsoft.com/office/powerpoint/2012/main">
        <p15:guide id="1" orient="horz" pos="1071">
          <p15:clr>
            <a:srgbClr val="A4A3A4"/>
          </p15:clr>
        </p15:guide>
        <p15:guide id="2" pos="5511">
          <p15:clr>
            <a:srgbClr val="A4A3A4"/>
          </p15:clr>
        </p15:guide>
      </p15:sldGuideLst>
    </p:ext>
    <p:ext uri="{2D200454-40CA-4A62-9FC3-DE9A4176ACB9}">
      <p15:notesGuideLst xmlns:p15="http://schemas.microsoft.com/office/powerpoint/2012/main">
        <p15:guide id="1" orient="horz" pos="2908">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6699"/>
    <a:srgbClr val="447C98"/>
    <a:srgbClr val="FBC685"/>
    <a:srgbClr val="DAF395"/>
    <a:srgbClr val="F3DD8D"/>
    <a:srgbClr val="D0EFFC"/>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615" autoAdjust="0"/>
    <p:restoredTop sz="55995" autoAdjust="0"/>
  </p:normalViewPr>
  <p:slideViewPr>
    <p:cSldViewPr snapToGrid="0" showGuides="1">
      <p:cViewPr varScale="1">
        <p:scale>
          <a:sx n="116" d="100"/>
          <a:sy n="116" d="100"/>
        </p:scale>
        <p:origin x="2130" y="108"/>
      </p:cViewPr>
      <p:guideLst>
        <p:guide orient="horz" pos="1071"/>
        <p:guide pos="5511"/>
      </p:guideLst>
    </p:cSldViewPr>
  </p:slideViewPr>
  <p:outlineViewPr>
    <p:cViewPr>
      <p:scale>
        <a:sx n="33" d="100"/>
        <a:sy n="33" d="100"/>
      </p:scale>
      <p:origin x="258" y="0"/>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100" d="100"/>
          <a:sy n="100" d="100"/>
        </p:scale>
        <p:origin x="-924" y="318"/>
      </p:cViewPr>
      <p:guideLst>
        <p:guide orient="horz" pos="2908"/>
        <p:guide pos="218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slide" Target="slides/slide1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82" tIns="46191" rIns="92382" bIns="46191" rtlCol="0"/>
          <a:lstStyle>
            <a:lvl1pPr algn="l">
              <a:defRPr sz="1200"/>
            </a:lvl1pPr>
          </a:lstStyle>
          <a:p>
            <a:pPr>
              <a:defRPr/>
            </a:pPr>
            <a:endParaRPr lang="en-US" dirty="0"/>
          </a:p>
        </p:txBody>
      </p:sp>
      <p:sp>
        <p:nvSpPr>
          <p:cNvPr id="3" name="Date Placeholder 2"/>
          <p:cNvSpPr>
            <a:spLocks noGrp="1"/>
          </p:cNvSpPr>
          <p:nvPr>
            <p:ph type="dt" sz="quarter" idx="1"/>
          </p:nvPr>
        </p:nvSpPr>
        <p:spPr>
          <a:xfrm>
            <a:off x="3927775" y="0"/>
            <a:ext cx="3004820" cy="461645"/>
          </a:xfrm>
          <a:prstGeom prst="rect">
            <a:avLst/>
          </a:prstGeom>
        </p:spPr>
        <p:txBody>
          <a:bodyPr vert="horz" lIns="92382" tIns="46191" rIns="92382" bIns="46191" rtlCol="0"/>
          <a:lstStyle>
            <a:lvl1pPr algn="r">
              <a:defRPr sz="1200"/>
            </a:lvl1pPr>
          </a:lstStyle>
          <a:p>
            <a:pPr>
              <a:defRPr/>
            </a:pPr>
            <a:fld id="{561F5FBA-A59D-4AB5-B6EA-7CB462EB3460}" type="datetimeFigureOut">
              <a:rPr lang="en-US"/>
              <a:pPr>
                <a:defRPr/>
              </a:pPr>
              <a:t>9/24/2020</a:t>
            </a:fld>
            <a:endParaRPr lang="en-US" dirty="0"/>
          </a:p>
        </p:txBody>
      </p:sp>
      <p:sp>
        <p:nvSpPr>
          <p:cNvPr id="4" name="Footer Placeholder 3"/>
          <p:cNvSpPr>
            <a:spLocks noGrp="1"/>
          </p:cNvSpPr>
          <p:nvPr>
            <p:ph type="ftr" sz="quarter" idx="2"/>
          </p:nvPr>
        </p:nvSpPr>
        <p:spPr>
          <a:xfrm>
            <a:off x="0" y="8769653"/>
            <a:ext cx="3004820" cy="461645"/>
          </a:xfrm>
          <a:prstGeom prst="rect">
            <a:avLst/>
          </a:prstGeom>
        </p:spPr>
        <p:txBody>
          <a:bodyPr vert="horz" lIns="92382" tIns="46191" rIns="92382" bIns="46191"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927775" y="8769653"/>
            <a:ext cx="3004820" cy="461645"/>
          </a:xfrm>
          <a:prstGeom prst="rect">
            <a:avLst/>
          </a:prstGeom>
        </p:spPr>
        <p:txBody>
          <a:bodyPr vert="horz" lIns="92382" tIns="46191" rIns="92382" bIns="46191" rtlCol="0" anchor="b"/>
          <a:lstStyle>
            <a:lvl1pPr algn="r">
              <a:defRPr sz="1200"/>
            </a:lvl1pPr>
          </a:lstStyle>
          <a:p>
            <a:pPr>
              <a:defRPr/>
            </a:pPr>
            <a:fld id="{766FF60A-DE29-4E01-A7C6-A4EF631F9C45}" type="slidenum">
              <a:rPr lang="en-US"/>
              <a:pPr>
                <a:defRPr/>
              </a:pPr>
              <a:t>‹#›</a:t>
            </a:fld>
            <a:endParaRPr lang="en-US" dirty="0"/>
          </a:p>
        </p:txBody>
      </p:sp>
    </p:spTree>
    <p:extLst>
      <p:ext uri="{BB962C8B-B14F-4D97-AF65-F5344CB8AC3E}">
        <p14:creationId xmlns:p14="http://schemas.microsoft.com/office/powerpoint/2010/main" val="21902332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4820" cy="461645"/>
          </a:xfrm>
          <a:prstGeom prst="rect">
            <a:avLst/>
          </a:prstGeom>
        </p:spPr>
        <p:txBody>
          <a:bodyPr vert="horz" lIns="92382" tIns="46191" rIns="92382" bIns="46191" rtlCol="0"/>
          <a:lstStyle>
            <a:lvl1pPr algn="l" fontAlgn="auto">
              <a:spcBef>
                <a:spcPts val="0"/>
              </a:spcBef>
              <a:spcAft>
                <a:spcPts val="0"/>
              </a:spcAft>
              <a:defRPr sz="1200" b="0">
                <a:solidFill>
                  <a:schemeClr val="tx1"/>
                </a:solidFill>
                <a:latin typeface="+mn-lt"/>
              </a:defRPr>
            </a:lvl1pPr>
          </a:lstStyle>
          <a:p>
            <a:pPr>
              <a:defRPr/>
            </a:pPr>
            <a:endParaRPr lang="en-CA" dirty="0"/>
          </a:p>
        </p:txBody>
      </p:sp>
      <p:sp>
        <p:nvSpPr>
          <p:cNvPr id="3" name="Date Placeholder 2"/>
          <p:cNvSpPr>
            <a:spLocks noGrp="1"/>
          </p:cNvSpPr>
          <p:nvPr>
            <p:ph type="dt" idx="1"/>
          </p:nvPr>
        </p:nvSpPr>
        <p:spPr>
          <a:xfrm>
            <a:off x="3927775" y="0"/>
            <a:ext cx="3004820" cy="461645"/>
          </a:xfrm>
          <a:prstGeom prst="rect">
            <a:avLst/>
          </a:prstGeom>
        </p:spPr>
        <p:txBody>
          <a:bodyPr vert="horz" lIns="92382" tIns="46191" rIns="92382" bIns="46191" rtlCol="0"/>
          <a:lstStyle>
            <a:lvl1pPr algn="r" fontAlgn="auto">
              <a:spcBef>
                <a:spcPts val="0"/>
              </a:spcBef>
              <a:spcAft>
                <a:spcPts val="0"/>
              </a:spcAft>
              <a:defRPr sz="1200" b="0">
                <a:solidFill>
                  <a:schemeClr val="tx1"/>
                </a:solidFill>
                <a:latin typeface="+mn-lt"/>
              </a:defRPr>
            </a:lvl1pPr>
          </a:lstStyle>
          <a:p>
            <a:pPr>
              <a:defRPr/>
            </a:pPr>
            <a:fld id="{8FA40F74-0FB6-46C5-B923-CDD473AABD1D}" type="datetimeFigureOut">
              <a:rPr lang="en-US"/>
              <a:pPr>
                <a:defRPr/>
              </a:pPr>
              <a:t>9/24/2020</a:t>
            </a:fld>
            <a:endParaRPr lang="en-CA" dirty="0"/>
          </a:p>
        </p:txBody>
      </p:sp>
      <p:sp>
        <p:nvSpPr>
          <p:cNvPr id="4" name="Slide Image Placeholder 3"/>
          <p:cNvSpPr>
            <a:spLocks noGrp="1" noRot="1" noChangeAspect="1"/>
          </p:cNvSpPr>
          <p:nvPr>
            <p:ph type="sldImg" idx="2"/>
          </p:nvPr>
        </p:nvSpPr>
        <p:spPr>
          <a:xfrm>
            <a:off x="1158875" y="692150"/>
            <a:ext cx="4616450" cy="3462338"/>
          </a:xfrm>
          <a:prstGeom prst="rect">
            <a:avLst/>
          </a:prstGeom>
          <a:noFill/>
          <a:ln w="12700">
            <a:solidFill>
              <a:prstClr val="black"/>
            </a:solidFill>
          </a:ln>
        </p:spPr>
        <p:txBody>
          <a:bodyPr vert="horz" lIns="92382" tIns="46191" rIns="92382" bIns="46191" rtlCol="0" anchor="ctr"/>
          <a:lstStyle/>
          <a:p>
            <a:pPr lvl="0"/>
            <a:endParaRPr lang="en-CA" noProof="0" dirty="0"/>
          </a:p>
        </p:txBody>
      </p:sp>
      <p:sp>
        <p:nvSpPr>
          <p:cNvPr id="5" name="Notes Placeholder 4"/>
          <p:cNvSpPr>
            <a:spLocks noGrp="1"/>
          </p:cNvSpPr>
          <p:nvPr>
            <p:ph type="body" sz="quarter" idx="3"/>
          </p:nvPr>
        </p:nvSpPr>
        <p:spPr>
          <a:xfrm>
            <a:off x="693420" y="4385628"/>
            <a:ext cx="5547360" cy="4154805"/>
          </a:xfrm>
          <a:prstGeom prst="rect">
            <a:avLst/>
          </a:prstGeom>
        </p:spPr>
        <p:txBody>
          <a:bodyPr vert="horz" wrap="square" lIns="92382" tIns="46191" rIns="92382" bIns="46191" numCol="1" anchor="t" anchorCtr="0" compatLnSpc="1">
            <a:prstTxWarp prst="textNoShape">
              <a:avLst/>
            </a:prstTxWarp>
            <a:normAutofit/>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endParaRPr lang="en-CA" noProof="0" smtClean="0"/>
          </a:p>
        </p:txBody>
      </p:sp>
      <p:sp>
        <p:nvSpPr>
          <p:cNvPr id="6" name="Footer Placeholder 5"/>
          <p:cNvSpPr>
            <a:spLocks noGrp="1"/>
          </p:cNvSpPr>
          <p:nvPr>
            <p:ph type="ftr" sz="quarter" idx="4"/>
          </p:nvPr>
        </p:nvSpPr>
        <p:spPr>
          <a:xfrm>
            <a:off x="0" y="8769653"/>
            <a:ext cx="3004820" cy="461645"/>
          </a:xfrm>
          <a:prstGeom prst="rect">
            <a:avLst/>
          </a:prstGeom>
        </p:spPr>
        <p:txBody>
          <a:bodyPr vert="horz" lIns="92382" tIns="46191" rIns="92382" bIns="46191" rtlCol="0" anchor="b"/>
          <a:lstStyle>
            <a:lvl1pPr algn="l" fontAlgn="auto">
              <a:spcBef>
                <a:spcPts val="0"/>
              </a:spcBef>
              <a:spcAft>
                <a:spcPts val="0"/>
              </a:spcAft>
              <a:defRPr sz="1200" b="0">
                <a:solidFill>
                  <a:schemeClr val="tx1"/>
                </a:solidFill>
                <a:latin typeface="+mn-lt"/>
              </a:defRPr>
            </a:lvl1pPr>
          </a:lstStyle>
          <a:p>
            <a:pPr>
              <a:defRPr/>
            </a:pPr>
            <a:endParaRPr lang="en-CA" dirty="0"/>
          </a:p>
        </p:txBody>
      </p:sp>
      <p:sp>
        <p:nvSpPr>
          <p:cNvPr id="7" name="Slide Number Placeholder 6"/>
          <p:cNvSpPr>
            <a:spLocks noGrp="1"/>
          </p:cNvSpPr>
          <p:nvPr>
            <p:ph type="sldNum" sz="quarter" idx="5"/>
          </p:nvPr>
        </p:nvSpPr>
        <p:spPr>
          <a:xfrm>
            <a:off x="3927775" y="8769653"/>
            <a:ext cx="3004820" cy="461645"/>
          </a:xfrm>
          <a:prstGeom prst="rect">
            <a:avLst/>
          </a:prstGeom>
        </p:spPr>
        <p:txBody>
          <a:bodyPr vert="horz" lIns="92382" tIns="46191" rIns="92382" bIns="46191" rtlCol="0" anchor="b"/>
          <a:lstStyle>
            <a:lvl1pPr algn="r" fontAlgn="auto">
              <a:spcBef>
                <a:spcPts val="0"/>
              </a:spcBef>
              <a:spcAft>
                <a:spcPts val="0"/>
              </a:spcAft>
              <a:defRPr sz="1200" b="0">
                <a:solidFill>
                  <a:schemeClr val="tx1"/>
                </a:solidFill>
                <a:latin typeface="+mn-lt"/>
              </a:defRPr>
            </a:lvl1pPr>
          </a:lstStyle>
          <a:p>
            <a:pPr>
              <a:defRPr/>
            </a:pPr>
            <a:fld id="{9E84BA44-BE47-4ED8-9702-0D8C60808C6A}" type="slidenum">
              <a:rPr lang="en-CA"/>
              <a:pPr>
                <a:defRPr/>
              </a:pPr>
              <a:t>‹#›</a:t>
            </a:fld>
            <a:endParaRPr lang="en-CA" dirty="0"/>
          </a:p>
        </p:txBody>
      </p:sp>
    </p:spTree>
    <p:extLst>
      <p:ext uri="{BB962C8B-B14F-4D97-AF65-F5344CB8AC3E}">
        <p14:creationId xmlns:p14="http://schemas.microsoft.com/office/powerpoint/2010/main" val="408958211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en-CA" sz="2400" b="1" dirty="0" smtClean="0">
              <a:solidFill>
                <a:srgbClr val="FFFFFF"/>
              </a:solidFill>
              <a:latin typeface="Arial" pitchFamily="34" charset="0"/>
            </a:endParaRPr>
          </a:p>
        </p:txBody>
      </p:sp>
      <p:sp>
        <p:nvSpPr>
          <p:cNvPr id="4" name="Slide Number Placeholder 3"/>
          <p:cNvSpPr>
            <a:spLocks noGrp="1"/>
          </p:cNvSpPr>
          <p:nvPr>
            <p:ph type="sldNum" sz="quarter" idx="5"/>
          </p:nvPr>
        </p:nvSpPr>
        <p:spPr/>
        <p:txBody>
          <a:bodyPr/>
          <a:lstStyle/>
          <a:p>
            <a:pPr>
              <a:defRPr/>
            </a:pPr>
            <a:fld id="{69E60B42-8627-4DED-949D-FDC22B2B08F3}" type="slidenum">
              <a:rPr lang="en-CA" smtClean="0"/>
              <a:pPr>
                <a:defRPr/>
              </a:pPr>
              <a:t>1</a:t>
            </a:fld>
            <a:endParaRPr lang="en-CA" dirty="0"/>
          </a:p>
        </p:txBody>
      </p:sp>
    </p:spTree>
    <p:extLst>
      <p:ext uri="{BB962C8B-B14F-4D97-AF65-F5344CB8AC3E}">
        <p14:creationId xmlns:p14="http://schemas.microsoft.com/office/powerpoint/2010/main" val="2821383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4035" name="Notes Placeholder 3"/>
          <p:cNvSpPr>
            <a:spLocks noGrp="1"/>
          </p:cNvSpPr>
          <p:nvPr>
            <p:ph type="body" sz="quarter" idx="10"/>
          </p:nvPr>
        </p:nvSpPr>
        <p:spPr bwMode="auto">
          <a:noFill/>
        </p:spPr>
        <p:txBody>
          <a:bodyPr>
            <a:normAutofit/>
          </a:bodyPr>
          <a:lstStyle/>
          <a:p>
            <a:pPr eaLnBrk="1" hangingPunct="1">
              <a:spcBef>
                <a:spcPct val="0"/>
              </a:spcBef>
            </a:pPr>
            <a:r>
              <a:rPr lang="fr-CA" dirty="0" smtClean="0">
                <a:latin typeface="Arial" pitchFamily="34" charset="0"/>
              </a:rPr>
              <a:t>La nouvelle disposition permet que les gicleurs qui pénètrent dans une séparation coupe-feu ou une paroi faisant partie d’un ensemble devant avoir un degré de résistance au feu soient exemptés des exigences relatives à l’installation d’un coupe-feu si l’espace annulaire créé par la pénétration d’une tête de gicleur est couvert d’une plaque de métal conforme à la norme NFPA 13, </a:t>
            </a:r>
            <a:r>
              <a:rPr lang="fr-CA" i="0" dirty="0" smtClean="0">
                <a:latin typeface="Arial"/>
                <a:cs typeface="Arial"/>
              </a:rPr>
              <a:t>« </a:t>
            </a:r>
            <a:r>
              <a:rPr lang="fr-CA" i="0" dirty="0" smtClean="0">
                <a:latin typeface="Arial" pitchFamily="34" charset="0"/>
              </a:rPr>
              <a:t>Installation of Sprinkler Systems ».</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Cette exemption a été permise parce que l’application d’un produit autour des têtes de gicleur peut rendre certaines installations inefficaces en gênant le bon fonctionnement des gicleurs.</a:t>
            </a: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10</a:t>
            </a:fld>
            <a:endParaRPr lang="en-CA" dirty="0"/>
          </a:p>
        </p:txBody>
      </p:sp>
    </p:spTree>
    <p:extLst>
      <p:ext uri="{BB962C8B-B14F-4D97-AF65-F5344CB8AC3E}">
        <p14:creationId xmlns:p14="http://schemas.microsoft.com/office/powerpoint/2010/main" val="4073710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5059"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Le CNB 2005 exigeait un registre coupe-feu à l’endroit où un conduit pénètre dans une séparation coupe-feu. Les fabricants de registres coupe-feu affirment toutefois qu’un coupe-feu à cet endroit risque de gêner le fonctionnement du registre et de rendre celui-ci inefficace.</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Une exemption a été accordée dans ces cas à condition que les registres coupe-feu soient installés conformément à la norme NFPA 80, </a:t>
            </a:r>
            <a:r>
              <a:rPr lang="fr-CA" i="0" dirty="0" smtClean="0">
                <a:latin typeface="Arial"/>
                <a:cs typeface="Arial"/>
              </a:rPr>
              <a:t>« </a:t>
            </a:r>
            <a:r>
              <a:rPr lang="fr-CA" i="0" dirty="0" err="1" smtClean="0">
                <a:latin typeface="Arial" pitchFamily="34" charset="0"/>
              </a:rPr>
              <a:t>Fire</a:t>
            </a:r>
            <a:r>
              <a:rPr lang="fr-CA" i="0" dirty="0" smtClean="0">
                <a:latin typeface="Arial" pitchFamily="34" charset="0"/>
              </a:rPr>
              <a:t> Doors and Other </a:t>
            </a:r>
            <a:r>
              <a:rPr lang="fr-CA" i="0" dirty="0" err="1" smtClean="0">
                <a:latin typeface="Arial" pitchFamily="34" charset="0"/>
              </a:rPr>
              <a:t>Opening</a:t>
            </a:r>
            <a:r>
              <a:rPr lang="fr-CA" i="0" dirty="0" smtClean="0">
                <a:latin typeface="Arial" pitchFamily="34" charset="0"/>
              </a:rPr>
              <a:t> Protectives ». </a:t>
            </a:r>
          </a:p>
          <a:p>
            <a:pPr eaLnBrk="1" hangingPunct="1">
              <a:spcBef>
                <a:spcPct val="0"/>
              </a:spcBef>
            </a:pPr>
            <a:endParaRPr lang="fr-CA" b="1" dirty="0" smtClean="0">
              <a:latin typeface="Arial" pitchFamily="34" charset="0"/>
            </a:endParaRP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11</a:t>
            </a:fld>
            <a:endParaRPr lang="en-CA" dirty="0"/>
          </a:p>
        </p:txBody>
      </p:sp>
    </p:spTree>
    <p:extLst>
      <p:ext uri="{BB962C8B-B14F-4D97-AF65-F5344CB8AC3E}">
        <p14:creationId xmlns:p14="http://schemas.microsoft.com/office/powerpoint/2010/main" val="2909672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6083" name="Notes Placeholder 3"/>
          <p:cNvSpPr>
            <a:spLocks noGrp="1"/>
          </p:cNvSpPr>
          <p:nvPr>
            <p:ph type="body" sz="quarter" idx="10"/>
          </p:nvPr>
        </p:nvSpPr>
        <p:spPr bwMode="auto">
          <a:noFill/>
        </p:spPr>
        <p:txBody>
          <a:bodyPr>
            <a:normAutofit/>
          </a:bodyPr>
          <a:lstStyle/>
          <a:p>
            <a:pPr eaLnBrk="1" hangingPunct="1">
              <a:spcBef>
                <a:spcPct val="0"/>
              </a:spcBef>
            </a:pPr>
            <a:r>
              <a:rPr lang="fr-CA" dirty="0" smtClean="0">
                <a:latin typeface="Arial" pitchFamily="34" charset="0"/>
              </a:rPr>
              <a:t>Cette modification permet que des tuyaux combustibles de tout diamètre pénètrent dans une séparation coupe-feu. </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Rien ne justifiait que la taille de la tuyauterie combustible de distribution d’eau pénétrant dans une séparation coupe-feu verticale soit limitée à un diamètre de 30 mm. Cette limite a probablement été introduite dans le CNB il y a un certain temps et peut avoir été adéquate à ce moment. Il existe toutefois aujourd’hui des systèmes coupe-feu pour les</a:t>
            </a:r>
            <a:r>
              <a:rPr lang="fr-CA" baseline="0" dirty="0" smtClean="0">
                <a:latin typeface="Arial" pitchFamily="34" charset="0"/>
              </a:rPr>
              <a:t> </a:t>
            </a:r>
            <a:r>
              <a:rPr lang="fr-CA" dirty="0" smtClean="0">
                <a:latin typeface="Arial" pitchFamily="34" charset="0"/>
              </a:rPr>
              <a:t>grandes ouvertures.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La limitation aux seules séparations coupe-feu verticales n’était pas justifiée. La pénétration est maintenant permise pour les ensembles tant verticaux qu’horizontaux. </a:t>
            </a:r>
          </a:p>
          <a:p>
            <a:pPr eaLnBrk="1" hangingPunct="1">
              <a:spcBef>
                <a:spcPct val="0"/>
              </a:spcBef>
            </a:pPr>
            <a:endParaRPr lang="fr-CA" sz="2400" b="1" dirty="0" smtClean="0">
              <a:latin typeface="Arial" pitchFamily="34" charset="0"/>
            </a:endParaRP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12</a:t>
            </a:fld>
            <a:endParaRPr lang="en-CA" dirty="0"/>
          </a:p>
        </p:txBody>
      </p:sp>
    </p:spTree>
    <p:extLst>
      <p:ext uri="{BB962C8B-B14F-4D97-AF65-F5344CB8AC3E}">
        <p14:creationId xmlns:p14="http://schemas.microsoft.com/office/powerpoint/2010/main" val="24709694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7107"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Les limitations actuelles, qui permettent qu’une tuyauterie d’évacuation combustible pénètre dans une séparation coupe-feu horizontale seulement à condition que cette dernière soit une dalle en béton et que la tuyauterie</a:t>
            </a:r>
            <a:r>
              <a:rPr lang="fr-CA" baseline="0" dirty="0" smtClean="0">
                <a:latin typeface="Arial" pitchFamily="34" charset="0"/>
              </a:rPr>
              <a:t> desserve un W.-C. incombustible</a:t>
            </a:r>
            <a:r>
              <a:rPr lang="fr-CA" dirty="0" smtClean="0">
                <a:latin typeface="Arial" pitchFamily="34" charset="0"/>
              </a:rPr>
              <a:t>, ont été suprimées.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Cette disposition ne pouvait pas être justifiée, car il existe des systèmes coupe-feu pour la tuyauterie combustible tant dans les pénétrations horizontales que verticales.</a:t>
            </a:r>
            <a:endParaRPr lang="fr-CA" sz="2400" dirty="0" smtClean="0">
              <a:latin typeface="Arial" pitchFamily="34" charset="0"/>
            </a:endParaRP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13</a:t>
            </a:fld>
            <a:endParaRPr lang="en-CA" dirty="0"/>
          </a:p>
        </p:txBody>
      </p:sp>
    </p:spTree>
    <p:extLst>
      <p:ext uri="{BB962C8B-B14F-4D97-AF65-F5344CB8AC3E}">
        <p14:creationId xmlns:p14="http://schemas.microsoft.com/office/powerpoint/2010/main" val="336936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8131" name="Notes Placeholder 3"/>
          <p:cNvSpPr>
            <a:spLocks noGrp="1"/>
          </p:cNvSpPr>
          <p:nvPr>
            <p:ph type="body" sz="quarter" idx="10"/>
          </p:nvPr>
        </p:nvSpPr>
        <p:spPr bwMode="auto">
          <a:noFill/>
        </p:spPr>
        <p:txBody>
          <a:bodyPr>
            <a:noAutofit/>
          </a:bodyPr>
          <a:lstStyle/>
          <a:p>
            <a:pPr>
              <a:lnSpc>
                <a:spcPct val="90000"/>
              </a:lnSpc>
              <a:spcBef>
                <a:spcPts val="50"/>
              </a:spcBef>
            </a:pPr>
            <a:r>
              <a:rPr lang="fr-FR" sz="1100" i="0" kern="1200" baseline="0" dirty="0" smtClean="0">
                <a:solidFill>
                  <a:schemeClr val="tx1"/>
                </a:solidFill>
                <a:latin typeface="Arial" pitchFamily="34" charset="0"/>
                <a:ea typeface="+mn-ea"/>
                <a:cs typeface="Arial" pitchFamily="34" charset="0"/>
              </a:rPr>
              <a:t>Il est permis, dans un bâtiment pour lequel une construction incombustible est exigée, d’utiliser des tuyaux et des raccords en polypropylène pour une tuyauterie</a:t>
            </a:r>
          </a:p>
          <a:p>
            <a:pPr>
              <a:lnSpc>
                <a:spcPct val="90000"/>
              </a:lnSpc>
              <a:spcBef>
                <a:spcPts val="0"/>
              </a:spcBef>
            </a:pPr>
            <a:r>
              <a:rPr lang="fr-FR" sz="1100" i="0" kern="1200" baseline="0" dirty="0" smtClean="0">
                <a:solidFill>
                  <a:schemeClr val="tx1"/>
                </a:solidFill>
                <a:latin typeface="Arial" pitchFamily="34" charset="0"/>
                <a:ea typeface="+mn-ea"/>
                <a:cs typeface="Arial" pitchFamily="34" charset="0"/>
              </a:rPr>
              <a:t>d’évacuation et de ventilation servant à acheminer des matières très corrosives ou pour une tuyauterie de distribution d’eau distillée ou d’eau filtrée par dialyse dans un</a:t>
            </a:r>
          </a:p>
          <a:p>
            <a:pPr>
              <a:lnSpc>
                <a:spcPct val="90000"/>
              </a:lnSpc>
              <a:spcBef>
                <a:spcPts val="0"/>
              </a:spcBef>
            </a:pPr>
            <a:r>
              <a:rPr lang="fr-FR" sz="1100" i="0" kern="1200" baseline="0" dirty="0" smtClean="0">
                <a:solidFill>
                  <a:schemeClr val="tx1"/>
                </a:solidFill>
                <a:latin typeface="Arial" pitchFamily="34" charset="0"/>
                <a:ea typeface="+mn-ea"/>
                <a:cs typeface="Arial" pitchFamily="34" charset="0"/>
              </a:rPr>
              <a:t>laboratoire ou un hôpital, à condition, entre autres :</a:t>
            </a:r>
            <a:endParaRPr lang="fr-CA" sz="1100" i="0" dirty="0" smtClean="0">
              <a:latin typeface="Arial" pitchFamily="34" charset="0"/>
              <a:cs typeface="Arial" pitchFamily="34" charset="0"/>
            </a:endParaRPr>
          </a:p>
          <a:p>
            <a:pPr>
              <a:lnSpc>
                <a:spcPct val="90000"/>
              </a:lnSpc>
              <a:spcBef>
                <a:spcPts val="0"/>
              </a:spcBef>
            </a:pPr>
            <a:r>
              <a:rPr lang="fr-FR" sz="1100" i="0" kern="1200" baseline="0" dirty="0" smtClean="0">
                <a:solidFill>
                  <a:schemeClr val="tx1"/>
                </a:solidFill>
                <a:latin typeface="Arial" pitchFamily="34" charset="0"/>
                <a:ea typeface="+mn-ea"/>
                <a:cs typeface="Arial" pitchFamily="34" charset="0"/>
              </a:rPr>
              <a:t>que si un tuyau traverse une séparation coupe-feu, la pénétration soit rendue étanche par un coupe-feu qui a une cote FT au moins égale au degré de résistance au feu de la séparation coupe-feu, dans les conditions d’essai de la norme CAN/ULC-S115, « Essai de comportement au feu des ensembles coupe-feu », avec une pression manométrique du côté exposé d’au moins 50 Pa supérieure à celle du côté non exposé.</a:t>
            </a:r>
          </a:p>
          <a:p>
            <a:endParaRPr lang="fr-CA" sz="1100" i="0" dirty="0" smtClean="0">
              <a:latin typeface="Arial" pitchFamily="34" charset="0"/>
              <a:cs typeface="Arial" pitchFamily="34" charset="0"/>
            </a:endParaRPr>
          </a:p>
          <a:p>
            <a:pPr eaLnBrk="1" hangingPunct="1">
              <a:lnSpc>
                <a:spcPct val="90000"/>
              </a:lnSpc>
              <a:spcBef>
                <a:spcPct val="0"/>
              </a:spcBef>
            </a:pPr>
            <a:r>
              <a:rPr lang="fr-CA" sz="1100" dirty="0" smtClean="0">
                <a:latin typeface="Arial" pitchFamily="34" charset="0"/>
                <a:cs typeface="Arial" pitchFamily="34" charset="0"/>
              </a:rPr>
              <a:t>On a cherché à déterminer pourquoi il existait trois cotes différentes pour la tuyauterie de plastique. Les commentaires ont indiqué que la cote FT s’applique aux tuyaux qui se comportent comme des tuyaux de cuivre lorsqu’ils sont soumis à une pression interne de 50 Pa (le polypropylène). Il a été noté qu’il n’existe pas de statistiques montrant que la cote FT est requise pour tous les tuyaux, et les tuyaux de polypropylène brûlent sous l’effet de la chaleur. La cote FT devrait donc être retenue, pour ces derniers, contrairement à d’autres plastiques (comme le PCV), car ils ramolliront pour permettre au coupe-feu de boucher l’ouverture.</a:t>
            </a:r>
          </a:p>
          <a:p>
            <a:pPr eaLnBrk="1" hangingPunct="1">
              <a:lnSpc>
                <a:spcPct val="90000"/>
              </a:lnSpc>
              <a:spcBef>
                <a:spcPct val="0"/>
              </a:spcBef>
            </a:pPr>
            <a:endParaRPr lang="fr-CA" sz="1100" dirty="0" smtClean="0">
              <a:latin typeface="Arial" pitchFamily="34" charset="0"/>
              <a:cs typeface="Arial" pitchFamily="34" charset="0"/>
            </a:endParaRPr>
          </a:p>
          <a:p>
            <a:pPr eaLnBrk="1" hangingPunct="1">
              <a:lnSpc>
                <a:spcPct val="90000"/>
              </a:lnSpc>
              <a:spcBef>
                <a:spcPct val="0"/>
              </a:spcBef>
            </a:pPr>
            <a:endParaRPr lang="fr-CA" sz="1100" dirty="0" smtClean="0">
              <a:latin typeface="Arial" pitchFamily="34" charset="0"/>
              <a:cs typeface="Arial" pitchFamily="34" charset="0"/>
            </a:endParaRPr>
          </a:p>
          <a:p>
            <a:pPr eaLnBrk="1" hangingPunct="1">
              <a:lnSpc>
                <a:spcPct val="90000"/>
              </a:lnSpc>
              <a:spcBef>
                <a:spcPct val="0"/>
              </a:spcBef>
            </a:pPr>
            <a:r>
              <a:rPr lang="fr-CA" sz="1100" dirty="0" smtClean="0">
                <a:latin typeface="Arial" pitchFamily="34" charset="0"/>
                <a:cs typeface="Arial" pitchFamily="34" charset="0"/>
              </a:rPr>
              <a:t>Le Comité permanent de la protection incendie a convenu que la différence de pression de 50 Pa doit être incluse pour les tuyaux de polypropylène en raison des caractéristiques présentées par ces tuyaux sous l’action des flammes.</a:t>
            </a: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14</a:t>
            </a:fld>
            <a:endParaRPr lang="en-CA" dirty="0"/>
          </a:p>
        </p:txBody>
      </p:sp>
    </p:spTree>
    <p:extLst>
      <p:ext uri="{BB962C8B-B14F-4D97-AF65-F5344CB8AC3E}">
        <p14:creationId xmlns:p14="http://schemas.microsoft.com/office/powerpoint/2010/main" val="16251246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9155"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Le CNB 2005 permettait que des câbles individuels</a:t>
            </a:r>
            <a:r>
              <a:rPr lang="fr-CA" baseline="0" dirty="0" smtClean="0">
                <a:latin typeface="Arial" pitchFamily="34" charset="0"/>
              </a:rPr>
              <a:t> à un seul conducteur </a:t>
            </a:r>
            <a:r>
              <a:rPr lang="fr-CA" dirty="0" smtClean="0">
                <a:latin typeface="Arial" pitchFamily="34" charset="0"/>
              </a:rPr>
              <a:t>sous gaine combustible pénètrent dans une séparation coupe-feu devant avoir un degré de résistance au feu sans être incorporés à la séparation au moment de l’essai, à condition que les câbles ne soient pas groupés.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Cette modification précise ce qu’on entend par « groupés » en incluant les dimensions des espacements (un minimum de 300 mm entre les câbles).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L’espacement de 300 mm coïncide avec le protocole d’essai des ULC.</a:t>
            </a: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15</a:t>
            </a:fld>
            <a:endParaRPr lang="en-CA" dirty="0"/>
          </a:p>
        </p:txBody>
      </p:sp>
    </p:spTree>
    <p:extLst>
      <p:ext uri="{BB962C8B-B14F-4D97-AF65-F5344CB8AC3E}">
        <p14:creationId xmlns:p14="http://schemas.microsoft.com/office/powerpoint/2010/main" val="4112485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Passons aux câbles de plénum.</a:t>
            </a:r>
          </a:p>
          <a:p>
            <a:r>
              <a:rPr lang="fr-CA" dirty="0" smtClean="0"/>
              <a:t> </a:t>
            </a:r>
          </a:p>
          <a:p>
            <a:endParaRPr lang="fr-CA" dirty="0" smtClean="0"/>
          </a:p>
        </p:txBody>
      </p:sp>
      <p:sp>
        <p:nvSpPr>
          <p:cNvPr id="4" name="Slide Number Placeholder 3"/>
          <p:cNvSpPr>
            <a:spLocks noGrp="1"/>
          </p:cNvSpPr>
          <p:nvPr>
            <p:ph type="sldNum" sz="quarter" idx="10"/>
          </p:nvPr>
        </p:nvSpPr>
        <p:spPr/>
        <p:txBody>
          <a:bodyPr/>
          <a:lstStyle/>
          <a:p>
            <a:fld id="{9E84BA44-BE47-4ED8-9702-0D8C60808C6A}" type="slidenum">
              <a:rPr lang="en-CA" smtClean="0"/>
              <a:pPr/>
              <a:t>16</a:t>
            </a:fld>
            <a:endParaRPr lang="en-CA"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50168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3929380" y="8771255"/>
            <a:ext cx="3004820" cy="461645"/>
          </a:xfrm>
          <a:prstGeom prst="rect">
            <a:avLst/>
          </a:prstGeom>
          <a:noFill/>
          <a:ln w="9525">
            <a:noFill/>
            <a:miter lim="800000"/>
            <a:headEnd/>
            <a:tailEnd/>
          </a:ln>
        </p:spPr>
        <p:txBody>
          <a:bodyPr lIns="92374" tIns="46187" rIns="92374" bIns="46187" anchor="b"/>
          <a:lstStyle/>
          <a:p>
            <a:pPr algn="r" eaLnBrk="0" hangingPunct="0"/>
            <a:fld id="{2F7381D3-E064-4BE9-A1B7-FA71143660C8}" type="slidenum">
              <a:rPr lang="en-US" sz="1200" b="0">
                <a:solidFill>
                  <a:schemeClr val="tx1"/>
                </a:solidFill>
                <a:latin typeface="Times"/>
              </a:rPr>
              <a:pPr algn="r" eaLnBrk="0" hangingPunct="0"/>
              <a:t>17</a:t>
            </a:fld>
            <a:endParaRPr lang="en-US" sz="1200" b="0" dirty="0">
              <a:solidFill>
                <a:schemeClr val="tx1"/>
              </a:solidFill>
              <a:latin typeface="Times"/>
            </a:endParaRPr>
          </a:p>
        </p:txBody>
      </p:sp>
      <p:sp>
        <p:nvSpPr>
          <p:cNvPr id="51203" name="Rectangle 2"/>
          <p:cNvSpPr>
            <a:spLocks noGrp="1" noRot="1" noChangeAspect="1" noChangeArrowheads="1" noTextEdit="1"/>
          </p:cNvSpPr>
          <p:nvPr>
            <p:ph type="sldImg"/>
          </p:nvPr>
        </p:nvSpPr>
        <p:spPr bwMode="auto">
          <a:xfrm>
            <a:off x="1160463" y="692150"/>
            <a:ext cx="4616450" cy="3462338"/>
          </a:xfrm>
          <a:solidFill>
            <a:srgbClr val="FFFFFF"/>
          </a:solidFill>
          <a:ln>
            <a:solidFill>
              <a:srgbClr val="000000"/>
            </a:solidFill>
            <a:miter lim="800000"/>
            <a:headEnd/>
            <a:tailEnd/>
          </a:ln>
        </p:spPr>
      </p:sp>
      <p:sp>
        <p:nvSpPr>
          <p:cNvPr id="51204" name="Notes Placeholder 4"/>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Tout indique qu’il</a:t>
            </a:r>
            <a:r>
              <a:rPr lang="fr-CA" baseline="0" dirty="0" smtClean="0">
                <a:latin typeface="Arial" pitchFamily="34" charset="0"/>
              </a:rPr>
              <a:t> existe </a:t>
            </a:r>
            <a:r>
              <a:rPr lang="fr-CA" dirty="0" smtClean="0">
                <a:latin typeface="Arial" pitchFamily="34" charset="0"/>
              </a:rPr>
              <a:t>une accumulation de câbles dans les plénums, tant en raison de la prolifération des câbles de données dans les bureaux modernes que parce que les nouvelles générations de câbles sont installées sans que les anciens câbles soient enlevés.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Le passage de la cote FT-1 à la cote FT-4, pour les câbles dans les plénums des bâtiments de construction combustible, est considéré comme une amélioration des caractéristiques de protection incendie dans ces espaces.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Le passage de la cote FT-4 à la cote FT-6, pour les bâtiments qui doivent être de construction incombustible, est considéré comme une amélioration des caractéristiques de protection incendie dans ces espaces.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Des câbles de cote FT-6 sont maintenant requis, principalement parce que les câbles de cote FT-4 dégagent plus de fumée que les premiers et qu’il n’y a pas de limite quant à la quantité de fumée produite par les câbles de cote FT-4 au cours des essais, tandis que l’essai pour la cote FT-6 inclut des limites quant à la production moyenne et de pointe de la fumée.</a:t>
            </a:r>
          </a:p>
          <a:p>
            <a:pPr eaLnBrk="1" hangingPunct="1">
              <a:spcBef>
                <a:spcPct val="0"/>
              </a:spcBef>
            </a:pPr>
            <a:endParaRPr lang="fr-CA" sz="2400" b="1" dirty="0" smtClean="0">
              <a:latin typeface="Arial" pitchFamily="34" charset="0"/>
            </a:endParaRPr>
          </a:p>
        </p:txBody>
      </p:sp>
      <p:sp>
        <p:nvSpPr>
          <p:cNvPr id="5" name="Slide Number Placeholder 4"/>
          <p:cNvSpPr>
            <a:spLocks noGrp="1"/>
          </p:cNvSpPr>
          <p:nvPr>
            <p:ph type="sldNum" sz="quarter" idx="11"/>
          </p:nvPr>
        </p:nvSpPr>
        <p:spPr/>
        <p:txBody>
          <a:bodyPr/>
          <a:lstStyle/>
          <a:p>
            <a:pPr>
              <a:defRPr/>
            </a:pPr>
            <a:fld id="{9E84BA44-BE47-4ED8-9702-0D8C60808C6A}" type="slidenum">
              <a:rPr lang="en-CA" smtClean="0"/>
              <a:pPr>
                <a:defRPr/>
              </a:pPr>
              <a:t>17</a:t>
            </a:fld>
            <a:endParaRPr lang="en-CA" dirty="0"/>
          </a:p>
        </p:txBody>
      </p:sp>
    </p:spTree>
    <p:extLst>
      <p:ext uri="{BB962C8B-B14F-4D97-AF65-F5344CB8AC3E}">
        <p14:creationId xmlns:p14="http://schemas.microsoft.com/office/powerpoint/2010/main" val="22283342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xfrm>
            <a:off x="1160463" y="692150"/>
            <a:ext cx="4616450" cy="3462338"/>
          </a:xfrm>
          <a:solidFill>
            <a:srgbClr val="FFFFFF"/>
          </a:solidFill>
          <a:ln>
            <a:solidFill>
              <a:srgbClr val="000000"/>
            </a:solidFill>
            <a:miter lim="800000"/>
            <a:headEnd/>
            <a:tailEnd/>
          </a:ln>
        </p:spPr>
      </p:sp>
      <p:sp>
        <p:nvSpPr>
          <p:cNvPr id="52227" name="Slide Number Placeholder 3"/>
          <p:cNvSpPr txBox="1">
            <a:spLocks noGrp="1"/>
          </p:cNvSpPr>
          <p:nvPr/>
        </p:nvSpPr>
        <p:spPr bwMode="auto">
          <a:xfrm>
            <a:off x="3929380" y="8771255"/>
            <a:ext cx="3004820" cy="461645"/>
          </a:xfrm>
          <a:prstGeom prst="rect">
            <a:avLst/>
          </a:prstGeom>
          <a:noFill/>
          <a:ln w="9525">
            <a:noFill/>
            <a:miter lim="800000"/>
            <a:headEnd/>
            <a:tailEnd/>
          </a:ln>
        </p:spPr>
        <p:txBody>
          <a:bodyPr lIns="92374" tIns="46187" rIns="92374" bIns="46187" anchor="b"/>
          <a:lstStyle/>
          <a:p>
            <a:pPr algn="r" eaLnBrk="0" hangingPunct="0"/>
            <a:fld id="{1E63B4F1-71DC-47A5-A328-A885B8DB4325}" type="slidenum">
              <a:rPr lang="en-US" sz="1200" b="0">
                <a:solidFill>
                  <a:schemeClr val="tx1"/>
                </a:solidFill>
                <a:latin typeface="Times"/>
              </a:rPr>
              <a:pPr algn="r" eaLnBrk="0" hangingPunct="0"/>
              <a:t>18</a:t>
            </a:fld>
            <a:endParaRPr lang="en-US" sz="1200" b="0" dirty="0">
              <a:solidFill>
                <a:schemeClr val="tx1"/>
              </a:solidFill>
              <a:latin typeface="Times"/>
            </a:endParaRPr>
          </a:p>
        </p:txBody>
      </p:sp>
      <p:sp>
        <p:nvSpPr>
          <p:cNvPr id="52228" name="Notes Placeholder 5"/>
          <p:cNvSpPr>
            <a:spLocks noGrp="1"/>
          </p:cNvSpPr>
          <p:nvPr>
            <p:ph type="body" sz="quarter" idx="10"/>
          </p:nvPr>
        </p:nvSpPr>
        <p:spPr bwMode="auto">
          <a:noFill/>
        </p:spPr>
        <p:txBody>
          <a:bodyPr/>
          <a:lstStyle/>
          <a:p>
            <a:pPr>
              <a:lnSpc>
                <a:spcPct val="90000"/>
              </a:lnSpc>
              <a:spcBef>
                <a:spcPts val="0"/>
              </a:spcBef>
            </a:pPr>
            <a:r>
              <a:rPr lang="fr-CA" i="0" dirty="0" smtClean="0">
                <a:latin typeface="Arial" pitchFamily="34" charset="0"/>
                <a:cs typeface="Arial" pitchFamily="34" charset="0"/>
              </a:rPr>
              <a:t>Les </a:t>
            </a:r>
            <a:r>
              <a:rPr lang="fr-FR" sz="1200" i="0" kern="1200" baseline="0" dirty="0" smtClean="0">
                <a:solidFill>
                  <a:schemeClr val="tx1"/>
                </a:solidFill>
                <a:latin typeface="Arial" pitchFamily="34" charset="0"/>
                <a:ea typeface="+mn-ea"/>
                <a:cs typeface="Arial" pitchFamily="34" charset="0"/>
              </a:rPr>
              <a:t>fils ou les câbles situés dans des plénums qui servent à la transmission de</a:t>
            </a:r>
          </a:p>
          <a:p>
            <a:pPr>
              <a:lnSpc>
                <a:spcPct val="90000"/>
              </a:lnSpc>
              <a:spcBef>
                <a:spcPts val="0"/>
              </a:spcBef>
            </a:pPr>
            <a:r>
              <a:rPr lang="fr-FR" sz="1200" i="0" kern="1200" baseline="0" dirty="0" smtClean="0">
                <a:solidFill>
                  <a:schemeClr val="tx1"/>
                </a:solidFill>
                <a:latin typeface="Arial" pitchFamily="34" charset="0"/>
                <a:ea typeface="+mn-ea"/>
                <a:cs typeface="Arial" pitchFamily="34" charset="0"/>
              </a:rPr>
              <a:t>signaux d’alarme incendie, de sécurité, de radiodiffusion et télédiffusion, de  télévision en circuit fermé ou de télévision collective </a:t>
            </a:r>
            <a:r>
              <a:rPr lang="fr-CA" i="0" dirty="0" smtClean="0">
                <a:latin typeface="Arial" pitchFamily="34" charset="0"/>
                <a:cs typeface="Arial" pitchFamily="34" charset="0"/>
              </a:rPr>
              <a:t>n’ont pas à être conformes aux exigences applicables aux câbles de cote FT-6 ou FT-04.</a:t>
            </a:r>
          </a:p>
        </p:txBody>
      </p:sp>
      <p:sp>
        <p:nvSpPr>
          <p:cNvPr id="5" name="Slide Number Placeholder 4"/>
          <p:cNvSpPr>
            <a:spLocks noGrp="1"/>
          </p:cNvSpPr>
          <p:nvPr>
            <p:ph type="sldNum" sz="quarter" idx="11"/>
          </p:nvPr>
        </p:nvSpPr>
        <p:spPr/>
        <p:txBody>
          <a:bodyPr/>
          <a:lstStyle/>
          <a:p>
            <a:pPr>
              <a:defRPr/>
            </a:pPr>
            <a:fld id="{9E84BA44-BE47-4ED8-9702-0D8C60808C6A}" type="slidenum">
              <a:rPr lang="en-CA" smtClean="0"/>
              <a:pPr>
                <a:defRPr/>
              </a:pPr>
              <a:t>18</a:t>
            </a:fld>
            <a:endParaRPr lang="en-CA" dirty="0"/>
          </a:p>
        </p:txBody>
      </p:sp>
    </p:spTree>
    <p:extLst>
      <p:ext uri="{BB962C8B-B14F-4D97-AF65-F5344CB8AC3E}">
        <p14:creationId xmlns:p14="http://schemas.microsoft.com/office/powerpoint/2010/main" val="8096414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3251"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Les canalisations dans les plénums doivent être</a:t>
            </a:r>
          </a:p>
          <a:p>
            <a:pPr eaLnBrk="1" hangingPunct="1">
              <a:spcBef>
                <a:spcPct val="0"/>
              </a:spcBef>
            </a:pPr>
            <a:endParaRPr lang="fr-CA" dirty="0" smtClean="0">
              <a:latin typeface="Arial" pitchFamily="34" charset="0"/>
            </a:endParaRPr>
          </a:p>
          <a:p>
            <a:pPr eaLnBrk="1" hangingPunct="1">
              <a:spcBef>
                <a:spcPct val="0"/>
              </a:spcBef>
              <a:buFont typeface="Arial" pitchFamily="34" charset="0"/>
              <a:buChar char="•"/>
            </a:pPr>
            <a:r>
              <a:rPr lang="fr-CA" dirty="0" smtClean="0">
                <a:latin typeface="Arial" pitchFamily="34" charset="0"/>
              </a:rPr>
              <a:t> des canalisations non métalliques totalement fermées ayant une cote FT-6, dans les bâtiments qui doivent être de construction incombustible; ou</a:t>
            </a:r>
          </a:p>
          <a:p>
            <a:pPr eaLnBrk="1" hangingPunct="1">
              <a:spcBef>
                <a:spcPct val="0"/>
              </a:spcBef>
              <a:buFont typeface="Arial" pitchFamily="34" charset="0"/>
              <a:buChar char="•"/>
            </a:pPr>
            <a:r>
              <a:rPr lang="fr-CA" dirty="0" smtClean="0">
                <a:latin typeface="Arial" pitchFamily="34" charset="0"/>
              </a:rPr>
              <a:t> des canalisations non métalliques totalement fermées ayant une cote FT-4, dans les bâtiments qui peuvent être de construction combustible.</a:t>
            </a: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19</a:t>
            </a:fld>
            <a:endParaRPr lang="en-CA" dirty="0"/>
          </a:p>
        </p:txBody>
      </p:sp>
    </p:spTree>
    <p:extLst>
      <p:ext uri="{BB962C8B-B14F-4D97-AF65-F5344CB8AC3E}">
        <p14:creationId xmlns:p14="http://schemas.microsoft.com/office/powerpoint/2010/main" val="695138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Notes Placeholder 2"/>
          <p:cNvSpPr>
            <a:spLocks noGrp="1"/>
          </p:cNvSpPr>
          <p:nvPr>
            <p:ph type="body" idx="1"/>
          </p:nvPr>
        </p:nvSpPr>
        <p:spPr/>
        <p:txBody>
          <a:bodyPr>
            <a:normAutofit/>
          </a:bodyPr>
          <a:lstStyle/>
          <a:p>
            <a:r>
              <a:rPr lang="fr-CA" dirty="0" smtClean="0">
                <a:latin typeface="Arial" pitchFamily="34" charset="0"/>
                <a:cs typeface="Arial" pitchFamily="34" charset="0"/>
              </a:rPr>
              <a:t>Cette présentation fait partie d’une série de treize présentations sur les codes modèles nationaux de construction de 2010. </a:t>
            </a:r>
          </a:p>
          <a:p>
            <a:endParaRPr lang="fr-CA" dirty="0" smtClean="0">
              <a:latin typeface="Arial" pitchFamily="34" charset="0"/>
              <a:cs typeface="Arial" pitchFamily="34" charset="0"/>
            </a:endParaRPr>
          </a:p>
          <a:p>
            <a:r>
              <a:rPr lang="fr-CA" dirty="0" smtClean="0">
                <a:latin typeface="Arial" pitchFamily="34" charset="0"/>
                <a:cs typeface="Arial" pitchFamily="34" charset="0"/>
              </a:rPr>
              <a:t>Il est important de noter que les codes modèles élaborés par la Commission canadienne des codes du bâtiment et de prévention des incendies doivent être adoptés par les autorités provinciales/territoriales pour avoir force de loi.</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Les exigences des codes édictées par la loi dans votre province ou votre territoire peuvent donc être différentes des exigences présentées ici.</a:t>
            </a:r>
          </a:p>
          <a:p>
            <a:endParaRPr lang="fr-CA" dirty="0" smtClean="0">
              <a:latin typeface="Arial" pitchFamily="34" charset="0"/>
              <a:cs typeface="Arial" pitchFamily="34" charset="0"/>
            </a:endParaRPr>
          </a:p>
          <a:p>
            <a:r>
              <a:rPr lang="fr-CA" dirty="0" smtClean="0">
                <a:latin typeface="Arial" pitchFamily="34" charset="0"/>
                <a:cs typeface="Arial" pitchFamily="34" charset="0"/>
              </a:rPr>
              <a:t>Veuillez vérifier auprès des autorités locales.</a:t>
            </a:r>
          </a:p>
        </p:txBody>
      </p:sp>
      <p:sp>
        <p:nvSpPr>
          <p:cNvPr id="4" name="Slide Number Placeholder 3"/>
          <p:cNvSpPr>
            <a:spLocks noGrp="1"/>
          </p:cNvSpPr>
          <p:nvPr>
            <p:ph type="sldNum" sz="quarter" idx="5"/>
          </p:nvPr>
        </p:nvSpPr>
        <p:spPr/>
        <p:txBody>
          <a:bodyPr/>
          <a:lstStyle/>
          <a:p>
            <a:fld id="{D30D779F-69B9-4D0C-9A29-5AE93FD55C6C}" type="slidenum">
              <a:rPr lang="en-CA" smtClean="0"/>
              <a:pPr/>
              <a:t>2</a:t>
            </a:fld>
            <a:endParaRPr lang="en-CA"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598107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4275" name="Notes Placeholder 4"/>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Cette nouvelle modification permet une exception aux exigences applicables aux câbles de cote FT-06 pour les composants</a:t>
            </a:r>
            <a:r>
              <a:rPr lang="fr-CA" baseline="0" dirty="0" smtClean="0">
                <a:latin typeface="Arial" pitchFamily="34" charset="0"/>
              </a:rPr>
              <a:t> </a:t>
            </a:r>
            <a:r>
              <a:rPr lang="fr-CA" dirty="0" smtClean="0">
                <a:latin typeface="Arial" pitchFamily="34" charset="0"/>
              </a:rPr>
              <a:t>exposés </a:t>
            </a:r>
            <a:r>
              <a:rPr lang="fr-CA" baseline="0" dirty="0" smtClean="0">
                <a:latin typeface="Arial" pitchFamily="34" charset="0"/>
              </a:rPr>
              <a:t>de</a:t>
            </a:r>
            <a:r>
              <a:rPr lang="fr-CA" dirty="0" smtClean="0">
                <a:latin typeface="Arial" pitchFamily="34" charset="0"/>
              </a:rPr>
              <a:t> câblage lorsque ce câblage descend du plénum sur une longueur ne dépassant pas 9 m, mesurée jusqu’au niveau du plancher. Dans ce cas, une cote FT-4 est permise.</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Sans cette exception, les nouvelles exigences pourraient forcer l’utilisation de câbles de cote FT-06 dans les canalisations métalliques, ce qui pourrait ne pas être justifié du point de vue de la protection incendie.</a:t>
            </a: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20</a:t>
            </a:fld>
            <a:endParaRPr lang="en-CA" dirty="0"/>
          </a:p>
        </p:txBody>
      </p:sp>
    </p:spTree>
    <p:extLst>
      <p:ext uri="{BB962C8B-B14F-4D97-AF65-F5344CB8AC3E}">
        <p14:creationId xmlns:p14="http://schemas.microsoft.com/office/powerpoint/2010/main" val="2381992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1"/>
          </p:nvPr>
        </p:nvSpPr>
        <p:spPr/>
        <p:txBody>
          <a:bodyPr>
            <a:normAutofit/>
          </a:bodyPr>
          <a:lstStyle/>
          <a:p>
            <a:r>
              <a:rPr lang="fr-CA" dirty="0" smtClean="0">
                <a:latin typeface="Arial" pitchFamily="34" charset="0"/>
                <a:cs typeface="Arial" pitchFamily="34" charset="0"/>
              </a:rPr>
              <a:t>Passons à la protection des conducteurs.</a:t>
            </a:r>
          </a:p>
          <a:p>
            <a:r>
              <a:rPr lang="fr-CA" dirty="0" smtClean="0"/>
              <a:t> </a:t>
            </a:r>
          </a:p>
          <a:p>
            <a:endParaRPr lang="fr-CA" dirty="0" smtClean="0"/>
          </a:p>
        </p:txBody>
      </p:sp>
      <p:sp>
        <p:nvSpPr>
          <p:cNvPr id="4" name="Slide Number Placeholder 3"/>
          <p:cNvSpPr>
            <a:spLocks noGrp="1"/>
          </p:cNvSpPr>
          <p:nvPr>
            <p:ph type="sldNum" sz="quarter" idx="10"/>
          </p:nvPr>
        </p:nvSpPr>
        <p:spPr/>
        <p:txBody>
          <a:bodyPr/>
          <a:lstStyle/>
          <a:p>
            <a:fld id="{9E84BA44-BE47-4ED8-9702-0D8C60808C6A}" type="slidenum">
              <a:rPr lang="en-CA" smtClean="0"/>
              <a:pPr/>
              <a:t>21</a:t>
            </a:fld>
            <a:endParaRPr lang="en-CA"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42939824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TextEdit="1"/>
          </p:cNvSpPr>
          <p:nvPr>
            <p:ph type="sldImg"/>
          </p:nvPr>
        </p:nvSpPr>
        <p:spPr bwMode="auto">
          <a:xfrm>
            <a:off x="1149350" y="692150"/>
            <a:ext cx="4616450" cy="3462338"/>
          </a:xfrm>
          <a:noFill/>
          <a:ln>
            <a:solidFill>
              <a:srgbClr val="000000"/>
            </a:solidFill>
            <a:miter lim="800000"/>
            <a:headEnd/>
            <a:tailEnd/>
          </a:ln>
        </p:spPr>
      </p:sp>
      <p:sp>
        <p:nvSpPr>
          <p:cNvPr id="56323" name="Rectangle 3"/>
          <p:cNvSpPr>
            <a:spLocks noGrp="1"/>
          </p:cNvSpPr>
          <p:nvPr>
            <p:ph type="body" idx="1"/>
          </p:nvPr>
        </p:nvSpPr>
        <p:spPr bwMode="auto">
          <a:noFill/>
        </p:spPr>
        <p:txBody>
          <a:bodyPr/>
          <a:lstStyle/>
          <a:p>
            <a:r>
              <a:rPr lang="fr-CA" dirty="0" smtClean="0">
                <a:latin typeface="Arial" pitchFamily="34" charset="0"/>
                <a:cs typeface="Arial" pitchFamily="34" charset="0"/>
              </a:rPr>
              <a:t>Le CNB 2005 exige que tous les câbles électriques des systèmes d’alarme incendie et du matériel</a:t>
            </a:r>
            <a:r>
              <a:rPr lang="fr-CA" baseline="0" dirty="0" smtClean="0">
                <a:latin typeface="Arial" pitchFamily="34" charset="0"/>
                <a:cs typeface="Arial" pitchFamily="34" charset="0"/>
              </a:rPr>
              <a:t> de secours</a:t>
            </a:r>
            <a:r>
              <a:rPr lang="fr-CA" dirty="0" smtClean="0">
                <a:latin typeface="Arial" pitchFamily="34" charset="0"/>
                <a:cs typeface="Arial" pitchFamily="34" charset="0"/>
              </a:rPr>
              <a:t> </a:t>
            </a:r>
            <a:r>
              <a:rPr lang="fr-CA" u="sng" dirty="0" smtClean="0">
                <a:latin typeface="Arial" pitchFamily="34" charset="0"/>
                <a:cs typeface="Arial" pitchFamily="34" charset="0"/>
              </a:rPr>
              <a:t>installés dans des vides techniques</a:t>
            </a:r>
            <a:r>
              <a:rPr lang="fr-CA" dirty="0" smtClean="0">
                <a:latin typeface="Arial" pitchFamily="34" charset="0"/>
                <a:cs typeface="Arial" pitchFamily="34" charset="0"/>
              </a:rPr>
              <a:t> comportant des matériaux combustibles dans les bâtiments de grande hauteur soient :</a:t>
            </a:r>
          </a:p>
          <a:p>
            <a:pPr>
              <a:buFontTx/>
              <a:buChar char="•"/>
            </a:pPr>
            <a:r>
              <a:rPr lang="fr-CA" dirty="0" smtClean="0">
                <a:latin typeface="Arial" pitchFamily="34" charset="0"/>
                <a:cs typeface="Arial" pitchFamily="34" charset="0"/>
              </a:rPr>
              <a:t>isolés par une séparation coupe-feu de 1 heure; OU</a:t>
            </a:r>
          </a:p>
          <a:p>
            <a:pPr>
              <a:buFontTx/>
              <a:buChar char="•"/>
            </a:pPr>
            <a:r>
              <a:rPr lang="fr-CA" dirty="0" smtClean="0">
                <a:latin typeface="Arial" pitchFamily="34" charset="0"/>
                <a:cs typeface="Arial" pitchFamily="34" charset="0"/>
              </a:rPr>
              <a:t>protégés </a:t>
            </a:r>
            <a:r>
              <a:rPr lang="fr-CA" noProof="0" dirty="0" smtClean="0">
                <a:latin typeface="Arial" pitchFamily="34" charset="0"/>
                <a:cs typeface="Arial" pitchFamily="34" charset="0"/>
              </a:rPr>
              <a:t>de l’exposition au feu à partir de la source d’alimentation jusqu’aux branchements </a:t>
            </a:r>
            <a:endParaRPr lang="fr-CA"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9E84BA44-BE47-4ED8-9702-0D8C60808C6A}" type="slidenum">
              <a:rPr lang="en-CA" smtClean="0"/>
              <a:pPr>
                <a:defRPr/>
              </a:pPr>
              <a:t>22</a:t>
            </a:fld>
            <a:endParaRPr lang="en-CA" dirty="0"/>
          </a:p>
        </p:txBody>
      </p:sp>
    </p:spTree>
    <p:extLst>
      <p:ext uri="{BB962C8B-B14F-4D97-AF65-F5344CB8AC3E}">
        <p14:creationId xmlns:p14="http://schemas.microsoft.com/office/powerpoint/2010/main" val="581455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7"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Cette modification introduit de nouvelles exigences pour la protection des câbles électriques desservant des systèmes de sécurité des personnes et de protection incendie.</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Dans les bâtiments considérés comme des bâtiments de grande hauteur, les câbles desservant :</a:t>
            </a:r>
          </a:p>
          <a:p>
            <a:pPr eaLnBrk="1" hangingPunct="1">
              <a:spcBef>
                <a:spcPct val="0"/>
              </a:spcBef>
              <a:buFont typeface="Wingdings" pitchFamily="2" charset="2"/>
              <a:buChar char="Ø"/>
            </a:pPr>
            <a:r>
              <a:rPr lang="fr-CA" dirty="0" smtClean="0">
                <a:latin typeface="Arial" pitchFamily="34" charset="0"/>
              </a:rPr>
              <a:t>des systèmes d’alarme incendie</a:t>
            </a:r>
          </a:p>
          <a:p>
            <a:pPr eaLnBrk="1" hangingPunct="1">
              <a:spcBef>
                <a:spcPct val="0"/>
              </a:spcBef>
              <a:buFont typeface="Wingdings" pitchFamily="2" charset="2"/>
              <a:buChar char="Ø"/>
            </a:pPr>
            <a:r>
              <a:rPr lang="fr-CA" dirty="0" smtClean="0">
                <a:latin typeface="Arial" pitchFamily="34" charset="0"/>
              </a:rPr>
              <a:t>l’éclairage de secours</a:t>
            </a:r>
          </a:p>
          <a:p>
            <a:pPr eaLnBrk="1" hangingPunct="1">
              <a:spcBef>
                <a:spcPct val="0"/>
              </a:spcBef>
              <a:buFont typeface="Wingdings" pitchFamily="2" charset="2"/>
              <a:buChar char="Ø"/>
            </a:pPr>
            <a:r>
              <a:rPr lang="fr-CA" dirty="0" smtClean="0">
                <a:latin typeface="Arial" pitchFamily="34" charset="0"/>
              </a:rPr>
              <a:t>les ascenseurs, les systèmes de contrôle des fumées, les postes centraux de commande</a:t>
            </a:r>
          </a:p>
          <a:p>
            <a:pPr eaLnBrk="1" hangingPunct="1">
              <a:spcBef>
                <a:spcPct val="0"/>
              </a:spcBef>
              <a:buFont typeface="Wingdings" pitchFamily="2" charset="2"/>
              <a:buChar char="Ø"/>
            </a:pPr>
            <a:endParaRPr lang="fr-CA" dirty="0" smtClean="0">
              <a:latin typeface="Arial" pitchFamily="34" charset="0"/>
            </a:endParaRPr>
          </a:p>
          <a:p>
            <a:pPr eaLnBrk="1" hangingPunct="1">
              <a:spcBef>
                <a:spcPct val="0"/>
              </a:spcBef>
            </a:pPr>
            <a:r>
              <a:rPr lang="fr-CA" dirty="0" smtClean="0">
                <a:latin typeface="Arial" pitchFamily="34" charset="0"/>
              </a:rPr>
              <a:t>Dans tous les bâtiments, les câbles desservant :</a:t>
            </a:r>
          </a:p>
          <a:p>
            <a:pPr eaLnBrk="1" hangingPunct="1">
              <a:spcBef>
                <a:spcPct val="0"/>
              </a:spcBef>
              <a:buFont typeface="Wingdings" pitchFamily="2" charset="2"/>
              <a:buChar char="Ø"/>
            </a:pPr>
            <a:r>
              <a:rPr lang="fr-CA" dirty="0" smtClean="0">
                <a:latin typeface="Arial" pitchFamily="34" charset="0"/>
              </a:rPr>
              <a:t>les zones </a:t>
            </a:r>
            <a:r>
              <a:rPr lang="fr-CA" smtClean="0">
                <a:latin typeface="Arial" pitchFamily="34" charset="0"/>
              </a:rPr>
              <a:t>de refuges et </a:t>
            </a:r>
            <a:r>
              <a:rPr lang="fr-CA" dirty="0" smtClean="0">
                <a:latin typeface="Arial" pitchFamily="34" charset="0"/>
              </a:rPr>
              <a:t>les zones</a:t>
            </a:r>
            <a:r>
              <a:rPr lang="fr-CA" baseline="0" dirty="0" smtClean="0">
                <a:latin typeface="Arial" pitchFamily="34" charset="0"/>
              </a:rPr>
              <a:t> de détention cellulaire</a:t>
            </a:r>
            <a:endParaRPr lang="fr-CA" dirty="0" smtClean="0">
              <a:latin typeface="Arial" pitchFamily="34" charset="0"/>
            </a:endParaRPr>
          </a:p>
          <a:p>
            <a:pPr eaLnBrk="1" hangingPunct="1">
              <a:spcBef>
                <a:spcPct val="0"/>
              </a:spcBef>
              <a:buFont typeface="Wingdings" pitchFamily="2" charset="2"/>
              <a:buChar char="Ø"/>
            </a:pPr>
            <a:r>
              <a:rPr lang="fr-CA" dirty="0" smtClean="0">
                <a:latin typeface="Arial" pitchFamily="34" charset="0"/>
              </a:rPr>
              <a:t>les pompes d’incendie</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Examinons maintenant un peu plus en détail le degré de protection requis</a:t>
            </a:r>
            <a:r>
              <a:rPr lang="fr-CA" b="1" dirty="0" smtClean="0">
                <a:latin typeface="Arial" pitchFamily="34" charset="0"/>
              </a:rPr>
              <a:t>.</a:t>
            </a:r>
            <a:endParaRPr lang="fr-CA" sz="2400" b="1" dirty="0" smtClean="0">
              <a:latin typeface="Arial" pitchFamily="34" charset="0"/>
            </a:endParaRP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23</a:t>
            </a:fld>
            <a:endParaRPr lang="en-CA" dirty="0"/>
          </a:p>
        </p:txBody>
      </p:sp>
    </p:spTree>
    <p:extLst>
      <p:ext uri="{BB962C8B-B14F-4D97-AF65-F5344CB8AC3E}">
        <p14:creationId xmlns:p14="http://schemas.microsoft.com/office/powerpoint/2010/main" val="37626818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8371"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La protection des câbles électriques peut être assurée de l’une ou l’autre de deux façons :</a:t>
            </a:r>
          </a:p>
          <a:p>
            <a:pPr eaLnBrk="1" hangingPunct="1">
              <a:spcBef>
                <a:spcPct val="0"/>
              </a:spcBef>
            </a:pPr>
            <a:endParaRPr lang="fr-CA" dirty="0" smtClean="0">
              <a:latin typeface="Arial" pitchFamily="34" charset="0"/>
            </a:endParaRPr>
          </a:p>
          <a:p>
            <a:pPr eaLnBrk="1" hangingPunct="1">
              <a:spcBef>
                <a:spcPct val="0"/>
              </a:spcBef>
              <a:buFont typeface="Wingdings" pitchFamily="2" charset="2"/>
              <a:buChar char="Ø"/>
            </a:pPr>
            <a:r>
              <a:rPr lang="fr-CA" dirty="0" smtClean="0">
                <a:latin typeface="Arial" pitchFamily="34" charset="0"/>
              </a:rPr>
              <a:t>les câbles eux-mêmes doivent être homologués conformément à la norme ULC-S139, </a:t>
            </a:r>
            <a:r>
              <a:rPr lang="fr-CA" i="0" dirty="0" smtClean="0">
                <a:latin typeface="Arial"/>
                <a:cs typeface="Arial"/>
              </a:rPr>
              <a:t>« </a:t>
            </a:r>
            <a:r>
              <a:rPr lang="fr-CA" i="0" dirty="0" err="1" smtClean="0">
                <a:latin typeface="Arial" pitchFamily="34" charset="0"/>
              </a:rPr>
              <a:t>Fire</a:t>
            </a:r>
            <a:r>
              <a:rPr lang="fr-CA" i="0" dirty="0" smtClean="0">
                <a:latin typeface="Arial" pitchFamily="34" charset="0"/>
              </a:rPr>
              <a:t> Test for Evaluation of Integrity of </a:t>
            </a:r>
            <a:r>
              <a:rPr lang="fr-CA" i="0" dirty="0" err="1" smtClean="0">
                <a:latin typeface="Arial" pitchFamily="34" charset="0"/>
              </a:rPr>
              <a:t>Electrical</a:t>
            </a:r>
            <a:r>
              <a:rPr lang="fr-CA" i="0" dirty="0" smtClean="0">
                <a:latin typeface="Arial" pitchFamily="34" charset="0"/>
              </a:rPr>
              <a:t> </a:t>
            </a:r>
            <a:r>
              <a:rPr lang="fr-CA" i="0" dirty="0" err="1" smtClean="0">
                <a:latin typeface="Arial" pitchFamily="34" charset="0"/>
              </a:rPr>
              <a:t>Cables</a:t>
            </a:r>
            <a:r>
              <a:rPr lang="fr-CA" i="0" dirty="0" smtClean="0">
                <a:latin typeface="Arial" pitchFamily="34" charset="0"/>
              </a:rPr>
              <a:t> »; </a:t>
            </a:r>
            <a:r>
              <a:rPr lang="fr-CA" dirty="0" smtClean="0">
                <a:latin typeface="Arial" pitchFamily="34" charset="0"/>
              </a:rPr>
              <a:t>ou </a:t>
            </a:r>
          </a:p>
          <a:p>
            <a:pPr eaLnBrk="1" hangingPunct="1">
              <a:spcBef>
                <a:spcPct val="0"/>
              </a:spcBef>
              <a:buFont typeface="Wingdings" pitchFamily="2" charset="2"/>
              <a:buChar char="Ø"/>
            </a:pPr>
            <a:r>
              <a:rPr lang="fr-CA" dirty="0" smtClean="0">
                <a:latin typeface="Arial" pitchFamily="34" charset="0"/>
              </a:rPr>
              <a:t>les câbles doivent être installés dans un vide technique isolé du reste du bâtiment par une séparation coupe-feu d’au moins 1 ou 2 heures, selon l’application.</a:t>
            </a: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24</a:t>
            </a:fld>
            <a:endParaRPr lang="en-CA" dirty="0"/>
          </a:p>
        </p:txBody>
      </p:sp>
    </p:spTree>
    <p:extLst>
      <p:ext uri="{BB962C8B-B14F-4D97-AF65-F5344CB8AC3E}">
        <p14:creationId xmlns:p14="http://schemas.microsoft.com/office/powerpoint/2010/main" val="3109513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9395"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Lorsque la protection incendie est assurée par un vide technique ayant un degré de résistance au feu, aucun matériau combustible,</a:t>
            </a:r>
            <a:r>
              <a:rPr lang="fr-CA" baseline="0" dirty="0" smtClean="0">
                <a:latin typeface="Arial" pitchFamily="34" charset="0"/>
              </a:rPr>
              <a:t> autres que les câbles protégés, </a:t>
            </a:r>
            <a:r>
              <a:rPr lang="fr-CA" dirty="0" smtClean="0">
                <a:latin typeface="Arial" pitchFamily="34" charset="0"/>
              </a:rPr>
              <a:t>n’est permis dans ce local.</a:t>
            </a:r>
            <a:endParaRPr lang="fr-CA" sz="2400" b="1" dirty="0" smtClean="0">
              <a:latin typeface="Arial" pitchFamily="34" charset="0"/>
            </a:endParaRP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25</a:t>
            </a:fld>
            <a:endParaRPr lang="en-CA" dirty="0"/>
          </a:p>
        </p:txBody>
      </p:sp>
    </p:spTree>
    <p:extLst>
      <p:ext uri="{BB962C8B-B14F-4D97-AF65-F5344CB8AC3E}">
        <p14:creationId xmlns:p14="http://schemas.microsoft.com/office/powerpoint/2010/main" val="23259719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0419"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Les câbles entre l’alimentation de secours et l’équipement de distribution doivent être protégés. Si l’équipement de distribution et l’équipement desservi sont situés dans la même pièce, seuls les câbles allant jusqu’au panneau de distribution doivent être protégés.</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À un même étage, aucune protection des câbles électriques n’est requise entre les transpondeurs ou l’isolateur de défaut et les dispositifs entrée-sortie (détecteurs, déclencheurs manuels, appareils de signalisation d’alarme incendie). </a:t>
            </a:r>
          </a:p>
          <a:p>
            <a:pPr eaLnBrk="1" hangingPunct="1">
              <a:spcBef>
                <a:spcPct val="0"/>
              </a:spcBef>
            </a:pPr>
            <a:endParaRPr lang="fr-CA" dirty="0" smtClean="0">
              <a:latin typeface="Arial" pitchFamily="34" charset="0"/>
            </a:endParaRP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26</a:t>
            </a:fld>
            <a:endParaRPr lang="en-CA" dirty="0"/>
          </a:p>
        </p:txBody>
      </p:sp>
    </p:spTree>
    <p:extLst>
      <p:ext uri="{BB962C8B-B14F-4D97-AF65-F5344CB8AC3E}">
        <p14:creationId xmlns:p14="http://schemas.microsoft.com/office/powerpoint/2010/main" val="41376159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1443" name="Notes Placeholder 3"/>
          <p:cNvSpPr>
            <a:spLocks noGrp="1"/>
          </p:cNvSpPr>
          <p:nvPr>
            <p:ph type="body" sz="quarter" idx="10"/>
          </p:nvPr>
        </p:nvSpPr>
        <p:spPr bwMode="auto">
          <a:noFill/>
        </p:spPr>
        <p:txBody>
          <a:bodyPr/>
          <a:lstStyle/>
          <a:p>
            <a:pPr eaLnBrk="1" hangingPunct="1">
              <a:spcBef>
                <a:spcPct val="0"/>
              </a:spcBef>
            </a:pPr>
            <a:r>
              <a:rPr lang="fr-CA" dirty="0" smtClean="0">
                <a:latin typeface="Arial" pitchFamily="34" charset="0"/>
              </a:rPr>
              <a:t>Comme pour les câbles des systèmes d’alarme incendie, une protection est requise entre la source d’alimentation de secours et le panneau de distribution.</a:t>
            </a:r>
          </a:p>
          <a:p>
            <a:pPr eaLnBrk="1" hangingPunct="1">
              <a:spcBef>
                <a:spcPct val="0"/>
              </a:spcBef>
            </a:pPr>
            <a:endParaRPr lang="fr-CA" dirty="0" smtClean="0">
              <a:latin typeface="Arial" pitchFamily="34" charset="0"/>
            </a:endParaRPr>
          </a:p>
          <a:p>
            <a:pPr eaLnBrk="1" hangingPunct="1">
              <a:spcBef>
                <a:spcPct val="0"/>
              </a:spcBef>
            </a:pPr>
            <a:r>
              <a:rPr lang="fr-CA" dirty="0" smtClean="0">
                <a:latin typeface="Arial" pitchFamily="34" charset="0"/>
              </a:rPr>
              <a:t>Lorsque le panneau de distribution dessert des appareils multiples situés au même étage, une protection entre le panneau et les appareils n’est pas requise.</a:t>
            </a: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27</a:t>
            </a:fld>
            <a:endParaRPr lang="en-CA" dirty="0"/>
          </a:p>
        </p:txBody>
      </p:sp>
    </p:spTree>
    <p:extLst>
      <p:ext uri="{BB962C8B-B14F-4D97-AF65-F5344CB8AC3E}">
        <p14:creationId xmlns:p14="http://schemas.microsoft.com/office/powerpoint/2010/main" val="33385118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p:spPr>
      </p:sp>
      <p:sp>
        <p:nvSpPr>
          <p:cNvPr id="62467" name="Rectangle 3"/>
          <p:cNvSpPr>
            <a:spLocks noGrp="1"/>
          </p:cNvSpPr>
          <p:nvPr>
            <p:ph type="body" idx="1"/>
          </p:nvPr>
        </p:nvSpPr>
        <p:spPr bwMode="auto">
          <a:noFill/>
        </p:spPr>
        <p:txBody>
          <a:bodyPr/>
          <a:lstStyle/>
          <a:p>
            <a:r>
              <a:rPr lang="fr-CA" dirty="0" smtClean="0">
                <a:latin typeface="Arial" pitchFamily="34" charset="0"/>
                <a:cs typeface="Arial" pitchFamily="34" charset="0"/>
              </a:rPr>
              <a:t>Lire la diapositive.</a:t>
            </a:r>
          </a:p>
        </p:txBody>
      </p:sp>
      <p:sp>
        <p:nvSpPr>
          <p:cNvPr id="4" name="Slide Number Placeholder 3"/>
          <p:cNvSpPr>
            <a:spLocks noGrp="1"/>
          </p:cNvSpPr>
          <p:nvPr>
            <p:ph type="sldNum" sz="quarter" idx="10"/>
          </p:nvPr>
        </p:nvSpPr>
        <p:spPr/>
        <p:txBody>
          <a:bodyPr/>
          <a:lstStyle/>
          <a:p>
            <a:pPr>
              <a:defRPr/>
            </a:pPr>
            <a:fld id="{9E84BA44-BE47-4ED8-9702-0D8C60808C6A}" type="slidenum">
              <a:rPr lang="en-CA" smtClean="0"/>
              <a:pPr>
                <a:defRPr/>
              </a:pPr>
              <a:t>28</a:t>
            </a:fld>
            <a:endParaRPr lang="en-CA" dirty="0"/>
          </a:p>
        </p:txBody>
      </p:sp>
    </p:spTree>
    <p:extLst>
      <p:ext uri="{BB962C8B-B14F-4D97-AF65-F5344CB8AC3E}">
        <p14:creationId xmlns:p14="http://schemas.microsoft.com/office/powerpoint/2010/main" val="4786295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a:lstStyle/>
          <a:p>
            <a:pPr eaLnBrk="1" hangingPunct="1">
              <a:spcBef>
                <a:spcPct val="0"/>
              </a:spcBef>
            </a:pPr>
            <a:endParaRPr lang="en-CA" sz="2400" b="1" dirty="0" smtClean="0">
              <a:solidFill>
                <a:srgbClr val="FFFFFF"/>
              </a:solidFill>
              <a:latin typeface="Arial" pitchFamily="34" charset="0"/>
            </a:endParaRPr>
          </a:p>
        </p:txBody>
      </p:sp>
      <p:sp>
        <p:nvSpPr>
          <p:cNvPr id="4" name="Slide Number Placeholder 3"/>
          <p:cNvSpPr>
            <a:spLocks noGrp="1"/>
          </p:cNvSpPr>
          <p:nvPr>
            <p:ph type="sldNum" sz="quarter" idx="5"/>
          </p:nvPr>
        </p:nvSpPr>
        <p:spPr/>
        <p:txBody>
          <a:bodyPr/>
          <a:lstStyle/>
          <a:p>
            <a:pPr>
              <a:defRPr/>
            </a:pPr>
            <a:fld id="{5C4F836A-0E18-4B48-A7BF-709F67E3BB68}" type="slidenum">
              <a:rPr lang="en-CA" smtClean="0"/>
              <a:pPr>
                <a:defRPr/>
              </a:pPr>
              <a:t>29</a:t>
            </a:fld>
            <a:endParaRPr lang="en-CA" dirty="0"/>
          </a:p>
        </p:txBody>
      </p:sp>
    </p:spTree>
    <p:extLst>
      <p:ext uri="{BB962C8B-B14F-4D97-AF65-F5344CB8AC3E}">
        <p14:creationId xmlns:p14="http://schemas.microsoft.com/office/powerpoint/2010/main" val="495474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type="body" idx="1"/>
          </p:nvPr>
        </p:nvSpPr>
        <p:spPr/>
        <p:txBody>
          <a:bodyPr>
            <a:normAutofit/>
          </a:bodyPr>
          <a:lstStyle/>
          <a:p>
            <a:r>
              <a:rPr lang="fr-CA" dirty="0" smtClean="0">
                <a:latin typeface="Arial" pitchFamily="34" charset="0"/>
                <a:cs typeface="Arial" pitchFamily="34" charset="0"/>
              </a:rPr>
              <a:t>La présentation d’aujourd’hui portera sur trois points.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La discussion portera en premier lieu sur les modifications liées à la protection des pénétrations au travers d’ensembles ayant un degré de résistance au feu, lesquelles modifications incluent l’introduction de nouvelles définitions pour les pare-feu et les coupe-feu, ainsi que les exigences en vue de leur application.</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La deuxième partie de la présentation portera sur les nouvelles exigences relatives à l’utilisation du câblage FT-6 situé dans des plénums.</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La troisième et dernière partie de la présentation portera sur les modifications liées à la protection (contre le feu) des conducteurs électriques desservant des systèmes de sécurité des personnes et de protection incendie.</a:t>
            </a:r>
            <a:endParaRPr lang="en-US" dirty="0" smtClean="0">
              <a:latin typeface="Arial" pitchFamily="34" charset="0"/>
              <a:cs typeface="Arial" pitchFamily="34" charset="0"/>
            </a:endParaRP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9E84BA44-BE47-4ED8-9702-0D8C60808C6A}" type="slidenum">
              <a:rPr lang="en-CA" smtClean="0"/>
              <a:pPr>
                <a:defRPr/>
              </a:pPr>
              <a:t>3</a:t>
            </a:fld>
            <a:endParaRPr lang="en-CA" dirty="0"/>
          </a:p>
        </p:txBody>
      </p:sp>
    </p:spTree>
    <p:extLst>
      <p:ext uri="{BB962C8B-B14F-4D97-AF65-F5344CB8AC3E}">
        <p14:creationId xmlns:p14="http://schemas.microsoft.com/office/powerpoint/2010/main" val="2351029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r>
              <a:rPr lang="fr-CA" dirty="0" smtClean="0">
                <a:latin typeface="Arial" pitchFamily="34" charset="0"/>
              </a:rPr>
              <a:t>Nous commencerons par les nouvelles exigences relatives aux pénétrations combustibles : les pare-feu et les coupe-feu.</a:t>
            </a:r>
          </a:p>
        </p:txBody>
      </p:sp>
      <p:sp>
        <p:nvSpPr>
          <p:cNvPr id="4" name="Slide Number Placeholder 3"/>
          <p:cNvSpPr>
            <a:spLocks noGrp="1"/>
          </p:cNvSpPr>
          <p:nvPr>
            <p:ph type="sldNum" sz="quarter" idx="5"/>
          </p:nvPr>
        </p:nvSpPr>
        <p:spPr/>
        <p:txBody>
          <a:bodyPr/>
          <a:lstStyle/>
          <a:p>
            <a:pPr>
              <a:defRPr/>
            </a:pPr>
            <a:fld id="{5D34542B-3E49-4200-B116-1FE9CCB07E1C}" type="slidenum">
              <a:rPr lang="en-CA" smtClean="0"/>
              <a:pPr>
                <a:defRPr/>
              </a:pPr>
              <a:t>4</a:t>
            </a:fld>
            <a:endParaRPr lang="en-CA" dirty="0"/>
          </a:p>
        </p:txBody>
      </p:sp>
    </p:spTree>
    <p:extLst>
      <p:ext uri="{BB962C8B-B14F-4D97-AF65-F5344CB8AC3E}">
        <p14:creationId xmlns:p14="http://schemas.microsoft.com/office/powerpoint/2010/main" val="2165018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p:cNvSpPr>
          <p:nvPr>
            <p:ph type="body" idx="1"/>
          </p:nvPr>
        </p:nvSpPr>
        <p:spPr/>
        <p:txBody>
          <a:bodyPr>
            <a:normAutofit/>
          </a:bodyPr>
          <a:lstStyle/>
          <a:p>
            <a:r>
              <a:rPr lang="fr-CA" dirty="0" smtClean="0">
                <a:latin typeface="Arial" pitchFamily="34" charset="0"/>
                <a:cs typeface="Arial" pitchFamily="34" charset="0"/>
              </a:rPr>
              <a:t>Le schéma montre ce sur quoi porte la nouvelle définition de coupe-feu.</a:t>
            </a:r>
          </a:p>
          <a:p>
            <a:endParaRPr lang="fr-CA" dirty="0" smtClean="0">
              <a:latin typeface="Arial" pitchFamily="34" charset="0"/>
              <a:cs typeface="Arial" pitchFamily="34" charset="0"/>
            </a:endParaRPr>
          </a:p>
          <a:p>
            <a:r>
              <a:rPr lang="fr-CA" dirty="0" smtClean="0">
                <a:latin typeface="Arial" pitchFamily="34" charset="0"/>
                <a:cs typeface="Arial" pitchFamily="34" charset="0"/>
              </a:rPr>
              <a:t>Le schéma à gauche montre un coupe-feu au travers d’une cloison de plafond. Cet exemple illustre l’utilisation de la fibre minérale dans le joint au point où des composants pénètrent dans des ensembles ayant un degré de résistance au feu.</a:t>
            </a:r>
          </a:p>
          <a:p>
            <a:endParaRPr lang="fr-CA" dirty="0" smtClean="0">
              <a:latin typeface="Arial" pitchFamily="34" charset="0"/>
              <a:cs typeface="Arial" pitchFamily="34" charset="0"/>
            </a:endParaRPr>
          </a:p>
          <a:p>
            <a:r>
              <a:rPr lang="fr-CA" dirty="0" smtClean="0">
                <a:latin typeface="Arial" pitchFamily="34" charset="0"/>
                <a:cs typeface="Arial" pitchFamily="34" charset="0"/>
              </a:rPr>
              <a:t>Dans la photo de droite, la flèche montre le joint au point où un conduit pénètre dans un ensemble ayant un degré de résistance au feu. Le coupe-feu serait installé dans ce joint afin de maintenir l’intégrité de l’ensemble ayant un degré de résistance au feu.</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9E84BA44-BE47-4ED8-9702-0D8C60808C6A}" type="slidenum">
              <a:rPr lang="en-CA" smtClean="0"/>
              <a:pPr>
                <a:defRPr/>
              </a:pPr>
              <a:t>5</a:t>
            </a:fld>
            <a:endParaRPr lang="en-CA" dirty="0"/>
          </a:p>
        </p:txBody>
      </p:sp>
    </p:spTree>
    <p:extLst>
      <p:ext uri="{BB962C8B-B14F-4D97-AF65-F5344CB8AC3E}">
        <p14:creationId xmlns:p14="http://schemas.microsoft.com/office/powerpoint/2010/main" val="1915231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normAutofit lnSpcReduction="10000"/>
          </a:bodyPr>
          <a:lstStyle/>
          <a:p>
            <a:pPr eaLnBrk="1" hangingPunct="1">
              <a:spcBef>
                <a:spcPct val="0"/>
              </a:spcBef>
            </a:pPr>
            <a:r>
              <a:rPr lang="fr-CA" dirty="0" smtClean="0">
                <a:latin typeface="Arial" pitchFamily="34" charset="0"/>
                <a:cs typeface="Arial" pitchFamily="34" charset="0"/>
              </a:rPr>
              <a:t>Un certain nombre de mots et d’expressions servent actuellement à décrire l’utilisation de ce qu’il est convenu d’appeler des « coupe-feu ». Dans la langue courante, les termes « coupe-feu », « pare-feu » et « retombée » sont souvent utilisés l’un pour l’autre, tandis que d’autres personnes attribuent un sens précis à chacun. Dans les parties 3 et 9 du Code national du bâtiment du Canada de 2005, s’il n’existe pas de définition du terme « coupe-feu », les termes « coupe-feu » ou « système coupe-feu » sont utilisés pour désigner tous les matériaux et les systèmes de ce type, y compris ceux qui sont appelés « pare-feu » ou « retombée » dans d’autres documents. Il existe toutefois entre ces termes des différences claires qui requièrent l’utilisation d’une terminologie unique pour chaque technologie.</a:t>
            </a:r>
          </a:p>
          <a:p>
            <a:pPr eaLnBrk="1" hangingPunct="1">
              <a:spcBef>
                <a:spcPct val="0"/>
              </a:spcBef>
            </a:pPr>
            <a:endParaRPr lang="fr-CA" dirty="0" smtClean="0">
              <a:latin typeface="Arial" pitchFamily="34" charset="0"/>
              <a:cs typeface="Arial" pitchFamily="34" charset="0"/>
            </a:endParaRPr>
          </a:p>
          <a:p>
            <a:pPr eaLnBrk="1" hangingPunct="1">
              <a:spcBef>
                <a:spcPct val="0"/>
              </a:spcBef>
            </a:pPr>
            <a:r>
              <a:rPr lang="fr-CA" dirty="0" smtClean="0">
                <a:latin typeface="Arial" pitchFamily="34" charset="0"/>
                <a:cs typeface="Arial" pitchFamily="34" charset="0"/>
              </a:rPr>
              <a:t>La nouvelle définition des termes coupe-feu et pare-feu reflète la terminologie utilisée dans l’industrie, ainsi que dans des normes et des codes internationaux. Il convient également de noter que nombre de ces modifications découlent du travail accompli dans le cadre d’un projet en consortium de l’IRC sur les systèmes pare-feu et coupe-feu.</a:t>
            </a:r>
          </a:p>
          <a:p>
            <a:pPr eaLnBrk="1" hangingPunct="1">
              <a:spcBef>
                <a:spcPct val="0"/>
              </a:spcBef>
            </a:pPr>
            <a:endParaRPr lang="fr-CA" dirty="0" smtClean="0">
              <a:latin typeface="Arial" pitchFamily="34" charset="0"/>
              <a:cs typeface="Arial" pitchFamily="34" charset="0"/>
            </a:endParaRPr>
          </a:p>
          <a:p>
            <a:pPr eaLnBrk="1" hangingPunct="1">
              <a:spcBef>
                <a:spcPct val="0"/>
              </a:spcBef>
            </a:pPr>
            <a:r>
              <a:rPr lang="fr-CA" dirty="0" smtClean="0">
                <a:latin typeface="Arial" pitchFamily="34" charset="0"/>
                <a:cs typeface="Arial" pitchFamily="34" charset="0"/>
              </a:rPr>
              <a:t>La première définition s’applique au terme coupe-feu, qui est défini comme un ensemble constitué d’un matériau, d’un composant et d’un support utilisé pour remplir les interstices entre des séparations coupe-feu, entre des séparations coupe-feu et d’autres ensembles, ou autour d’éléments qui pénètrent dans une séparation coupe-feu ou la traversent.</a:t>
            </a:r>
          </a:p>
        </p:txBody>
      </p:sp>
      <p:sp>
        <p:nvSpPr>
          <p:cNvPr id="4" name="Slide Number Placeholder 3"/>
          <p:cNvSpPr>
            <a:spLocks noGrp="1"/>
          </p:cNvSpPr>
          <p:nvPr>
            <p:ph type="sldNum" sz="quarter" idx="5"/>
          </p:nvPr>
        </p:nvSpPr>
        <p:spPr/>
        <p:txBody>
          <a:bodyPr/>
          <a:lstStyle/>
          <a:p>
            <a:pPr>
              <a:defRPr/>
            </a:pPr>
            <a:fld id="{6DD81935-0CE0-4591-9A1C-8929B4EA7765}" type="slidenum">
              <a:rPr lang="en-CA" smtClean="0"/>
              <a:pPr>
                <a:defRPr/>
              </a:pPr>
              <a:t>6</a:t>
            </a:fld>
            <a:endParaRPr lang="en-CA" dirty="0"/>
          </a:p>
        </p:txBody>
      </p:sp>
    </p:spTree>
    <p:extLst>
      <p:ext uri="{BB962C8B-B14F-4D97-AF65-F5344CB8AC3E}">
        <p14:creationId xmlns:p14="http://schemas.microsoft.com/office/powerpoint/2010/main" val="2179039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p:cNvSpPr>
          <p:nvPr>
            <p:ph type="body" idx="1"/>
          </p:nvPr>
        </p:nvSpPr>
        <p:spPr/>
        <p:txBody>
          <a:bodyPr>
            <a:normAutofit/>
          </a:bodyPr>
          <a:lstStyle/>
          <a:p>
            <a:r>
              <a:rPr lang="fr-CA" dirty="0" smtClean="0">
                <a:latin typeface="Arial" pitchFamily="34" charset="0"/>
                <a:cs typeface="Arial" pitchFamily="34" charset="0"/>
              </a:rPr>
              <a:t>Cette photo montre un pare-feu le long du mur arrière. Dans ce cas, un panneau de copeaux orientés (OSB) a été utilisé pour maintenir la séparation entre les compartiments.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9E84BA44-BE47-4ED8-9702-0D8C60808C6A}" type="slidenum">
              <a:rPr lang="en-CA" smtClean="0"/>
              <a:pPr>
                <a:defRPr/>
              </a:pPr>
              <a:t>7</a:t>
            </a:fld>
            <a:endParaRPr lang="en-CA" dirty="0"/>
          </a:p>
        </p:txBody>
      </p:sp>
    </p:spTree>
    <p:extLst>
      <p:ext uri="{BB962C8B-B14F-4D97-AF65-F5344CB8AC3E}">
        <p14:creationId xmlns:p14="http://schemas.microsoft.com/office/powerpoint/2010/main" val="2864695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TextEdit="1"/>
          </p:cNvSpPr>
          <p:nvPr>
            <p:ph type="sldImg"/>
          </p:nvPr>
        </p:nvSpPr>
        <p:spPr bwMode="auto">
          <a:noFill/>
          <a:ln>
            <a:solidFill>
              <a:srgbClr val="000000"/>
            </a:solidFill>
            <a:miter lim="800000"/>
            <a:headEnd/>
            <a:tailEnd/>
          </a:ln>
        </p:spPr>
      </p:sp>
      <p:sp>
        <p:nvSpPr>
          <p:cNvPr id="41987" name="Rectangle 3"/>
          <p:cNvSpPr>
            <a:spLocks noGrp="1"/>
          </p:cNvSpPr>
          <p:nvPr>
            <p:ph type="body" idx="1"/>
          </p:nvPr>
        </p:nvSpPr>
        <p:spPr bwMode="auto">
          <a:noFill/>
        </p:spPr>
        <p:txBody>
          <a:bodyPr/>
          <a:lstStyle/>
          <a:p>
            <a:pPr eaLnBrk="1" hangingPunct="1">
              <a:spcBef>
                <a:spcPct val="0"/>
              </a:spcBef>
            </a:pPr>
            <a:r>
              <a:rPr lang="fr-CA" dirty="0" smtClean="0">
                <a:latin typeface="Arial" pitchFamily="34" charset="0"/>
                <a:cs typeface="Arial" pitchFamily="34" charset="0"/>
              </a:rPr>
              <a:t>Comme je l’ai indiqué plus tôt, le CNB utilisait le terme « coupe-feu » également pour décrire une situation où un matériau ou un composant étaient utilisés pour limiter la propagation des flammes d’un compartiment à un autre. </a:t>
            </a:r>
          </a:p>
          <a:p>
            <a:pPr eaLnBrk="1" hangingPunct="1">
              <a:spcBef>
                <a:spcPct val="0"/>
              </a:spcBef>
            </a:pPr>
            <a:endParaRPr lang="fr-CA" dirty="0" smtClean="0">
              <a:latin typeface="Arial" pitchFamily="34" charset="0"/>
              <a:cs typeface="Arial" pitchFamily="34" charset="0"/>
            </a:endParaRPr>
          </a:p>
          <a:p>
            <a:pPr eaLnBrk="1" hangingPunct="1">
              <a:spcBef>
                <a:spcPct val="0"/>
              </a:spcBef>
            </a:pPr>
            <a:r>
              <a:rPr lang="fr-CA" dirty="0" smtClean="0">
                <a:latin typeface="Arial" pitchFamily="34" charset="0"/>
                <a:cs typeface="Arial" pitchFamily="34" charset="0"/>
              </a:rPr>
              <a:t>Les pare-feu sont maintenant définis comme un matériau, composant ou système qui limite la propagation du feu à l’intérieur d’un vide de construction ou d’un vide de construction à un espace contigu.</a:t>
            </a:r>
            <a:endParaRPr lang="fr-CA" sz="2400" dirty="0" smtClean="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9E84BA44-BE47-4ED8-9702-0D8C60808C6A}" type="slidenum">
              <a:rPr lang="en-CA" smtClean="0"/>
              <a:pPr>
                <a:defRPr/>
              </a:pPr>
              <a:t>8</a:t>
            </a:fld>
            <a:endParaRPr lang="en-CA" dirty="0"/>
          </a:p>
        </p:txBody>
      </p:sp>
    </p:spTree>
    <p:extLst>
      <p:ext uri="{BB962C8B-B14F-4D97-AF65-F5344CB8AC3E}">
        <p14:creationId xmlns:p14="http://schemas.microsoft.com/office/powerpoint/2010/main" val="306897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43011" name="Notes Placeholder 6"/>
          <p:cNvSpPr>
            <a:spLocks noGrp="1"/>
          </p:cNvSpPr>
          <p:nvPr>
            <p:ph type="body" sz="quarter" idx="10"/>
          </p:nvPr>
        </p:nvSpPr>
        <p:spPr bwMode="auto">
          <a:noFill/>
        </p:spPr>
        <p:txBody>
          <a:bodyPr>
            <a:normAutofit/>
          </a:bodyPr>
          <a:lstStyle/>
          <a:p>
            <a:pPr eaLnBrk="1" hangingPunct="1">
              <a:spcBef>
                <a:spcPct val="0"/>
              </a:spcBef>
            </a:pPr>
            <a:r>
              <a:rPr lang="fr-CA" dirty="0" smtClean="0">
                <a:latin typeface="Arial" pitchFamily="34" charset="0"/>
              </a:rPr>
              <a:t>Les exigences relatives à l’utilisation de coupe-feu ont été élargies de manière à inclure toutes les pénétrations dans des ensembles ayant un degré de résistance au feu, et pas seulement les accès de visite. Les nouvelles modifications s’appliqueront maintenant aussi aux pénétrations dans des ensembles. Ces nouvelles dispositions sont jugées plus inclusives.</a:t>
            </a:r>
          </a:p>
          <a:p>
            <a:pPr eaLnBrk="1" hangingPunct="1">
              <a:spcBef>
                <a:spcPct val="0"/>
              </a:spcBef>
            </a:pPr>
            <a:endParaRPr lang="fr-CA" dirty="0" smtClean="0">
              <a:latin typeface="Arial" pitchFamily="34" charset="0"/>
            </a:endParaRPr>
          </a:p>
          <a:p>
            <a:pPr>
              <a:spcBef>
                <a:spcPts val="0"/>
              </a:spcBef>
              <a:buFont typeface="Arial" pitchFamily="34" charset="0"/>
              <a:buChar char="•"/>
            </a:pPr>
            <a:r>
              <a:rPr lang="fr-FR" dirty="0" smtClean="0">
                <a:latin typeface="Arial" pitchFamily="34" charset="0"/>
                <a:cs typeface="Arial" pitchFamily="34" charset="0"/>
              </a:rPr>
              <a:t> Le joint autour des pénétrations doit être obturé par un coupe-feu qui,</a:t>
            </a:r>
          </a:p>
          <a:p>
            <a:pPr>
              <a:spcBef>
                <a:spcPts val="0"/>
              </a:spcBef>
            </a:pPr>
            <a:r>
              <a:rPr lang="fr-FR" dirty="0" smtClean="0">
                <a:latin typeface="Arial" pitchFamily="34" charset="0"/>
                <a:cs typeface="Arial" pitchFamily="34" charset="0"/>
              </a:rPr>
              <a:t>lorsqu’il est soumis à l’essai selon la norme CAN/ULC-S115, « Essai de</a:t>
            </a:r>
          </a:p>
          <a:p>
            <a:pPr>
              <a:spcBef>
                <a:spcPts val="0"/>
              </a:spcBef>
            </a:pPr>
            <a:r>
              <a:rPr lang="fr-FR" dirty="0" smtClean="0">
                <a:latin typeface="Arial" pitchFamily="34" charset="0"/>
                <a:cs typeface="Arial" pitchFamily="34" charset="0"/>
              </a:rPr>
              <a:t>comportement au feu des ensembles coupe-feu », obtient une cote F au</a:t>
            </a:r>
          </a:p>
          <a:p>
            <a:pPr>
              <a:spcBef>
                <a:spcPts val="0"/>
              </a:spcBef>
            </a:pPr>
            <a:r>
              <a:rPr lang="fr-FR" dirty="0" smtClean="0">
                <a:latin typeface="Arial" pitchFamily="34" charset="0"/>
                <a:cs typeface="Arial" pitchFamily="34" charset="0"/>
              </a:rPr>
              <a:t>moins égale au degré pare-flammes exigé pour les dispositifs d’obturation dans</a:t>
            </a:r>
          </a:p>
          <a:p>
            <a:pPr>
              <a:spcBef>
                <a:spcPts val="0"/>
              </a:spcBef>
            </a:pPr>
            <a:r>
              <a:rPr lang="fr-FR" dirty="0" smtClean="0">
                <a:latin typeface="Arial" pitchFamily="34" charset="0"/>
                <a:cs typeface="Arial" pitchFamily="34" charset="0"/>
              </a:rPr>
              <a:t>la séparation coupe-feu; ou</a:t>
            </a:r>
            <a:endParaRPr lang="fr-FR" i="1" dirty="0" smtClean="0">
              <a:latin typeface="Arial" pitchFamily="34" charset="0"/>
              <a:cs typeface="Arial" pitchFamily="34" charset="0"/>
            </a:endParaRPr>
          </a:p>
          <a:p>
            <a:pPr>
              <a:spcBef>
                <a:spcPts val="0"/>
              </a:spcBef>
              <a:buFont typeface="Arial" pitchFamily="34" charset="0"/>
              <a:buChar char="•"/>
            </a:pPr>
            <a:r>
              <a:rPr lang="fr-FR" dirty="0" smtClean="0">
                <a:latin typeface="Arial" pitchFamily="34" charset="0"/>
                <a:cs typeface="Arial" pitchFamily="34" charset="0"/>
              </a:rPr>
              <a:t> les pénétrations doivent être noyées dans le béton.</a:t>
            </a:r>
          </a:p>
          <a:p>
            <a:pPr>
              <a:spcBef>
                <a:spcPts val="0"/>
              </a:spcBef>
            </a:pPr>
            <a:endParaRPr lang="fr-CA" dirty="0" smtClean="0">
              <a:latin typeface="Arial" pitchFamily="34" charset="0"/>
              <a:cs typeface="Arial" pitchFamily="34" charset="0"/>
            </a:endParaRPr>
          </a:p>
          <a:p>
            <a:pPr>
              <a:spcBef>
                <a:spcPts val="0"/>
              </a:spcBef>
            </a:pPr>
            <a:r>
              <a:rPr lang="fr-FR" dirty="0" smtClean="0">
                <a:latin typeface="Arial" pitchFamily="34" charset="0"/>
                <a:cs typeface="Arial" pitchFamily="34" charset="0"/>
              </a:rPr>
              <a:t>Lorsque des pénétrations traversent un mur coupe-feu ou une séparation</a:t>
            </a:r>
          </a:p>
          <a:p>
            <a:pPr>
              <a:spcBef>
                <a:spcPts val="0"/>
              </a:spcBef>
            </a:pPr>
            <a:r>
              <a:rPr lang="fr-FR" dirty="0" smtClean="0">
                <a:latin typeface="Arial" pitchFamily="34" charset="0"/>
                <a:cs typeface="Arial" pitchFamily="34" charset="0"/>
              </a:rPr>
              <a:t>coupe-feu horizontale pour lesquels un degré de résistance au feu est exigé, le joint autour de ces pénétrations doit être obturé par un coupe-feu qui, lorsqu’il est soumis à l’essai selon la norme CAN/ULC-S115 obtient une cote FT au moins égale au degré de résistance au feu exigé pour la séparation coupe-feu.</a:t>
            </a:r>
            <a:endParaRPr lang="fr-CA" sz="2400" dirty="0" smtClean="0">
              <a:latin typeface="Arial" pitchFamily="34" charset="0"/>
              <a:cs typeface="Arial" pitchFamily="34" charset="0"/>
            </a:endParaRPr>
          </a:p>
        </p:txBody>
      </p:sp>
      <p:sp>
        <p:nvSpPr>
          <p:cNvPr id="4" name="Slide Number Placeholder 3"/>
          <p:cNvSpPr>
            <a:spLocks noGrp="1"/>
          </p:cNvSpPr>
          <p:nvPr>
            <p:ph type="sldNum" sz="quarter" idx="11"/>
          </p:nvPr>
        </p:nvSpPr>
        <p:spPr/>
        <p:txBody>
          <a:bodyPr/>
          <a:lstStyle/>
          <a:p>
            <a:pPr>
              <a:defRPr/>
            </a:pPr>
            <a:fld id="{9E84BA44-BE47-4ED8-9702-0D8C60808C6A}" type="slidenum">
              <a:rPr lang="en-CA" smtClean="0"/>
              <a:pPr>
                <a:defRPr/>
              </a:pPr>
              <a:t>9</a:t>
            </a:fld>
            <a:endParaRPr lang="en-CA" dirty="0"/>
          </a:p>
        </p:txBody>
      </p:sp>
    </p:spTree>
    <p:extLst>
      <p:ext uri="{BB962C8B-B14F-4D97-AF65-F5344CB8AC3E}">
        <p14:creationId xmlns:p14="http://schemas.microsoft.com/office/powerpoint/2010/main" val="31786053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20" descr="corp_f_tw"/>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a:t>Click to edit Master subtitle style</a:t>
            </a:r>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a:t>Click to edit Master 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5"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F1674FF1-EE1C-4C8E-A62E-73F47C91394F}"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cxnSp>
        <p:nvCxnSpPr>
          <p:cNvPr id="7" name="Straight Connector 7"/>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sp>
        <p:nvSpPr>
          <p:cNvPr id="2" name="Title 1"/>
          <p:cNvSpPr>
            <a:spLocks noGrp="1"/>
          </p:cNvSpPr>
          <p:nvPr>
            <p:ph type="title"/>
          </p:nvPr>
        </p:nvSpPr>
        <p:spPr>
          <a:xfrm>
            <a:off x="300608" y="260648"/>
            <a:ext cx="7079704" cy="1043136"/>
          </a:xfrm>
        </p:spPr>
        <p:txBody>
          <a:bodyPr anchor="b"/>
          <a:lstStyle>
            <a:lvl1pPr algn="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2000"/>
            <a:ext cx="845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8" name="Picture 7" descr="code-fan-f.jpg"/>
          <p:cNvPicPr preferRelativeResize="0">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80000" y="331200"/>
            <a:ext cx="1504800" cy="914606"/>
          </a:xfrm>
          <a:prstGeom prst="rect">
            <a:avLst/>
          </a:prstGeom>
        </p:spPr>
      </p:pic>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3"/>
          <p:cNvSpPr>
            <a:spLocks noGrp="1" noChangeArrowheads="1"/>
          </p:cNvSpPr>
          <p:nvPr>
            <p:ph type="body" idx="1"/>
          </p:nvPr>
        </p:nvSpPr>
        <p:spPr bwMode="auto">
          <a:xfrm>
            <a:off x="304800" y="1601788"/>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67" name="Rectangle 5"/>
          <p:cNvSpPr>
            <a:spLocks noGrp="1" noChangeArrowheads="1"/>
          </p:cNvSpPr>
          <p:nvPr>
            <p:ph type="title"/>
          </p:nvPr>
        </p:nvSpPr>
        <p:spPr bwMode="auto">
          <a:xfrm>
            <a:off x="4419600" y="228600"/>
            <a:ext cx="43434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Lst>
  <p:transition/>
  <p:txStyles>
    <p:titleStyle>
      <a:lvl1pPr algn="r" rtl="0" eaLnBrk="0" fontAlgn="base" hangingPunct="0">
        <a:spcBef>
          <a:spcPct val="0"/>
        </a:spcBef>
        <a:spcAft>
          <a:spcPct val="0"/>
        </a:spcAft>
        <a:defRPr sz="3000" b="1">
          <a:solidFill>
            <a:srgbClr val="000066"/>
          </a:solidFill>
          <a:latin typeface="+mj-lt"/>
          <a:ea typeface="+mj-ea"/>
          <a:cs typeface="+mj-cs"/>
        </a:defRPr>
      </a:lvl1pPr>
      <a:lvl2pPr algn="r" rtl="0" eaLnBrk="0" fontAlgn="base" hangingPunct="0">
        <a:spcBef>
          <a:spcPct val="0"/>
        </a:spcBef>
        <a:spcAft>
          <a:spcPct val="0"/>
        </a:spcAft>
        <a:defRPr sz="3000" b="1">
          <a:solidFill>
            <a:srgbClr val="000066"/>
          </a:solidFill>
          <a:latin typeface="Arial" charset="0"/>
        </a:defRPr>
      </a:lvl2pPr>
      <a:lvl3pPr algn="r" rtl="0" eaLnBrk="0" fontAlgn="base" hangingPunct="0">
        <a:spcBef>
          <a:spcPct val="0"/>
        </a:spcBef>
        <a:spcAft>
          <a:spcPct val="0"/>
        </a:spcAft>
        <a:defRPr sz="3000" b="1">
          <a:solidFill>
            <a:srgbClr val="000066"/>
          </a:solidFill>
          <a:latin typeface="Arial" charset="0"/>
        </a:defRPr>
      </a:lvl3pPr>
      <a:lvl4pPr algn="r" rtl="0" eaLnBrk="0" fontAlgn="base" hangingPunct="0">
        <a:spcBef>
          <a:spcPct val="0"/>
        </a:spcBef>
        <a:spcAft>
          <a:spcPct val="0"/>
        </a:spcAft>
        <a:defRPr sz="3000" b="1">
          <a:solidFill>
            <a:srgbClr val="000066"/>
          </a:solidFill>
          <a:latin typeface="Arial" charset="0"/>
        </a:defRPr>
      </a:lvl4pPr>
      <a:lvl5pPr algn="r" rtl="0" eaLnBrk="0" fontAlgn="base" hangingPunct="0">
        <a:spcBef>
          <a:spcPct val="0"/>
        </a:spcBef>
        <a:spcAft>
          <a:spcPct val="0"/>
        </a:spcAft>
        <a:defRPr sz="3000" b="1">
          <a:solidFill>
            <a:srgbClr val="000066"/>
          </a:solidFill>
          <a:latin typeface="Arial" charset="0"/>
        </a:defRPr>
      </a:lvl5pPr>
      <a:lvl6pPr marL="457200" algn="r" rtl="0" fontAlgn="base">
        <a:spcBef>
          <a:spcPct val="0"/>
        </a:spcBef>
        <a:spcAft>
          <a:spcPct val="0"/>
        </a:spcAft>
        <a:defRPr sz="3000" b="1">
          <a:solidFill>
            <a:srgbClr val="000066"/>
          </a:solidFill>
          <a:latin typeface="Arial" charset="0"/>
        </a:defRPr>
      </a:lvl6pPr>
      <a:lvl7pPr marL="914400" algn="r" rtl="0" fontAlgn="base">
        <a:spcBef>
          <a:spcPct val="0"/>
        </a:spcBef>
        <a:spcAft>
          <a:spcPct val="0"/>
        </a:spcAft>
        <a:defRPr sz="3000" b="1">
          <a:solidFill>
            <a:srgbClr val="000066"/>
          </a:solidFill>
          <a:latin typeface="Arial" charset="0"/>
        </a:defRPr>
      </a:lvl7pPr>
      <a:lvl8pPr marL="1371600" algn="r" rtl="0" fontAlgn="base">
        <a:spcBef>
          <a:spcPct val="0"/>
        </a:spcBef>
        <a:spcAft>
          <a:spcPct val="0"/>
        </a:spcAft>
        <a:defRPr sz="3000" b="1">
          <a:solidFill>
            <a:srgbClr val="000066"/>
          </a:solidFill>
          <a:latin typeface="Arial" charset="0"/>
        </a:defRPr>
      </a:lvl8pPr>
      <a:lvl9pPr marL="1828800" algn="r" rtl="0" fontAlgn="base">
        <a:spcBef>
          <a:spcPct val="0"/>
        </a:spcBef>
        <a:spcAft>
          <a:spcPct val="0"/>
        </a:spcAft>
        <a:defRPr sz="3000" b="1">
          <a:solidFill>
            <a:srgbClr val="000066"/>
          </a:solidFill>
          <a:latin typeface="Arial" charset="0"/>
        </a:defRPr>
      </a:lvl9pPr>
    </p:titleStyle>
    <p:bodyStyle>
      <a:lvl1pPr marL="342900" indent="-342900" algn="l" rtl="0" eaLnBrk="0" fontAlgn="base" hangingPunct="0">
        <a:spcBef>
          <a:spcPct val="20000"/>
        </a:spcBef>
        <a:spcAft>
          <a:spcPct val="0"/>
        </a:spcAft>
        <a:buChar char="•"/>
        <a:defRPr sz="2400">
          <a:solidFill>
            <a:srgbClr val="000066"/>
          </a:solidFill>
          <a:latin typeface="+mn-lt"/>
          <a:ea typeface="+mn-ea"/>
          <a:cs typeface="+mn-cs"/>
        </a:defRPr>
      </a:lvl1pPr>
      <a:lvl2pPr marL="742950" indent="-285750" algn="l" rtl="0" eaLnBrk="0" fontAlgn="base" hangingPunct="0">
        <a:spcBef>
          <a:spcPct val="20000"/>
        </a:spcBef>
        <a:spcAft>
          <a:spcPct val="0"/>
        </a:spcAft>
        <a:buChar char="–"/>
        <a:defRPr sz="2000">
          <a:solidFill>
            <a:srgbClr val="000066"/>
          </a:solidFill>
          <a:latin typeface="+mn-lt"/>
        </a:defRPr>
      </a:lvl2pPr>
      <a:lvl3pPr marL="1143000" indent="-228600" algn="l" rtl="0" eaLnBrk="0" fontAlgn="base" hangingPunct="0">
        <a:spcBef>
          <a:spcPct val="20000"/>
        </a:spcBef>
        <a:spcAft>
          <a:spcPct val="0"/>
        </a:spcAft>
        <a:buChar char="•"/>
        <a:defRPr>
          <a:solidFill>
            <a:srgbClr val="000066"/>
          </a:solidFill>
          <a:latin typeface="+mn-lt"/>
        </a:defRPr>
      </a:lvl3pPr>
      <a:lvl4pPr marL="1600200" indent="-228600" algn="l" rtl="0" eaLnBrk="0" fontAlgn="base" hangingPunct="0">
        <a:spcBef>
          <a:spcPct val="20000"/>
        </a:spcBef>
        <a:spcAft>
          <a:spcPct val="0"/>
        </a:spcAft>
        <a:buChar char="–"/>
        <a:defRPr sz="1700">
          <a:solidFill>
            <a:srgbClr val="000066"/>
          </a:solidFill>
          <a:latin typeface="+mn-lt"/>
        </a:defRPr>
      </a:lvl4pPr>
      <a:lvl5pPr marL="2057400" indent="-228600" algn="l" rtl="0" eaLnBrk="0" fontAlgn="base" hangingPunct="0">
        <a:spcBef>
          <a:spcPct val="20000"/>
        </a:spcBef>
        <a:spcAft>
          <a:spcPct val="0"/>
        </a:spcAft>
        <a:buChar char="»"/>
        <a:defRPr sz="1500">
          <a:solidFill>
            <a:srgbClr val="000066"/>
          </a:solidFill>
          <a:latin typeface="+mn-lt"/>
        </a:defRPr>
      </a:lvl5pPr>
      <a:lvl6pPr marL="2514600" indent="-228600" algn="l" rtl="0" fontAlgn="base">
        <a:spcBef>
          <a:spcPct val="20000"/>
        </a:spcBef>
        <a:spcAft>
          <a:spcPct val="0"/>
        </a:spcAft>
        <a:buChar char="»"/>
        <a:defRPr sz="1500">
          <a:solidFill>
            <a:srgbClr val="000066"/>
          </a:solidFill>
          <a:latin typeface="+mn-lt"/>
        </a:defRPr>
      </a:lvl6pPr>
      <a:lvl7pPr marL="2971800" indent="-228600" algn="l" rtl="0" fontAlgn="base">
        <a:spcBef>
          <a:spcPct val="20000"/>
        </a:spcBef>
        <a:spcAft>
          <a:spcPct val="0"/>
        </a:spcAft>
        <a:buChar char="»"/>
        <a:defRPr sz="1500">
          <a:solidFill>
            <a:srgbClr val="000066"/>
          </a:solidFill>
          <a:latin typeface="+mn-lt"/>
        </a:defRPr>
      </a:lvl7pPr>
      <a:lvl8pPr marL="3429000" indent="-228600" algn="l" rtl="0" fontAlgn="base">
        <a:spcBef>
          <a:spcPct val="20000"/>
        </a:spcBef>
        <a:spcAft>
          <a:spcPct val="0"/>
        </a:spcAft>
        <a:buChar char="»"/>
        <a:defRPr sz="1500">
          <a:solidFill>
            <a:srgbClr val="000066"/>
          </a:solidFill>
          <a:latin typeface="+mn-lt"/>
        </a:defRPr>
      </a:lvl8pPr>
      <a:lvl9pPr marL="3886200" indent="-228600" algn="l" rtl="0" fontAlgn="base">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notesSlide" Target="../notesSlides/notesSlide10.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slideLayout" Target="../slideLayouts/slideLayout2.xml"/><Relationship Id="rId17" Type="http://schemas.openxmlformats.org/officeDocument/2006/relationships/image" Target="../media/image7.jpeg"/><Relationship Id="rId2" Type="http://schemas.openxmlformats.org/officeDocument/2006/relationships/tags" Target="../tags/tag26.xml"/><Relationship Id="rId16" Type="http://schemas.openxmlformats.org/officeDocument/2006/relationships/hyperlink" Target="http://www.google.ca/imgres?imgurl=http://activerain.com/image_store/uploads/5/1/3/4/0/ar126168410404315.JPG&amp;imgrefurl=http://activerain.com/blogsview/1400196/this-barrington-illinois-house-has-a-sprinkler-system-awesome-green-grass-all-summer-long-no-not-for-the-lawn-&amp;usg=__PwcEEoeMeFNqyjg9cg0-n0qIm5A=&amp;h=337&amp;w=450&amp;sz=9&amp;hl=en&amp;start=113&amp;zoom=1&amp;tbnid=eWkug_upLYOAwM:&amp;tbnh=126&amp;tbnw=180&amp;prev=/images?q=picture+of+sprinkler+head+in+ceiling&amp;um=1&amp;hl=en&amp;sa=X&amp;biw=1259&amp;bih=599&amp;tbs=isch:1&amp;um=1&amp;itbs=1&amp;iact=hc&amp;vpx=126&amp;vpy=188&amp;dur=1110&amp;hovh=194&amp;hovw=260&amp;tx=219&amp;ty=79&amp;ei=4IzWTN3rMImQnwf0q8zlCQ&amp;oei=XozWTP2rF4HCnAfK0eicBQ&amp;esq=7&amp;page=7&amp;ndsp=19&amp;ved=1t:429,r:13,s:113" TargetMode="External"/><Relationship Id="rId1" Type="http://schemas.openxmlformats.org/officeDocument/2006/relationships/vmlDrawing" Target="../drawings/vmlDrawing1.v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image" Target="../media/image6.png"/><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tags" Target="../tags/tag38.xml"/><Relationship Id="rId7" Type="http://schemas.openxmlformats.org/officeDocument/2006/relationships/hyperlink" Target="http://www.google.ca/imgres?imgurl=http://i678.photobucket.com/albums/vv149/drmrvh/Napoleon_1100CP_Install/e0a19045.jpg&amp;imgrefurl=http://hearth.com/econtent/index.php/forums/viewreply/473941/&amp;usg=__heUgYS_AUuyIt2zjST6Gj7K9YIU=&amp;h=800&amp;w=600&amp;sz=84&amp;hl=en&amp;start=9&amp;zoom=1&amp;um=1&amp;itbs=1&amp;tbnid=X9OKd92nawdiBM:&amp;tbnh=143&amp;tbnw=107&amp;prev=/images?q=picture+of+fire+damper+installed+in+wall&amp;um=1&amp;hl=en&amp;tbs=isch:1" TargetMode="Externa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11.xml"/><Relationship Id="rId5" Type="http://schemas.openxmlformats.org/officeDocument/2006/relationships/slideLayout" Target="../slideLayouts/slideLayout2.xml"/><Relationship Id="rId10" Type="http://schemas.openxmlformats.org/officeDocument/2006/relationships/image" Target="../media/image9.jpeg"/><Relationship Id="rId4" Type="http://schemas.openxmlformats.org/officeDocument/2006/relationships/tags" Target="../tags/tag39.xml"/><Relationship Id="rId9" Type="http://schemas.openxmlformats.org/officeDocument/2006/relationships/hyperlink" Target="http://www.google.ca/imgres?imgurl=http://www.tayfire.co.uk/images/firegrout3.gif&amp;imgrefurl=http://www.tayfire.co.uk/firegrout.htm&amp;usg=__VBF4rITrvgePhxrJVR647ljsYAM=&amp;h=226&amp;w=200&amp;sz=8&amp;hl=en&amp;start=2&amp;zoom=1&amp;um=1&amp;itbs=1&amp;tbnid=q305n17Y3AQRPM:&amp;tbnh=108&amp;tbnw=96&amp;prev=/images?q=picture+of+fire+damper+installed+in+wall&amp;um=1&amp;hl=en&amp;tbs=isch:1" TargetMode="External"/></Relationships>
</file>

<file path=ppt/slides/_rels/slide12.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hyperlink" Target="http://www.google.ca/imgres?imgurl=http://www.hhs.state.ne.us/puh/enh/Radon/11_Caulking_a_Wall_Penetration.JPG&amp;imgrefurl=http://www.hhs.state.ne.us/radon/mitigating.htm&amp;usg=__Fg36cm_U7EqR4S_S5yz9rY6UEus=&amp;h=1242&amp;w=1656&amp;sz=119&amp;hl=en&amp;start=0&amp;zoom=1&amp;tbnid=to4xF6JxpUqBoM:&amp;tbnh=144&amp;tbnw=162&amp;prev=/images?q=picture+of+plastic+pipe+penetrating+wall&amp;um=1&amp;hl=en&amp;sa=G&amp;biw=1259&amp;bih=599&amp;tbs=isch:1&amp;um=1&amp;itbs=1&amp;iact=hc&amp;vpx=327&amp;vpy=294&amp;dur=3766&amp;hovh=194&amp;hovw=259&amp;tx=137&amp;ty=76&amp;ei=Ho7WTMfpOI3AnAfL7oGyBQ&amp;oei=Ho7WTMfpOI3AnAfL7oGyBQ&amp;esq=1&amp;page=1&amp;ndsp=18&amp;ved=1t:429,r:13,s:0" TargetMode="External"/><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image" Target="../media/image10.png"/><Relationship Id="rId2" Type="http://schemas.openxmlformats.org/officeDocument/2006/relationships/tags" Target="../tags/tag40.xml"/><Relationship Id="rId1" Type="http://schemas.openxmlformats.org/officeDocument/2006/relationships/vmlDrawing" Target="../drawings/vmlDrawing2.vml"/><Relationship Id="rId6" Type="http://schemas.openxmlformats.org/officeDocument/2006/relationships/tags" Target="../tags/tag44.xml"/><Relationship Id="rId11" Type="http://schemas.openxmlformats.org/officeDocument/2006/relationships/oleObject" Target="../embeddings/oleObject2.bin"/><Relationship Id="rId5" Type="http://schemas.openxmlformats.org/officeDocument/2006/relationships/tags" Target="../tags/tag43.xml"/><Relationship Id="rId10" Type="http://schemas.openxmlformats.org/officeDocument/2006/relationships/notesSlide" Target="../notesSlides/notesSlide12.xml"/><Relationship Id="rId4" Type="http://schemas.openxmlformats.org/officeDocument/2006/relationships/tags" Target="../tags/tag42.xml"/><Relationship Id="rId9" Type="http://schemas.openxmlformats.org/officeDocument/2006/relationships/slideLayout" Target="../slideLayouts/slideLayout2.xml"/><Relationship Id="rId14" Type="http://schemas.openxmlformats.org/officeDocument/2006/relationships/image" Target="../media/image11.jpeg"/></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tags" Target="../tags/tag48.xml"/><Relationship Id="rId7" Type="http://schemas.openxmlformats.org/officeDocument/2006/relationships/notesSlide" Target="../notesSlides/notesSlide13.xml"/><Relationship Id="rId2" Type="http://schemas.openxmlformats.org/officeDocument/2006/relationships/tags" Target="../tags/tag47.xml"/><Relationship Id="rId1" Type="http://schemas.openxmlformats.org/officeDocument/2006/relationships/vmlDrawing" Target="../drawings/vmlDrawing3.vml"/><Relationship Id="rId6" Type="http://schemas.openxmlformats.org/officeDocument/2006/relationships/slideLayout" Target="../slideLayouts/slideLayout2.xml"/><Relationship Id="rId5" Type="http://schemas.openxmlformats.org/officeDocument/2006/relationships/tags" Target="../tags/tag50.xml"/><Relationship Id="rId4" Type="http://schemas.openxmlformats.org/officeDocument/2006/relationships/tags" Target="../tags/tag49.xml"/><Relationship Id="rId9" Type="http://schemas.openxmlformats.org/officeDocument/2006/relationships/image" Target="../media/image12.pn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52.xml"/><Relationship Id="rId7" Type="http://schemas.openxmlformats.org/officeDocument/2006/relationships/oleObject" Target="../embeddings/oleObject4.bin"/><Relationship Id="rId2" Type="http://schemas.openxmlformats.org/officeDocument/2006/relationships/tags" Target="../tags/tag51.xml"/><Relationship Id="rId1" Type="http://schemas.openxmlformats.org/officeDocument/2006/relationships/vmlDrawing" Target="../drawings/vmlDrawing4.v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53.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3" Type="http://schemas.openxmlformats.org/officeDocument/2006/relationships/tags" Target="../tags/tag56.xml"/><Relationship Id="rId7" Type="http://schemas.openxmlformats.org/officeDocument/2006/relationships/slideLayout" Target="../slideLayouts/slideLayout2.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5" Type="http://schemas.openxmlformats.org/officeDocument/2006/relationships/tags" Target="../tags/tag58.xml"/><Relationship Id="rId10" Type="http://schemas.openxmlformats.org/officeDocument/2006/relationships/image" Target="../media/image14.jpeg"/><Relationship Id="rId4" Type="http://schemas.openxmlformats.org/officeDocument/2006/relationships/tags" Target="../tags/tag57.xml"/><Relationship Id="rId9" Type="http://schemas.openxmlformats.org/officeDocument/2006/relationships/hyperlink" Target="http://www.google.ca/imgres?imgurl=http://www.copper.org/applications/electrical/pq/casestudy/images/fig3.jpg&amp;imgrefurl=http://www.copper.org/applications/electrical/pq/casestudy/florida911.html&amp;usg=__yLBx1m14AqoIfNQ6pQkWl1RY0ZQ=&amp;h=332&amp;w=300&amp;sz=30&amp;hl=en&amp;start=110&amp;zoom=1&amp;tbnid=WwHfjYarz8jM7M:&amp;tbnh=137&amp;tbnw=137&amp;prev=/images?q=picture+of+large+cables+penetrating+wall&amp;um=1&amp;hl=en&amp;sa=G&amp;biw=1259&amp;bih=599&amp;tbs=isch:1&amp;um=1&amp;itbs=1&amp;iact=hc&amp;vpx=342&amp;vpy=84&amp;dur=6422&amp;hovh=236&amp;hovw=213&amp;tx=177&amp;ty=117&amp;ei=-JHWTJ6uMIbVngfopKW-CQ&amp;oei=wZHWTNm4ItDQngeVmO2bBQ&amp;esq=7&amp;page=7&amp;ndsp=19&amp;ved=1t:429,r:7,s:110" TargetMode="External"/></Relationships>
</file>

<file path=ppt/slides/_rels/slide16.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15.jpeg"/><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hyperlink" Target="http://www.google.ca/imgres?imgurl=http://www.chatsworth.com/uploadedImages/Files/ONTRAC_APPLICATION_300.JPG&amp;imgrefurl=http://www.chatsworth.com/pathway&amp;usg=__Ja8PvOr-N9Iputga3QxjBtAREt0=&amp;h=300&amp;w=300&amp;sz=25&amp;hl=en&amp;start=4&amp;zoom=1&amp;um=1&amp;itbs=1&amp;tbnid=ovLZf7QQC8LFXM:&amp;tbnh=116&amp;tbnw=116&amp;prev=/images?q=picture+of+cables+in+ceiling&amp;um=1&amp;hl=en&amp;tbs=isch:1" TargetMode="External"/><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tags" Target="../tags/tag65.xml"/><Relationship Id="rId7" Type="http://schemas.openxmlformats.org/officeDocument/2006/relationships/image" Target="../media/image16.jpeg"/><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notesSlide" Target="../notesSlides/notesSlide17.xml"/><Relationship Id="rId5" Type="http://schemas.openxmlformats.org/officeDocument/2006/relationships/slideLayout" Target="../slideLayouts/slideLayout2.xml"/><Relationship Id="rId4" Type="http://schemas.openxmlformats.org/officeDocument/2006/relationships/tags" Target="../tags/tag6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70.xml"/><Relationship Id="rId7" Type="http://schemas.openxmlformats.org/officeDocument/2006/relationships/oleObject" Target="../embeddings/oleObject5.bin"/><Relationship Id="rId2" Type="http://schemas.openxmlformats.org/officeDocument/2006/relationships/tags" Target="../tags/tag69.xml"/><Relationship Id="rId1" Type="http://schemas.openxmlformats.org/officeDocument/2006/relationships/vmlDrawing" Target="../drawings/vmlDrawing5.vml"/><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tags" Target="../tags/tag7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73.xml"/><Relationship Id="rId7" Type="http://schemas.openxmlformats.org/officeDocument/2006/relationships/oleObject" Target="../embeddings/oleObject6.bin"/><Relationship Id="rId2" Type="http://schemas.openxmlformats.org/officeDocument/2006/relationships/tags" Target="../tags/tag72.xml"/><Relationship Id="rId1" Type="http://schemas.openxmlformats.org/officeDocument/2006/relationships/vmlDrawing" Target="../drawings/vmlDrawing6.vml"/><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tags" Target="../tags/tag74.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6.xml"/><Relationship Id="rId1" Type="http://schemas.openxmlformats.org/officeDocument/2006/relationships/tags" Target="../tags/tag75.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8.xml"/><Relationship Id="rId1" Type="http://schemas.openxmlformats.org/officeDocument/2006/relationships/tags" Target="../tags/tag77.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80.xml"/><Relationship Id="rId7" Type="http://schemas.openxmlformats.org/officeDocument/2006/relationships/oleObject" Target="../embeddings/oleObject7.bin"/><Relationship Id="rId2" Type="http://schemas.openxmlformats.org/officeDocument/2006/relationships/tags" Target="../tags/tag79.xml"/><Relationship Id="rId1" Type="http://schemas.openxmlformats.org/officeDocument/2006/relationships/vmlDrawing" Target="../drawings/vmlDrawing7.vml"/><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tags" Target="../tags/tag81.xml"/></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83.xml"/><Relationship Id="rId7" Type="http://schemas.openxmlformats.org/officeDocument/2006/relationships/oleObject" Target="../embeddings/oleObject8.bin"/><Relationship Id="rId2" Type="http://schemas.openxmlformats.org/officeDocument/2006/relationships/tags" Target="../tags/tag82.xml"/><Relationship Id="rId1" Type="http://schemas.openxmlformats.org/officeDocument/2006/relationships/vmlDrawing" Target="../drawings/vmlDrawing8.vml"/><Relationship Id="rId6" Type="http://schemas.openxmlformats.org/officeDocument/2006/relationships/notesSlide" Target="../notesSlides/notesSlide24.xml"/><Relationship Id="rId5" Type="http://schemas.openxmlformats.org/officeDocument/2006/relationships/slideLayout" Target="../slideLayouts/slideLayout2.xml"/><Relationship Id="rId4" Type="http://schemas.openxmlformats.org/officeDocument/2006/relationships/tags" Target="../tags/tag84.xml"/></Relationships>
</file>

<file path=ppt/slides/_rels/slide2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tags" Target="../tags/tag86.xml"/><Relationship Id="rId7" Type="http://schemas.openxmlformats.org/officeDocument/2006/relationships/oleObject" Target="../embeddings/oleObject9.bin"/><Relationship Id="rId2" Type="http://schemas.openxmlformats.org/officeDocument/2006/relationships/tags" Target="../tags/tag85.xml"/><Relationship Id="rId1" Type="http://schemas.openxmlformats.org/officeDocument/2006/relationships/vmlDrawing" Target="../drawings/vmlDrawing9.vml"/><Relationship Id="rId6" Type="http://schemas.openxmlformats.org/officeDocument/2006/relationships/notesSlide" Target="../notesSlides/notesSlide25.xml"/><Relationship Id="rId5" Type="http://schemas.openxmlformats.org/officeDocument/2006/relationships/slideLayout" Target="../slideLayouts/slideLayout2.xml"/><Relationship Id="rId4" Type="http://schemas.openxmlformats.org/officeDocument/2006/relationships/tags" Target="../tags/tag87.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9.xml"/><Relationship Id="rId1" Type="http://schemas.openxmlformats.org/officeDocument/2006/relationships/tags" Target="../tags/tag88.xml"/><Relationship Id="rId4"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91.xml"/><Relationship Id="rId7" Type="http://schemas.openxmlformats.org/officeDocument/2006/relationships/oleObject" Target="../embeddings/oleObject10.bin"/><Relationship Id="rId2" Type="http://schemas.openxmlformats.org/officeDocument/2006/relationships/tags" Target="../tags/tag90.xml"/><Relationship Id="rId1" Type="http://schemas.openxmlformats.org/officeDocument/2006/relationships/vmlDrawing" Target="../drawings/vmlDrawing10.vml"/><Relationship Id="rId6" Type="http://schemas.openxmlformats.org/officeDocument/2006/relationships/notesSlide" Target="../notesSlides/notesSlide27.xml"/><Relationship Id="rId5" Type="http://schemas.openxmlformats.org/officeDocument/2006/relationships/slideLayout" Target="../slideLayouts/slideLayout2.xml"/><Relationship Id="rId4" Type="http://schemas.openxmlformats.org/officeDocument/2006/relationships/tags" Target="../tags/tag9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4.xml"/><Relationship Id="rId1" Type="http://schemas.openxmlformats.org/officeDocument/2006/relationships/tags" Target="../tags/tag93.xm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95.xml"/><Relationship Id="rId4" Type="http://schemas.openxmlformats.org/officeDocument/2006/relationships/hyperlink" Target="mailto:codes@nrc.gc.ca"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tags" Target="../tags/tag14.xml"/><Relationship Id="rId7" Type="http://schemas.openxmlformats.org/officeDocument/2006/relationships/image" Target="../media/image3.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5.jpe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2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8"/>
          <p:cNvSpPr>
            <a:spLocks noGrp="1" noChangeArrowheads="1"/>
          </p:cNvSpPr>
          <p:nvPr>
            <p:ph type="ctrTitle"/>
            <p:custDataLst>
              <p:tags r:id="rId1"/>
            </p:custDataLst>
          </p:nvPr>
        </p:nvSpPr>
        <p:spPr>
          <a:xfrm>
            <a:off x="1263650" y="3438525"/>
            <a:ext cx="5137150" cy="1143000"/>
          </a:xfrm>
        </p:spPr>
        <p:txBody>
          <a:bodyPr/>
          <a:lstStyle/>
          <a:p>
            <a:pPr algn="l" eaLnBrk="1" hangingPunct="1"/>
            <a:r>
              <a:rPr lang="fr-CA" noProof="0" dirty="0" smtClean="0"/>
              <a:t>Pénétrations combustibles </a:t>
            </a:r>
            <a:br>
              <a:rPr lang="fr-CA" noProof="0" dirty="0" smtClean="0"/>
            </a:br>
            <a:r>
              <a:rPr lang="fr-CA" noProof="0" dirty="0" smtClean="0"/>
              <a:t>et câbles de de plénum</a:t>
            </a:r>
          </a:p>
        </p:txBody>
      </p:sp>
      <p:sp>
        <p:nvSpPr>
          <p:cNvPr id="14340" name="Rectangle 9"/>
          <p:cNvSpPr>
            <a:spLocks noGrp="1" noChangeArrowheads="1"/>
          </p:cNvSpPr>
          <p:nvPr>
            <p:ph type="subTitle" idx="1"/>
            <p:custDataLst>
              <p:tags r:id="rId2"/>
            </p:custDataLst>
          </p:nvPr>
        </p:nvSpPr>
        <p:spPr>
          <a:xfrm>
            <a:off x="1263650" y="4797425"/>
            <a:ext cx="4029075" cy="787400"/>
          </a:xfrm>
        </p:spPr>
        <p:txBody>
          <a:bodyPr/>
          <a:lstStyle/>
          <a:p>
            <a:pPr algn="l" eaLnBrk="1" hangingPunct="1">
              <a:spcBef>
                <a:spcPct val="0"/>
              </a:spcBef>
            </a:pPr>
            <a:r>
              <a:rPr lang="fr-CA" sz="1400" noProof="0" dirty="0" smtClean="0"/>
              <a:t>André Laroche, </a:t>
            </a:r>
            <a:r>
              <a:rPr lang="fr-CA" sz="1400" noProof="0" dirty="0" err="1" smtClean="0"/>
              <a:t>ing</a:t>
            </a:r>
            <a:r>
              <a:rPr lang="fr-CA" sz="1400" noProof="0" dirty="0" smtClean="0"/>
              <a:t>.</a:t>
            </a:r>
          </a:p>
          <a:p>
            <a:pPr algn="l" eaLnBrk="1" hangingPunct="1">
              <a:spcBef>
                <a:spcPts val="0"/>
              </a:spcBef>
            </a:pPr>
            <a:r>
              <a:rPr lang="fr-CA" sz="1400" noProof="0" dirty="0" smtClean="0"/>
              <a:t>Centre canadien des codes du CNRC</a:t>
            </a:r>
          </a:p>
          <a:p>
            <a:pPr algn="l">
              <a:spcBef>
                <a:spcPct val="0"/>
              </a:spcBef>
            </a:pPr>
            <a:r>
              <a:rPr lang="fr-CA" sz="1400" dirty="0" smtClean="0"/>
              <a:t>Février 2011</a:t>
            </a:r>
          </a:p>
        </p:txBody>
      </p:sp>
      <p:sp>
        <p:nvSpPr>
          <p:cNvPr id="5" name="Slide Number Placeholder 4"/>
          <p:cNvSpPr>
            <a:spLocks noGrp="1"/>
          </p:cNvSpPr>
          <p:nvPr>
            <p:ph type="sldNum" sz="quarter" idx="4294967295"/>
            <p:custDataLst>
              <p:tags r:id="rId3"/>
            </p:custDataLst>
          </p:nvPr>
        </p:nvSpPr>
        <p:spPr>
          <a:xfrm>
            <a:off x="6553200" y="6356350"/>
            <a:ext cx="2133600" cy="365125"/>
          </a:xfrm>
          <a:prstGeom prst="rect">
            <a:avLst/>
          </a:prstGeom>
        </p:spPr>
        <p:txBody>
          <a:bodyPr anchor="ctr"/>
          <a:lstStyle/>
          <a:p>
            <a:pPr algn="r" fontAlgn="auto">
              <a:spcBef>
                <a:spcPts val="0"/>
              </a:spcBef>
              <a:spcAft>
                <a:spcPts val="0"/>
              </a:spcAft>
              <a:defRPr/>
            </a:pPr>
            <a:fld id="{560A128F-AA08-4747-833A-9F049AC6F6E9}" type="slidenum">
              <a:rPr lang="en-CA" sz="1200" b="0">
                <a:solidFill>
                  <a:schemeClr val="tx1">
                    <a:tint val="75000"/>
                  </a:schemeClr>
                </a:solidFill>
                <a:latin typeface="+mn-lt"/>
              </a:rPr>
              <a:pPr algn="r" fontAlgn="auto">
                <a:spcBef>
                  <a:spcPts val="0"/>
                </a:spcBef>
                <a:spcAft>
                  <a:spcPts val="0"/>
                </a:spcAft>
                <a:defRPr/>
              </a:pPr>
              <a:t>1</a:t>
            </a:fld>
            <a:endParaRPr lang="en-CA" sz="1200" b="0" dirty="0">
              <a:solidFill>
                <a:schemeClr val="tx1">
                  <a:tint val="75000"/>
                </a:schemeClr>
              </a:solidFill>
              <a:latin typeface="+mn-lt"/>
            </a:endParaRPr>
          </a:p>
        </p:txBody>
      </p:sp>
      <p:sp>
        <p:nvSpPr>
          <p:cNvPr id="7" name="TextBox 5"/>
          <p:cNvSpPr txBox="1">
            <a:spLocks noChangeArrowheads="1"/>
          </p:cNvSpPr>
          <p:nvPr>
            <p:custDataLst>
              <p:tags r:id="rId4"/>
            </p:custDataLst>
          </p:nvPr>
        </p:nvSpPr>
        <p:spPr bwMode="auto">
          <a:xfrm>
            <a:off x="1264096" y="3068638"/>
            <a:ext cx="6054030" cy="338554"/>
          </a:xfrm>
          <a:prstGeom prst="rect">
            <a:avLst/>
          </a:prstGeom>
          <a:noFill/>
          <a:ln w="9525">
            <a:noFill/>
            <a:miter lim="800000"/>
            <a:headEnd/>
            <a:tailEnd/>
          </a:ln>
        </p:spPr>
        <p:txBody>
          <a:bodyPr wrap="none">
            <a:spAutoFit/>
          </a:bodyPr>
          <a:lstStyle/>
          <a:p>
            <a:pPr algn="l"/>
            <a:r>
              <a:rPr lang="fr-FR" sz="1600" b="0" dirty="0" smtClean="0">
                <a:solidFill>
                  <a:srgbClr val="000066"/>
                </a:solidFill>
              </a:rPr>
              <a:t>CODES MODÈLES NATIONAUX DE CONSTRUCTION DE 2010</a:t>
            </a:r>
            <a:endParaRPr lang="en-US" sz="1600" b="0" dirty="0">
              <a:solidFill>
                <a:srgbClr val="000066"/>
              </a:solidFill>
            </a:endParaRPr>
          </a:p>
        </p:txBody>
      </p:sp>
      <p:pic>
        <p:nvPicPr>
          <p:cNvPr id="8" name="Picture 7" descr="code-fan-f.jpg"/>
          <p:cNvPicPr>
            <a:picLocks noChangeAspect="1"/>
          </p:cNvPicPr>
          <p:nvPr>
            <p:custDataLst>
              <p:tags r:id="rId5"/>
            </p:custDataLst>
          </p:nvPr>
        </p:nvPicPr>
        <p:blipFill>
          <a:blip r:embed="rId8" cstate="print">
            <a:extLst>
              <a:ext uri="{28A0092B-C50C-407E-A947-70E740481C1C}">
                <a14:useLocalDpi xmlns:a14="http://schemas.microsoft.com/office/drawing/2010/main" val="0"/>
              </a:ext>
            </a:extLst>
          </a:blip>
          <a:stretch>
            <a:fillRect/>
          </a:stretch>
        </p:blipFill>
        <p:spPr>
          <a:xfrm>
            <a:off x="5652120" y="3862800"/>
            <a:ext cx="3153728" cy="191681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3"/>
          <p:cNvSpPr>
            <a:spLocks noGrp="1"/>
          </p:cNvSpPr>
          <p:nvPr>
            <p:ph type="title"/>
            <p:custDataLst>
              <p:tags r:id="rId2"/>
            </p:custDataLst>
          </p:nvPr>
        </p:nvSpPr>
        <p:spPr>
          <a:xfrm>
            <a:off x="300038" y="260350"/>
            <a:ext cx="7080250" cy="1042988"/>
          </a:xfrm>
        </p:spPr>
        <p:txBody>
          <a:bodyPr/>
          <a:lstStyle/>
          <a:p>
            <a:r>
              <a:rPr lang="fr-CA" noProof="0" dirty="0" smtClean="0"/>
              <a:t>Pénétrations de gicleurs</a:t>
            </a:r>
          </a:p>
        </p:txBody>
      </p:sp>
      <p:sp>
        <p:nvSpPr>
          <p:cNvPr id="1028" name="Content Placeholder 4"/>
          <p:cNvSpPr>
            <a:spLocks noGrp="1"/>
          </p:cNvSpPr>
          <p:nvPr>
            <p:ph idx="1"/>
            <p:custDataLst>
              <p:tags r:id="rId3"/>
            </p:custDataLst>
          </p:nvPr>
        </p:nvSpPr>
        <p:spPr>
          <a:xfrm>
            <a:off x="304800" y="1601788"/>
            <a:ext cx="8458200" cy="2436812"/>
          </a:xfrm>
        </p:spPr>
        <p:txBody>
          <a:bodyPr/>
          <a:lstStyle/>
          <a:p>
            <a:r>
              <a:rPr lang="fr-CA" noProof="0" dirty="0" smtClean="0"/>
              <a:t>Un coupe-feu n’est pas requis autour d’une tête de gicleur pénétrant dans une </a:t>
            </a:r>
            <a:r>
              <a:rPr lang="fr-CA" i="1" noProof="0" dirty="0" smtClean="0"/>
              <a:t>séparation coupe-feu</a:t>
            </a:r>
          </a:p>
        </p:txBody>
      </p:sp>
      <p:graphicFrame>
        <p:nvGraphicFramePr>
          <p:cNvPr id="1026" name="Picture Placeholder 5"/>
          <p:cNvGraphicFramePr>
            <a:graphicFrameLocks noGrp="1" noChangeAspect="1"/>
          </p:cNvGraphicFramePr>
          <p:nvPr>
            <p:ph sz="quarter" idx="4294967295"/>
            <p:custDataLst>
              <p:tags r:id="rId4"/>
            </p:custDataLst>
          </p:nvPr>
        </p:nvGraphicFramePr>
        <p:xfrm>
          <a:off x="4284663" y="2805113"/>
          <a:ext cx="4859337" cy="1919287"/>
        </p:xfrm>
        <a:graphic>
          <a:graphicData uri="http://schemas.openxmlformats.org/presentationml/2006/ole">
            <mc:AlternateContent xmlns:mc="http://schemas.openxmlformats.org/markup-compatibility/2006">
              <mc:Choice xmlns:v="urn:schemas-microsoft-com:vml" Requires="v">
                <p:oleObj spid="_x0000_s1028" name="Photo Editor Photo" r:id="rId14" imgW="3809524" imgH="933580" progId="">
                  <p:embed/>
                </p:oleObj>
              </mc:Choice>
              <mc:Fallback>
                <p:oleObj name="Photo Editor Photo" r:id="rId14" imgW="3809524" imgH="933580" progId="">
                  <p:embed/>
                  <p:pic>
                    <p:nvPicPr>
                      <p:cNvPr id="0" name="Picture Placeholder 5"/>
                      <p:cNvPicPr>
                        <a:picLocks noGrp="1"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4284663" y="2805113"/>
                        <a:ext cx="4859337" cy="1919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9" name="Rectangle 5"/>
          <p:cNvSpPr>
            <a:spLocks noChangeArrowheads="1"/>
          </p:cNvSpPr>
          <p:nvPr>
            <p:custDataLst>
              <p:tags r:id="rId5"/>
            </p:custDataLst>
          </p:nvPr>
        </p:nvSpPr>
        <p:spPr bwMode="auto">
          <a:xfrm>
            <a:off x="0" y="1817688"/>
            <a:ext cx="9144000" cy="0"/>
          </a:xfrm>
          <a:prstGeom prst="rect">
            <a:avLst/>
          </a:prstGeom>
          <a:noFill/>
          <a:ln w="9525">
            <a:noFill/>
            <a:miter lim="800000"/>
            <a:headEnd/>
            <a:tailEnd/>
          </a:ln>
        </p:spPr>
        <p:txBody>
          <a:bodyPr>
            <a:spAutoFit/>
          </a:bodyPr>
          <a:lstStyle/>
          <a:p>
            <a:endParaRPr lang="en-CA" dirty="0"/>
          </a:p>
        </p:txBody>
      </p:sp>
      <p:sp>
        <p:nvSpPr>
          <p:cNvPr id="1030" name="Rectangle 6"/>
          <p:cNvSpPr>
            <a:spLocks noChangeArrowheads="1"/>
          </p:cNvSpPr>
          <p:nvPr>
            <p:custDataLst>
              <p:tags r:id="rId6"/>
            </p:custDataLst>
          </p:nvPr>
        </p:nvSpPr>
        <p:spPr bwMode="auto">
          <a:xfrm>
            <a:off x="0" y="1817688"/>
            <a:ext cx="9144000" cy="822325"/>
          </a:xfrm>
          <a:prstGeom prst="rect">
            <a:avLst/>
          </a:prstGeom>
          <a:noFill/>
          <a:ln w="9525">
            <a:noFill/>
            <a:miter lim="800000"/>
            <a:headEnd/>
            <a:tailEnd/>
          </a:ln>
        </p:spPr>
        <p:txBody>
          <a:bodyPr>
            <a:spAutoFit/>
          </a:bodyPr>
          <a:lstStyle/>
          <a:p>
            <a:pPr>
              <a:buFontTx/>
              <a:buAutoNum type="arabicPeriod"/>
            </a:pPr>
            <a:endParaRPr lang="en-US" b="0" dirty="0"/>
          </a:p>
          <a:p>
            <a:pPr lvl="1" eaLnBrk="0" hangingPunct="0"/>
            <a:endParaRPr lang="en-US" dirty="0"/>
          </a:p>
        </p:txBody>
      </p:sp>
      <p:sp>
        <p:nvSpPr>
          <p:cNvPr id="1033" name="Rectangle 11"/>
          <p:cNvSpPr>
            <a:spLocks noChangeArrowheads="1"/>
          </p:cNvSpPr>
          <p:nvPr>
            <p:custDataLst>
              <p:tags r:id="rId7"/>
            </p:custDataLst>
          </p:nvPr>
        </p:nvSpPr>
        <p:spPr bwMode="auto">
          <a:xfrm>
            <a:off x="0" y="1436688"/>
            <a:ext cx="9144000" cy="0"/>
          </a:xfrm>
          <a:prstGeom prst="rect">
            <a:avLst/>
          </a:prstGeom>
          <a:noFill/>
          <a:ln w="9525">
            <a:noFill/>
            <a:miter lim="800000"/>
            <a:headEnd/>
            <a:tailEnd/>
          </a:ln>
        </p:spPr>
        <p:txBody>
          <a:bodyPr>
            <a:spAutoFit/>
          </a:bodyPr>
          <a:lstStyle/>
          <a:p>
            <a:endParaRPr lang="en-CA" dirty="0"/>
          </a:p>
        </p:txBody>
      </p:sp>
      <p:sp>
        <p:nvSpPr>
          <p:cNvPr id="1034" name="Rectangle 12"/>
          <p:cNvSpPr>
            <a:spLocks noChangeArrowheads="1"/>
          </p:cNvSpPr>
          <p:nvPr>
            <p:custDataLst>
              <p:tags r:id="rId8"/>
            </p:custDataLst>
          </p:nvPr>
        </p:nvSpPr>
        <p:spPr bwMode="auto">
          <a:xfrm>
            <a:off x="0" y="1436688"/>
            <a:ext cx="9144000" cy="822325"/>
          </a:xfrm>
          <a:prstGeom prst="rect">
            <a:avLst/>
          </a:prstGeom>
          <a:noFill/>
          <a:ln w="9525">
            <a:noFill/>
            <a:miter lim="800000"/>
            <a:headEnd/>
            <a:tailEnd/>
          </a:ln>
        </p:spPr>
        <p:txBody>
          <a:bodyPr>
            <a:spAutoFit/>
          </a:bodyPr>
          <a:lstStyle/>
          <a:p>
            <a:pPr>
              <a:buFontTx/>
              <a:buAutoNum type="arabicPeriod"/>
            </a:pPr>
            <a:endParaRPr lang="en-US" b="0" dirty="0"/>
          </a:p>
          <a:p>
            <a:pPr lvl="1" eaLnBrk="0" hangingPunct="0"/>
            <a:endParaRPr lang="en-US" dirty="0"/>
          </a:p>
        </p:txBody>
      </p:sp>
      <p:pic>
        <p:nvPicPr>
          <p:cNvPr id="1036" name="Picture 15" descr="http://t2.gstatic.com/images?q=tbn:ANd9GcTaBKkyTVS2pnfy2SuM7pmh4Xyg3XlPUDDpfgop0yV7O_Fj85M&amp;t=1&amp;usg=__tS1xIGXDAQ9sZSdPDYvBH_ExP8A=">
            <a:hlinkClick r:id="rId16"/>
          </p:cNvPr>
          <p:cNvPicPr>
            <a:picLocks noChangeAspect="1" noChangeArrowheads="1"/>
          </p:cNvPicPr>
          <p:nvPr>
            <p:custDataLst>
              <p:tags r:id="rId9"/>
            </p:custDataLst>
          </p:nvPr>
        </p:nvPicPr>
        <p:blipFill>
          <a:blip r:embed="rId17" cstate="print">
            <a:extLst>
              <a:ext uri="{28A0092B-C50C-407E-A947-70E740481C1C}">
                <a14:useLocalDpi xmlns:a14="http://schemas.microsoft.com/office/drawing/2010/main" val="0"/>
              </a:ext>
            </a:extLst>
          </a:blip>
          <a:srcRect/>
          <a:stretch>
            <a:fillRect/>
          </a:stretch>
        </p:blipFill>
        <p:spPr bwMode="auto">
          <a:xfrm>
            <a:off x="838200" y="3657600"/>
            <a:ext cx="2971800" cy="2217738"/>
          </a:xfrm>
          <a:prstGeom prst="rect">
            <a:avLst/>
          </a:prstGeom>
          <a:noFill/>
          <a:ln w="9525">
            <a:noFill/>
            <a:miter lim="800000"/>
            <a:headEnd/>
            <a:tailEnd/>
          </a:ln>
        </p:spPr>
      </p:pic>
      <p:grpSp>
        <p:nvGrpSpPr>
          <p:cNvPr id="21" name="Group 20"/>
          <p:cNvGrpSpPr/>
          <p:nvPr/>
        </p:nvGrpSpPr>
        <p:grpSpPr>
          <a:xfrm>
            <a:off x="4572000" y="2614613"/>
            <a:ext cx="4308475" cy="2425700"/>
            <a:chOff x="4572000" y="2614613"/>
            <a:chExt cx="4308475" cy="2425700"/>
          </a:xfrm>
        </p:grpSpPr>
        <p:sp>
          <p:nvSpPr>
            <p:cNvPr id="1031" name="Rectangle 7"/>
            <p:cNvSpPr>
              <a:spLocks noChangeArrowheads="1"/>
            </p:cNvSpPr>
            <p:nvPr>
              <p:custDataLst>
                <p:tags r:id="rId11"/>
              </p:custDataLst>
            </p:nvPr>
          </p:nvSpPr>
          <p:spPr bwMode="auto">
            <a:xfrm>
              <a:off x="7023100" y="2614613"/>
              <a:ext cx="1857375" cy="2425700"/>
            </a:xfrm>
            <a:prstGeom prst="rect">
              <a:avLst/>
            </a:prstGeom>
            <a:solidFill>
              <a:srgbClr val="FFFFFF"/>
            </a:solidFill>
            <a:ln w="9525">
              <a:noFill/>
              <a:miter lim="800000"/>
              <a:headEnd/>
              <a:tailEnd/>
            </a:ln>
          </p:spPr>
          <p:txBody>
            <a:bodyPr lIns="-71415" tIns="-85698" rIns="-71415" bIns="-85698">
              <a:spAutoFit/>
            </a:bodyPr>
            <a:lstStyle/>
            <a:p>
              <a:endParaRPr lang="en-CA" dirty="0"/>
            </a:p>
          </p:txBody>
        </p:sp>
        <p:sp useBgFill="1">
          <p:nvSpPr>
            <p:cNvPr id="16" name="Rectangle 15"/>
            <p:cNvSpPr/>
            <p:nvPr/>
          </p:nvSpPr>
          <p:spPr bwMode="auto">
            <a:xfrm>
              <a:off x="6300192" y="4365104"/>
              <a:ext cx="792088" cy="288032"/>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 useBgFill="1">
          <p:nvSpPr>
            <p:cNvPr id="17" name="Rectangle 16"/>
            <p:cNvSpPr/>
            <p:nvPr/>
          </p:nvSpPr>
          <p:spPr bwMode="auto">
            <a:xfrm>
              <a:off x="4572000" y="3861048"/>
              <a:ext cx="720080" cy="504056"/>
            </a:xfrm>
            <a:prstGeom prst="rect">
              <a:avLst/>
            </a:pr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grpSp>
      <p:sp>
        <p:nvSpPr>
          <p:cNvPr id="1037" name="Line 17"/>
          <p:cNvSpPr>
            <a:spLocks noChangeShapeType="1"/>
          </p:cNvSpPr>
          <p:nvPr>
            <p:custDataLst>
              <p:tags r:id="rId10"/>
            </p:custDataLst>
          </p:nvPr>
        </p:nvSpPr>
        <p:spPr bwMode="auto">
          <a:xfrm flipH="1">
            <a:off x="3352800" y="3789040"/>
            <a:ext cx="3235424" cy="782960"/>
          </a:xfrm>
          <a:prstGeom prst="line">
            <a:avLst/>
          </a:prstGeom>
          <a:noFill/>
          <a:ln w="76200">
            <a:solidFill>
              <a:schemeClr val="accent2"/>
            </a:solidFill>
            <a:round/>
            <a:headEnd/>
            <a:tailEnd type="triangle" w="med" len="med"/>
          </a:ln>
        </p:spPr>
        <p:txBody>
          <a:bodyPr/>
          <a:lstStyle/>
          <a:p>
            <a:endParaRPr lang="en-US" dirty="0"/>
          </a:p>
        </p:txBody>
      </p:sp>
      <p:sp useBgFill="1">
        <p:nvSpPr>
          <p:cNvPr id="20" name="Freeform 19"/>
          <p:cNvSpPr/>
          <p:nvPr/>
        </p:nvSpPr>
        <p:spPr bwMode="auto">
          <a:xfrm>
            <a:off x="5343525" y="2679700"/>
            <a:ext cx="1085850" cy="552450"/>
          </a:xfrm>
          <a:custGeom>
            <a:avLst/>
            <a:gdLst>
              <a:gd name="connsiteX0" fmla="*/ 104775 w 1085850"/>
              <a:gd name="connsiteY0" fmla="*/ 96838 h 552450"/>
              <a:gd name="connsiteX1" fmla="*/ 195263 w 1085850"/>
              <a:gd name="connsiteY1" fmla="*/ 496888 h 552450"/>
              <a:gd name="connsiteX2" fmla="*/ 981075 w 1085850"/>
              <a:gd name="connsiteY2" fmla="*/ 430213 h 552450"/>
              <a:gd name="connsiteX3" fmla="*/ 823913 w 1085850"/>
              <a:gd name="connsiteY3" fmla="*/ 53975 h 552450"/>
              <a:gd name="connsiteX4" fmla="*/ 104775 w 1085850"/>
              <a:gd name="connsiteY4" fmla="*/ 96838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850" h="552450">
                <a:moveTo>
                  <a:pt x="104775" y="96838"/>
                </a:moveTo>
                <a:cubicBezTo>
                  <a:pt x="0" y="170657"/>
                  <a:pt x="49213" y="441326"/>
                  <a:pt x="195263" y="496888"/>
                </a:cubicBezTo>
                <a:cubicBezTo>
                  <a:pt x="341313" y="552450"/>
                  <a:pt x="876300" y="504032"/>
                  <a:pt x="981075" y="430213"/>
                </a:cubicBezTo>
                <a:cubicBezTo>
                  <a:pt x="1085850" y="356394"/>
                  <a:pt x="971551" y="107950"/>
                  <a:pt x="823913" y="53975"/>
                </a:cubicBezTo>
                <a:cubicBezTo>
                  <a:pt x="676276" y="0"/>
                  <a:pt x="209550" y="23019"/>
                  <a:pt x="104775" y="96838"/>
                </a:cubicBezTo>
                <a:close/>
              </a:path>
            </a:pathLst>
          </a:custGeom>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FFFFFF"/>
              </a:solidFill>
              <a:effectLst/>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custDataLst>
              <p:tags r:id="rId1"/>
            </p:custDataLst>
          </p:nvPr>
        </p:nvSpPr>
        <p:spPr>
          <a:xfrm>
            <a:off x="300038" y="260350"/>
            <a:ext cx="7080250" cy="1042988"/>
          </a:xfrm>
        </p:spPr>
        <p:txBody>
          <a:bodyPr/>
          <a:lstStyle/>
          <a:p>
            <a:r>
              <a:rPr lang="fr-CA" noProof="0" dirty="0" smtClean="0"/>
              <a:t>Pénétrations de registre coupe-feu</a:t>
            </a:r>
          </a:p>
        </p:txBody>
      </p:sp>
      <p:sp>
        <p:nvSpPr>
          <p:cNvPr id="23555" name="Content Placeholder 4"/>
          <p:cNvSpPr>
            <a:spLocks noGrp="1"/>
          </p:cNvSpPr>
          <p:nvPr>
            <p:ph idx="1"/>
            <p:custDataLst>
              <p:tags r:id="rId2"/>
            </p:custDataLst>
          </p:nvPr>
        </p:nvSpPr>
        <p:spPr>
          <a:xfrm>
            <a:off x="304800" y="1601788"/>
            <a:ext cx="5059363" cy="4267200"/>
          </a:xfrm>
        </p:spPr>
        <p:txBody>
          <a:bodyPr/>
          <a:lstStyle/>
          <a:p>
            <a:r>
              <a:rPr lang="fr-CA" noProof="0" dirty="0" smtClean="0"/>
              <a:t>Un coupe-feu n’est pas requis autour des </a:t>
            </a:r>
            <a:r>
              <a:rPr lang="fr-CA" i="1" noProof="0" dirty="0" smtClean="0"/>
              <a:t>registres coupe-feu </a:t>
            </a:r>
            <a:r>
              <a:rPr lang="fr-CA" noProof="0" dirty="0" smtClean="0"/>
              <a:t>pénétrant dans une </a:t>
            </a:r>
            <a:r>
              <a:rPr lang="fr-CA" i="1" noProof="0" dirty="0" smtClean="0"/>
              <a:t>séparation coupe-feu</a:t>
            </a:r>
            <a:r>
              <a:rPr lang="fr-CA" noProof="0" dirty="0" smtClean="0"/>
              <a:t> lorsque les instructions d’installation spécifient un dégagement pour des raisons opérationnelles</a:t>
            </a:r>
          </a:p>
        </p:txBody>
      </p:sp>
      <p:pic>
        <p:nvPicPr>
          <p:cNvPr id="23556" name="Picture 6" descr="http://t2.gstatic.com/images?q=tbn:X9OKd92nawdiBM:http://i678.photobucket.com/albums/vv149/drmrvh/Napoleon_1100CP_Install/e0a19045.jpg">
            <a:hlinkClick r:id="rId7"/>
          </p:cNvPr>
          <p:cNvPicPr>
            <a:picLocks noChangeAspect="1" noChangeArrowheads="1"/>
          </p:cNvPicPr>
          <p:nvPr>
            <p:custDataLst>
              <p:tags r:id="rId3"/>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7235825" y="1700213"/>
            <a:ext cx="1512888" cy="2022475"/>
          </a:xfrm>
          <a:prstGeom prst="rect">
            <a:avLst/>
          </a:prstGeom>
          <a:noFill/>
          <a:ln w="9525">
            <a:noFill/>
            <a:miter lim="800000"/>
            <a:headEnd/>
            <a:tailEnd/>
          </a:ln>
        </p:spPr>
      </p:pic>
      <p:pic>
        <p:nvPicPr>
          <p:cNvPr id="23557" name="Picture 8" descr="http://t1.gstatic.com/images?q=tbn:q305n17Y3AQRPM:http://www.tayfire.co.uk/images/firegrout3.gif">
            <a:hlinkClick r:id="rId9"/>
          </p:cNvPr>
          <p:cNvPicPr>
            <a:picLocks noChangeAspect="1" noChangeArrowheads="1"/>
          </p:cNvPicPr>
          <p:nvPr>
            <p:custDataLst>
              <p:tags r:id="rId4"/>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5148263" y="2420938"/>
            <a:ext cx="1855787" cy="2087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le 3"/>
          <p:cNvSpPr>
            <a:spLocks noGrp="1"/>
          </p:cNvSpPr>
          <p:nvPr>
            <p:ph type="title"/>
            <p:custDataLst>
              <p:tags r:id="rId2"/>
            </p:custDataLst>
          </p:nvPr>
        </p:nvSpPr>
        <p:spPr>
          <a:xfrm>
            <a:off x="300037" y="260350"/>
            <a:ext cx="7682427" cy="1042988"/>
          </a:xfrm>
        </p:spPr>
        <p:txBody>
          <a:bodyPr/>
          <a:lstStyle/>
          <a:p>
            <a:r>
              <a:rPr lang="fr-CA" noProof="0" dirty="0" smtClean="0"/>
              <a:t>Pénétrations </a:t>
            </a:r>
            <a:br>
              <a:rPr lang="fr-CA" noProof="0" dirty="0" smtClean="0"/>
            </a:br>
            <a:r>
              <a:rPr lang="fr-CA" noProof="0" dirty="0" smtClean="0"/>
              <a:t>de tuyauterie combustible</a:t>
            </a:r>
          </a:p>
        </p:txBody>
      </p:sp>
      <p:sp>
        <p:nvSpPr>
          <p:cNvPr id="2052" name="Content Placeholder 4"/>
          <p:cNvSpPr>
            <a:spLocks noGrp="1"/>
          </p:cNvSpPr>
          <p:nvPr>
            <p:ph idx="1"/>
            <p:custDataLst>
              <p:tags r:id="rId3"/>
            </p:custDataLst>
          </p:nvPr>
        </p:nvSpPr>
        <p:spPr>
          <a:xfrm>
            <a:off x="304799" y="1601788"/>
            <a:ext cx="8443913" cy="4267200"/>
          </a:xfrm>
        </p:spPr>
        <p:txBody>
          <a:bodyPr/>
          <a:lstStyle/>
          <a:p>
            <a:r>
              <a:rPr lang="fr-CA" noProof="0" dirty="0" smtClean="0"/>
              <a:t>Des tuyaux </a:t>
            </a:r>
            <a:r>
              <a:rPr lang="fr-CA" i="1" noProof="0" dirty="0" smtClean="0"/>
              <a:t>combustibles </a:t>
            </a:r>
            <a:r>
              <a:rPr lang="fr-CA" noProof="0" dirty="0" smtClean="0"/>
              <a:t>de tout diamètre peuvent pénétrer dans une </a:t>
            </a:r>
            <a:r>
              <a:rPr lang="fr-CA" i="1" noProof="0" dirty="0" smtClean="0"/>
              <a:t>séparation coupe-feu</a:t>
            </a:r>
          </a:p>
        </p:txBody>
      </p:sp>
      <p:graphicFrame>
        <p:nvGraphicFramePr>
          <p:cNvPr id="2050" name="Picture Placeholder 5"/>
          <p:cNvGraphicFramePr>
            <a:graphicFrameLocks noGrp="1"/>
          </p:cNvGraphicFramePr>
          <p:nvPr>
            <p:ph sz="quarter" idx="4294967295"/>
            <p:custDataLst>
              <p:tags r:id="rId4"/>
            </p:custDataLst>
          </p:nvPr>
        </p:nvGraphicFramePr>
        <p:xfrm>
          <a:off x="3491880" y="2924944"/>
          <a:ext cx="3635375" cy="2409825"/>
        </p:xfrm>
        <a:graphic>
          <a:graphicData uri="http://schemas.openxmlformats.org/presentationml/2006/ole">
            <mc:AlternateContent xmlns:mc="http://schemas.openxmlformats.org/markup-compatibility/2006">
              <mc:Choice xmlns:v="urn:schemas-microsoft-com:vml" Requires="v">
                <p:oleObj spid="_x0000_s2052" name="Photo Editor Photo" r:id="rId11" imgW="2629267" imgH="1743318" progId="">
                  <p:embed/>
                </p:oleObj>
              </mc:Choice>
              <mc:Fallback>
                <p:oleObj name="Photo Editor Photo" r:id="rId11" imgW="2629267" imgH="1743318" progId="">
                  <p:embed/>
                  <p:pic>
                    <p:nvPicPr>
                      <p:cNvPr id="0" name="Picture Placeholder 5"/>
                      <p:cNvPicPr>
                        <a:picLocks noGrp="1"/>
                      </p:cNvPicPr>
                      <p:nvPr/>
                    </p:nvPicPr>
                    <p:blipFill>
                      <a:blip r:embed="rId12">
                        <a:extLst>
                          <a:ext uri="{28A0092B-C50C-407E-A947-70E740481C1C}">
                            <a14:useLocalDpi xmlns:a14="http://schemas.microsoft.com/office/drawing/2010/main" val="0"/>
                          </a:ext>
                        </a:extLst>
                      </a:blip>
                      <a:srcRect/>
                      <a:stretch>
                        <a:fillRect/>
                      </a:stretch>
                    </p:blipFill>
                    <p:spPr bwMode="auto">
                      <a:xfrm>
                        <a:off x="3491880" y="2924944"/>
                        <a:ext cx="3635375" cy="2409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3" name="Rectangle 5"/>
          <p:cNvSpPr>
            <a:spLocks noChangeArrowheads="1"/>
          </p:cNvSpPr>
          <p:nvPr>
            <p:custDataLst>
              <p:tags r:id="rId5"/>
            </p:custDataLst>
          </p:nvPr>
        </p:nvSpPr>
        <p:spPr bwMode="auto">
          <a:xfrm>
            <a:off x="0" y="912813"/>
            <a:ext cx="9144000" cy="0"/>
          </a:xfrm>
          <a:prstGeom prst="rect">
            <a:avLst/>
          </a:prstGeom>
          <a:noFill/>
          <a:ln w="9525">
            <a:noFill/>
            <a:miter lim="800000"/>
            <a:headEnd/>
            <a:tailEnd/>
          </a:ln>
        </p:spPr>
        <p:txBody>
          <a:bodyPr>
            <a:spAutoFit/>
          </a:bodyPr>
          <a:lstStyle/>
          <a:p>
            <a:endParaRPr lang="en-CA" dirty="0"/>
          </a:p>
        </p:txBody>
      </p:sp>
      <p:sp>
        <p:nvSpPr>
          <p:cNvPr id="2054" name="Rectangle 6"/>
          <p:cNvSpPr>
            <a:spLocks noChangeArrowheads="1"/>
          </p:cNvSpPr>
          <p:nvPr>
            <p:custDataLst>
              <p:tags r:id="rId6"/>
            </p:custDataLst>
          </p:nvPr>
        </p:nvSpPr>
        <p:spPr bwMode="auto">
          <a:xfrm>
            <a:off x="0" y="912813"/>
            <a:ext cx="9144000" cy="822325"/>
          </a:xfrm>
          <a:prstGeom prst="rect">
            <a:avLst/>
          </a:prstGeom>
          <a:noFill/>
          <a:ln w="9525">
            <a:noFill/>
            <a:miter lim="800000"/>
            <a:headEnd/>
            <a:tailEnd/>
          </a:ln>
        </p:spPr>
        <p:txBody>
          <a:bodyPr>
            <a:spAutoFit/>
          </a:bodyPr>
          <a:lstStyle/>
          <a:p>
            <a:pPr>
              <a:buFontTx/>
              <a:buAutoNum type="arabicPeriod"/>
            </a:pPr>
            <a:endParaRPr lang="en-US" b="0" dirty="0"/>
          </a:p>
          <a:p>
            <a:pPr lvl="1" eaLnBrk="0" hangingPunct="0"/>
            <a:endParaRPr lang="en-US" dirty="0"/>
          </a:p>
        </p:txBody>
      </p:sp>
      <p:sp>
        <p:nvSpPr>
          <p:cNvPr id="2055" name="Rectangle 10"/>
          <p:cNvSpPr>
            <a:spLocks noChangeArrowheads="1"/>
          </p:cNvSpPr>
          <p:nvPr>
            <p:custDataLst>
              <p:tags r:id="rId7"/>
            </p:custDataLst>
          </p:nvPr>
        </p:nvSpPr>
        <p:spPr bwMode="auto">
          <a:xfrm>
            <a:off x="0" y="1735138"/>
            <a:ext cx="9144000" cy="730250"/>
          </a:xfrm>
          <a:prstGeom prst="rect">
            <a:avLst/>
          </a:prstGeom>
          <a:noFill/>
          <a:ln w="9525">
            <a:noFill/>
            <a:miter lim="800000"/>
            <a:headEnd/>
            <a:tailEnd/>
          </a:ln>
        </p:spPr>
        <p:txBody>
          <a:bodyPr lIns="0" tIns="0" rIns="0" bIns="0">
            <a:spAutoFit/>
          </a:bodyPr>
          <a:lstStyle/>
          <a:p>
            <a:pPr>
              <a:buFontTx/>
              <a:buChar char="•"/>
            </a:pPr>
            <a:endParaRPr lang="en-US" b="0" dirty="0"/>
          </a:p>
          <a:p>
            <a:pPr eaLnBrk="0" hangingPunct="0"/>
            <a:endParaRPr lang="en-US" dirty="0"/>
          </a:p>
        </p:txBody>
      </p:sp>
      <p:pic>
        <p:nvPicPr>
          <p:cNvPr id="2056" name="Picture 9" descr="http://t1.gstatic.com/images?q=tbn:ANd9GcRphx3mdcidIesKfxtXy198mLLAFpNPAIdhYif0tntCJXcAUyI&amp;t=1&amp;usg=__iVB5I9h12WIZjwWYLkCK96eAkoA=">
            <a:hlinkClick r:id="rId13"/>
          </p:cNvPr>
          <p:cNvPicPr>
            <a:picLocks noChangeAspect="1" noChangeArrowheads="1"/>
          </p:cNvPicPr>
          <p:nvPr>
            <p:custDataLst>
              <p:tags r:id="rId8"/>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755576" y="3645024"/>
            <a:ext cx="2960688" cy="2217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itle 3"/>
          <p:cNvSpPr>
            <a:spLocks noGrp="1"/>
          </p:cNvSpPr>
          <p:nvPr>
            <p:ph type="title"/>
            <p:custDataLst>
              <p:tags r:id="rId2"/>
            </p:custDataLst>
          </p:nvPr>
        </p:nvSpPr>
        <p:spPr>
          <a:xfrm>
            <a:off x="300038" y="260350"/>
            <a:ext cx="7080250" cy="1042988"/>
          </a:xfrm>
        </p:spPr>
        <p:txBody>
          <a:bodyPr/>
          <a:lstStyle/>
          <a:p>
            <a:r>
              <a:rPr lang="fr-CA" dirty="0" smtClean="0"/>
              <a:t>Tuyauterie d’évacuation </a:t>
            </a:r>
            <a:r>
              <a:rPr lang="fr-CA" noProof="0" dirty="0" smtClean="0"/>
              <a:t>combustible</a:t>
            </a:r>
          </a:p>
        </p:txBody>
      </p:sp>
      <p:sp>
        <p:nvSpPr>
          <p:cNvPr id="3076" name="Content Placeholder 4"/>
          <p:cNvSpPr>
            <a:spLocks noGrp="1"/>
          </p:cNvSpPr>
          <p:nvPr>
            <p:ph idx="1"/>
            <p:custDataLst>
              <p:tags r:id="rId3"/>
            </p:custDataLst>
          </p:nvPr>
        </p:nvSpPr>
        <p:spPr>
          <a:xfrm>
            <a:off x="304800" y="1601788"/>
            <a:ext cx="5707360" cy="4267200"/>
          </a:xfrm>
        </p:spPr>
        <p:txBody>
          <a:bodyPr/>
          <a:lstStyle/>
          <a:p>
            <a:r>
              <a:rPr lang="fr-CA" noProof="0" dirty="0" smtClean="0"/>
              <a:t>Élimination de la restriction relative aux tuyauteries d’évacuation pénétrant dans des </a:t>
            </a:r>
            <a:r>
              <a:rPr lang="fr-CA" i="1" noProof="0" dirty="0" smtClean="0"/>
              <a:t>séparations coupe-feu </a:t>
            </a:r>
            <a:r>
              <a:rPr lang="fr-CA" noProof="0" dirty="0" smtClean="0"/>
              <a:t>horizontales</a:t>
            </a:r>
          </a:p>
          <a:p>
            <a:endParaRPr lang="fr-CA" i="1" noProof="0" dirty="0" smtClean="0"/>
          </a:p>
          <a:p>
            <a:r>
              <a:rPr lang="fr-CA" i="1" noProof="0" dirty="0" smtClean="0">
                <a:solidFill>
                  <a:schemeClr val="bg2"/>
                </a:solidFill>
                <a:latin typeface="Palatino-Italic" charset="0"/>
              </a:rPr>
              <a:t>Une tuyauterie d’évacuation combustible peut pénétrer dans une séparation coupe-feu horizontale, à condition que cette dernière soit une dalle en béton et que la tuyauterie desserve un W.-C. incombustible</a:t>
            </a:r>
            <a:endParaRPr lang="fr-CA" i="1" noProof="0" dirty="0" smtClean="0">
              <a:solidFill>
                <a:schemeClr val="bg2"/>
              </a:solidFill>
              <a:latin typeface="Palatino-Roman" charset="0"/>
            </a:endParaRPr>
          </a:p>
        </p:txBody>
      </p:sp>
      <p:graphicFrame>
        <p:nvGraphicFramePr>
          <p:cNvPr id="3074" name="Object 4"/>
          <p:cNvGraphicFramePr>
            <a:graphicFrameLocks noChangeAspect="1"/>
          </p:cNvGraphicFramePr>
          <p:nvPr>
            <p:custDataLst>
              <p:tags r:id="rId4"/>
            </p:custDataLst>
          </p:nvPr>
        </p:nvGraphicFramePr>
        <p:xfrm>
          <a:off x="6084168" y="1709663"/>
          <a:ext cx="2649537" cy="2511425"/>
        </p:xfrm>
        <a:graphic>
          <a:graphicData uri="http://schemas.openxmlformats.org/presentationml/2006/ole">
            <mc:AlternateContent xmlns:mc="http://schemas.openxmlformats.org/markup-compatibility/2006">
              <mc:Choice xmlns:v="urn:schemas-microsoft-com:vml" Requires="v">
                <p:oleObj spid="_x0000_s3076" name="Photo Editor Photo" r:id="rId8" imgW="2933333" imgH="2781688" progId="">
                  <p:embed/>
                </p:oleObj>
              </mc:Choice>
              <mc:Fallback>
                <p:oleObj name="Photo Editor Photo" r:id="rId8" imgW="2933333" imgH="2781688" progId="">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84168" y="1709663"/>
                        <a:ext cx="2649537" cy="251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7" name="AutoShape 5" descr="Wide downward diagonal"/>
          <p:cNvSpPr>
            <a:spLocks noChangeArrowheads="1"/>
          </p:cNvSpPr>
          <p:nvPr>
            <p:custDataLst>
              <p:tags r:id="rId5"/>
            </p:custDataLst>
          </p:nvPr>
        </p:nvSpPr>
        <p:spPr bwMode="auto">
          <a:xfrm>
            <a:off x="2051720" y="3542347"/>
            <a:ext cx="1447800" cy="1676400"/>
          </a:xfrm>
          <a:custGeom>
            <a:avLst/>
            <a:gdLst>
              <a:gd name="T0" fmla="*/ 723900 w 21600"/>
              <a:gd name="T1" fmla="*/ 0 h 21600"/>
              <a:gd name="T2" fmla="*/ 212009 w 21600"/>
              <a:gd name="T3" fmla="*/ 245484 h 21600"/>
              <a:gd name="T4" fmla="*/ 0 w 21600"/>
              <a:gd name="T5" fmla="*/ 838200 h 21600"/>
              <a:gd name="T6" fmla="*/ 212009 w 21600"/>
              <a:gd name="T7" fmla="*/ 1430916 h 21600"/>
              <a:gd name="T8" fmla="*/ 723900 w 21600"/>
              <a:gd name="T9" fmla="*/ 1676400 h 21600"/>
              <a:gd name="T10" fmla="*/ 1235791 w 21600"/>
              <a:gd name="T11" fmla="*/ 1430916 h 21600"/>
              <a:gd name="T12" fmla="*/ 1447800 w 21600"/>
              <a:gd name="T13" fmla="*/ 838200 h 21600"/>
              <a:gd name="T14" fmla="*/ 1235791 w 21600"/>
              <a:gd name="T15" fmla="*/ 245484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699"/>
                  <a:pt x="7477" y="3223"/>
                  <a:pt x="6106" y="4198"/>
                </a:cubicBezTo>
                <a:close/>
                <a:moveTo>
                  <a:pt x="4198" y="6106"/>
                </a:moveTo>
                <a:cubicBezTo>
                  <a:pt x="3223" y="7477"/>
                  <a:pt x="2700" y="9117"/>
                  <a:pt x="2700" y="10799"/>
                </a:cubicBezTo>
                <a:cubicBezTo>
                  <a:pt x="2700" y="15273"/>
                  <a:pt x="6326" y="18900"/>
                  <a:pt x="10800" y="18900"/>
                </a:cubicBezTo>
                <a:cubicBezTo>
                  <a:pt x="12482" y="18900"/>
                  <a:pt x="14122" y="18376"/>
                  <a:pt x="15493" y="17401"/>
                </a:cubicBezTo>
                <a:close/>
              </a:path>
            </a:pathLst>
          </a:custGeom>
          <a:pattFill prst="wdDnDiag">
            <a:fgClr>
              <a:srgbClr val="FF5050"/>
            </a:fgClr>
            <a:bgClr>
              <a:srgbClr val="FFFFFF"/>
            </a:bgClr>
          </a:pattFill>
          <a:ln w="9525">
            <a:solidFill>
              <a:srgbClr val="FF0000"/>
            </a:solidFill>
            <a:miter lim="800000"/>
            <a:headEnd/>
            <a:tailEnd/>
          </a:ln>
        </p:spPr>
        <p:txBody>
          <a:bodyPr wrap="none" anchor="ct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3500"/>
                                  </p:stCondLst>
                                  <p:childTnLst>
                                    <p:set>
                                      <p:cBhvr>
                                        <p:cTn id="6" dur="1" fill="hold">
                                          <p:stCondLst>
                                            <p:cond delay="0"/>
                                          </p:stCondLst>
                                        </p:cTn>
                                        <p:tgtEl>
                                          <p:spTgt spid="30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itle 3"/>
          <p:cNvSpPr>
            <a:spLocks noGrp="1"/>
          </p:cNvSpPr>
          <p:nvPr>
            <p:ph type="title"/>
            <p:custDataLst>
              <p:tags r:id="rId2"/>
            </p:custDataLst>
          </p:nvPr>
        </p:nvSpPr>
        <p:spPr>
          <a:xfrm>
            <a:off x="300038" y="260350"/>
            <a:ext cx="7447648" cy="1042988"/>
          </a:xfrm>
        </p:spPr>
        <p:txBody>
          <a:bodyPr/>
          <a:lstStyle/>
          <a:p>
            <a:r>
              <a:rPr lang="fr-CA" noProof="0" dirty="0" smtClean="0"/>
              <a:t>Coupe-feu – Tuyaux de polypropylène</a:t>
            </a:r>
          </a:p>
        </p:txBody>
      </p:sp>
      <p:sp>
        <p:nvSpPr>
          <p:cNvPr id="4100" name="Content Placeholder 4"/>
          <p:cNvSpPr>
            <a:spLocks noGrp="1"/>
          </p:cNvSpPr>
          <p:nvPr>
            <p:ph idx="1"/>
            <p:custDataLst>
              <p:tags r:id="rId3"/>
            </p:custDataLst>
          </p:nvPr>
        </p:nvSpPr>
        <p:spPr>
          <a:xfrm>
            <a:off x="304800" y="1601788"/>
            <a:ext cx="4843463" cy="4267200"/>
          </a:xfrm>
        </p:spPr>
        <p:txBody>
          <a:bodyPr/>
          <a:lstStyle/>
          <a:p>
            <a:r>
              <a:rPr lang="fr-CA" noProof="0" dirty="0" smtClean="0"/>
              <a:t>Doivent maintenant être conformes à la norme CAN/ULC-S115, </a:t>
            </a:r>
            <a:r>
              <a:rPr lang="fr-FR" kern="1200" dirty="0" smtClean="0">
                <a:latin typeface="Arial" pitchFamily="34" charset="0"/>
                <a:cs typeface="Arial" pitchFamily="34" charset="0"/>
              </a:rPr>
              <a:t>« Essai </a:t>
            </a:r>
            <a:br>
              <a:rPr lang="fr-FR" kern="1200" dirty="0" smtClean="0">
                <a:latin typeface="Arial" pitchFamily="34" charset="0"/>
                <a:cs typeface="Arial" pitchFamily="34" charset="0"/>
              </a:rPr>
            </a:br>
            <a:r>
              <a:rPr lang="fr-FR" kern="1200" dirty="0" smtClean="0">
                <a:latin typeface="Arial" pitchFamily="34" charset="0"/>
                <a:cs typeface="Arial" pitchFamily="34" charset="0"/>
              </a:rPr>
              <a:t>de comportement au feu des ensembles coupe-feu »</a:t>
            </a:r>
            <a:r>
              <a:rPr lang="fr-CA" i="1" noProof="0" dirty="0" smtClean="0"/>
              <a:t>, </a:t>
            </a:r>
            <a:r>
              <a:rPr lang="fr-CA" noProof="0" dirty="0" smtClean="0"/>
              <a:t>avec une différence de pression de 50 Pa entre le coté exposé et </a:t>
            </a:r>
            <a:br>
              <a:rPr lang="fr-CA" noProof="0" dirty="0" smtClean="0"/>
            </a:br>
            <a:r>
              <a:rPr lang="fr-CA" noProof="0" dirty="0" smtClean="0"/>
              <a:t>le côté non exposé, la pression la plus élevée étant du côté exposé</a:t>
            </a:r>
          </a:p>
          <a:p>
            <a:endParaRPr lang="fr-CA" noProof="0" dirty="0" smtClean="0"/>
          </a:p>
        </p:txBody>
      </p:sp>
      <p:graphicFrame>
        <p:nvGraphicFramePr>
          <p:cNvPr id="4098" name="Object 4"/>
          <p:cNvGraphicFramePr>
            <a:graphicFrameLocks noChangeAspect="1"/>
          </p:cNvGraphicFramePr>
          <p:nvPr>
            <p:custDataLst>
              <p:tags r:id="rId4"/>
            </p:custDataLst>
          </p:nvPr>
        </p:nvGraphicFramePr>
        <p:xfrm>
          <a:off x="5165725" y="1700213"/>
          <a:ext cx="3582988" cy="3168650"/>
        </p:xfrm>
        <a:graphic>
          <a:graphicData uri="http://schemas.openxmlformats.org/presentationml/2006/ole">
            <mc:AlternateContent xmlns:mc="http://schemas.openxmlformats.org/markup-compatibility/2006">
              <mc:Choice xmlns:v="urn:schemas-microsoft-com:vml" Requires="v">
                <p:oleObj spid="_x0000_s4100" name="Photo Editor Photo" r:id="rId7" imgW="4277322" imgH="3780952" progId="">
                  <p:embed/>
                </p:oleObj>
              </mc:Choice>
              <mc:Fallback>
                <p:oleObj name="Photo Editor Photo" r:id="rId7" imgW="4277322" imgH="3780952" progId="">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65725" y="1700213"/>
                        <a:ext cx="3582988" cy="316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3"/>
          <p:cNvSpPr>
            <a:spLocks noGrp="1"/>
          </p:cNvSpPr>
          <p:nvPr>
            <p:ph type="title"/>
            <p:custDataLst>
              <p:tags r:id="rId1"/>
            </p:custDataLst>
          </p:nvPr>
        </p:nvSpPr>
        <p:spPr/>
        <p:txBody>
          <a:bodyPr/>
          <a:lstStyle/>
          <a:p>
            <a:r>
              <a:rPr lang="fr-CA" noProof="0" dirty="0" smtClean="0"/>
              <a:t>Pénétrations </a:t>
            </a:r>
          </a:p>
        </p:txBody>
      </p:sp>
      <p:sp>
        <p:nvSpPr>
          <p:cNvPr id="24579" name="Content Placeholder 4"/>
          <p:cNvSpPr>
            <a:spLocks noGrp="1"/>
          </p:cNvSpPr>
          <p:nvPr>
            <p:ph idx="1"/>
            <p:custDataLst>
              <p:tags r:id="rId2"/>
            </p:custDataLst>
          </p:nvPr>
        </p:nvSpPr>
        <p:spPr/>
        <p:txBody>
          <a:bodyPr/>
          <a:lstStyle/>
          <a:p>
            <a:r>
              <a:rPr lang="fr-CA" noProof="0" dirty="0" smtClean="0"/>
              <a:t>Câbles individuels à un seul conducteur </a:t>
            </a:r>
            <a:br>
              <a:rPr lang="fr-CA" noProof="0" dirty="0" smtClean="0"/>
            </a:br>
            <a:r>
              <a:rPr lang="fr-CA" noProof="0" dirty="0" smtClean="0"/>
              <a:t>&gt; 25 mm de diamètre hors tout</a:t>
            </a:r>
          </a:p>
          <a:p>
            <a:pPr lvl="1"/>
            <a:r>
              <a:rPr lang="fr-CA" noProof="0" dirty="0" smtClean="0"/>
              <a:t>Non groupés</a:t>
            </a:r>
          </a:p>
          <a:p>
            <a:pPr lvl="1"/>
            <a:r>
              <a:rPr lang="fr-CA" noProof="0" dirty="0" smtClean="0"/>
              <a:t>Espacés d’au moins 300 mm</a:t>
            </a:r>
          </a:p>
          <a:p>
            <a:endParaRPr lang="fr-CA" noProof="0" dirty="0" smtClean="0"/>
          </a:p>
          <a:p>
            <a:endParaRPr lang="fr-CA" noProof="0" dirty="0" smtClean="0"/>
          </a:p>
        </p:txBody>
      </p:sp>
      <p:sp>
        <p:nvSpPr>
          <p:cNvPr id="24580" name="Rectangle 5"/>
          <p:cNvSpPr>
            <a:spLocks noChangeArrowheads="1"/>
          </p:cNvSpPr>
          <p:nvPr>
            <p:custDataLst>
              <p:tags r:id="rId3"/>
            </p:custDataLst>
          </p:nvPr>
        </p:nvSpPr>
        <p:spPr bwMode="auto">
          <a:xfrm>
            <a:off x="0" y="1670050"/>
            <a:ext cx="9144000" cy="0"/>
          </a:xfrm>
          <a:prstGeom prst="rect">
            <a:avLst/>
          </a:prstGeom>
          <a:noFill/>
          <a:ln w="9525">
            <a:noFill/>
            <a:miter lim="800000"/>
            <a:headEnd/>
            <a:tailEnd/>
          </a:ln>
        </p:spPr>
        <p:txBody>
          <a:bodyPr>
            <a:spAutoFit/>
          </a:bodyPr>
          <a:lstStyle/>
          <a:p>
            <a:endParaRPr lang="en-CA" dirty="0"/>
          </a:p>
        </p:txBody>
      </p:sp>
      <p:sp>
        <p:nvSpPr>
          <p:cNvPr id="24581" name="Rectangle 6"/>
          <p:cNvSpPr>
            <a:spLocks noChangeArrowheads="1"/>
          </p:cNvSpPr>
          <p:nvPr>
            <p:custDataLst>
              <p:tags r:id="rId4"/>
            </p:custDataLst>
          </p:nvPr>
        </p:nvSpPr>
        <p:spPr bwMode="auto">
          <a:xfrm>
            <a:off x="0" y="1670050"/>
            <a:ext cx="9144000" cy="822325"/>
          </a:xfrm>
          <a:prstGeom prst="rect">
            <a:avLst/>
          </a:prstGeom>
          <a:noFill/>
          <a:ln w="9525">
            <a:noFill/>
            <a:miter lim="800000"/>
            <a:headEnd/>
            <a:tailEnd/>
          </a:ln>
        </p:spPr>
        <p:txBody>
          <a:bodyPr>
            <a:spAutoFit/>
          </a:bodyPr>
          <a:lstStyle/>
          <a:p>
            <a:pPr>
              <a:buFontTx/>
              <a:buAutoNum type="arabicPeriod"/>
            </a:pPr>
            <a:endParaRPr lang="en-US" b="0" dirty="0"/>
          </a:p>
          <a:p>
            <a:pPr lvl="1" eaLnBrk="0" hangingPunct="0"/>
            <a:endParaRPr lang="en-US" dirty="0"/>
          </a:p>
        </p:txBody>
      </p:sp>
      <p:sp>
        <p:nvSpPr>
          <p:cNvPr id="24582" name="Rectangle 10"/>
          <p:cNvSpPr>
            <a:spLocks noChangeArrowheads="1"/>
          </p:cNvSpPr>
          <p:nvPr>
            <p:custDataLst>
              <p:tags r:id="rId5"/>
            </p:custDataLst>
          </p:nvPr>
        </p:nvSpPr>
        <p:spPr bwMode="auto">
          <a:xfrm>
            <a:off x="0" y="2492375"/>
            <a:ext cx="9144000" cy="730250"/>
          </a:xfrm>
          <a:prstGeom prst="rect">
            <a:avLst/>
          </a:prstGeom>
          <a:noFill/>
          <a:ln w="9525">
            <a:noFill/>
            <a:miter lim="800000"/>
            <a:headEnd/>
            <a:tailEnd/>
          </a:ln>
        </p:spPr>
        <p:txBody>
          <a:bodyPr lIns="0" tIns="0" rIns="0" bIns="0">
            <a:spAutoFit/>
          </a:bodyPr>
          <a:lstStyle/>
          <a:p>
            <a:pPr>
              <a:buFontTx/>
              <a:buChar char="•"/>
            </a:pPr>
            <a:endParaRPr lang="en-US" b="0" dirty="0"/>
          </a:p>
          <a:p>
            <a:pPr eaLnBrk="0" hangingPunct="0"/>
            <a:endParaRPr lang="en-US" dirty="0"/>
          </a:p>
        </p:txBody>
      </p:sp>
      <p:pic>
        <p:nvPicPr>
          <p:cNvPr id="24583" name="Picture 9" descr="http://t3.gstatic.com/images?q=tbn:ANd9GcRbzI0JD2zffWwSupi9mhEk1tFxlY2uywVXLBVeuE6bloAEANs&amp;t=1&amp;usg=__BWQPovDKoZU-Dbf8RzAt9Sk56OA=">
            <a:hlinkClick r:id="rId9"/>
          </p:cNvPr>
          <p:cNvPicPr>
            <a:picLocks noChangeAspect="1" noChangeArrowheads="1"/>
          </p:cNvPicPr>
          <p:nvPr>
            <p:custDataLst>
              <p:tags r:id="rId6"/>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6423584" y="1700213"/>
            <a:ext cx="2325129" cy="2575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custDataLst>
              <p:tags r:id="rId1"/>
            </p:custDataLst>
          </p:nvPr>
        </p:nvSpPr>
        <p:spPr>
          <a:xfrm>
            <a:off x="300038" y="260350"/>
            <a:ext cx="7080250" cy="1042988"/>
          </a:xfrm>
        </p:spPr>
        <p:txBody>
          <a:bodyPr/>
          <a:lstStyle/>
          <a:p>
            <a:r>
              <a:rPr lang="fr-CA" noProof="0" dirty="0" smtClean="0"/>
              <a:t>Câbles de plénum</a:t>
            </a:r>
          </a:p>
        </p:txBody>
      </p:sp>
      <p:pic>
        <p:nvPicPr>
          <p:cNvPr id="25603" name="Picture 7" descr="http://t1.gstatic.com/images?q=tbn:ovLZf7QQC8LFXM:http://www.chatsworth.com/uploadedImages/Files/ONTRAC_APPLICATION_300.JPG">
            <a:hlinkClick r:id="rId6"/>
          </p:cNvPr>
          <p:cNvPicPr>
            <a:picLocks noChangeAspect="1" noChangeArrowheads="1"/>
          </p:cNvPicPr>
          <p:nvPr>
            <p:custDataLst>
              <p:tags r:id="rId2"/>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6708775" y="1700213"/>
            <a:ext cx="2039938" cy="2041525"/>
          </a:xfrm>
          <a:prstGeom prst="rect">
            <a:avLst/>
          </a:prstGeom>
          <a:noFill/>
          <a:ln w="9525">
            <a:noFill/>
            <a:miter lim="800000"/>
            <a:headEnd/>
            <a:tailEnd/>
          </a:ln>
        </p:spPr>
      </p:pic>
      <p:sp>
        <p:nvSpPr>
          <p:cNvPr id="8" name="Content Placeholder 2"/>
          <p:cNvSpPr>
            <a:spLocks noGrp="1"/>
          </p:cNvSpPr>
          <p:nvPr>
            <p:ph idx="1"/>
            <p:custDataLst>
              <p:tags r:id="rId3"/>
            </p:custDataLst>
          </p:nvPr>
        </p:nvSpPr>
        <p:spPr>
          <a:xfrm>
            <a:off x="304800" y="1601788"/>
            <a:ext cx="8458200" cy="4267200"/>
          </a:xfrm>
        </p:spPr>
        <p:txBody>
          <a:bodyPr/>
          <a:lstStyle/>
          <a:p>
            <a:pPr>
              <a:defRPr/>
            </a:pPr>
            <a:r>
              <a:rPr lang="fr-CA" noProof="0" dirty="0" smtClean="0">
                <a:solidFill>
                  <a:schemeClr val="bg1">
                    <a:lumMod val="65000"/>
                  </a:schemeClr>
                </a:solidFill>
              </a:rPr>
              <a:t>Pénétrations combustibles</a:t>
            </a:r>
          </a:p>
          <a:p>
            <a:pPr lvl="1">
              <a:defRPr/>
            </a:pPr>
            <a:r>
              <a:rPr lang="fr-CA" i="1" noProof="0" dirty="0" smtClean="0">
                <a:solidFill>
                  <a:schemeClr val="bg1">
                    <a:lumMod val="65000"/>
                  </a:schemeClr>
                </a:solidFill>
              </a:rPr>
              <a:t>Pare-feu</a:t>
            </a:r>
          </a:p>
          <a:p>
            <a:pPr lvl="1">
              <a:defRPr/>
            </a:pPr>
            <a:r>
              <a:rPr lang="fr-CA" i="1" noProof="0" dirty="0" smtClean="0">
                <a:solidFill>
                  <a:schemeClr val="bg1">
                    <a:lumMod val="65000"/>
                  </a:schemeClr>
                </a:solidFill>
              </a:rPr>
              <a:t>Coupe-feu</a:t>
            </a:r>
          </a:p>
          <a:p>
            <a:pPr lvl="1">
              <a:defRPr/>
            </a:pPr>
            <a:endParaRPr lang="fr-CA" noProof="0" dirty="0" smtClean="0"/>
          </a:p>
          <a:p>
            <a:pPr>
              <a:defRPr/>
            </a:pPr>
            <a:r>
              <a:rPr lang="fr-CA" noProof="0" dirty="0" smtClean="0"/>
              <a:t>Câbles de plénum</a:t>
            </a:r>
          </a:p>
          <a:p>
            <a:pPr lvl="1">
              <a:defRPr/>
            </a:pPr>
            <a:r>
              <a:rPr lang="fr-CA" noProof="0" dirty="0" smtClean="0"/>
              <a:t>FT-4</a:t>
            </a:r>
          </a:p>
          <a:p>
            <a:pPr lvl="1">
              <a:defRPr/>
            </a:pPr>
            <a:r>
              <a:rPr lang="fr-CA" noProof="0" dirty="0" smtClean="0"/>
              <a:t>FT-6</a:t>
            </a:r>
          </a:p>
          <a:p>
            <a:pPr lvl="1">
              <a:defRPr/>
            </a:pPr>
            <a:endParaRPr lang="fr-CA" noProof="0" dirty="0" smtClean="0">
              <a:solidFill>
                <a:schemeClr val="bg1">
                  <a:lumMod val="65000"/>
                </a:schemeClr>
              </a:solidFill>
            </a:endParaRPr>
          </a:p>
          <a:p>
            <a:pPr>
              <a:defRPr/>
            </a:pPr>
            <a:r>
              <a:rPr lang="fr-CA" noProof="0" dirty="0" smtClean="0">
                <a:solidFill>
                  <a:schemeClr val="bg1">
                    <a:lumMod val="65000"/>
                  </a:schemeClr>
                </a:solidFill>
              </a:rPr>
              <a:t>Protection des conducteurs</a:t>
            </a:r>
          </a:p>
          <a:p>
            <a:pPr lvl="1">
              <a:defRPr/>
            </a:pPr>
            <a:r>
              <a:rPr lang="fr-CA" noProof="0" dirty="0" smtClean="0">
                <a:solidFill>
                  <a:schemeClr val="bg1">
                    <a:lumMod val="65000"/>
                  </a:schemeClr>
                </a:solidFill>
              </a:rPr>
              <a:t>Desservant des systèmes de sécurité des personnes </a:t>
            </a:r>
            <a:br>
              <a:rPr lang="fr-CA" noProof="0" dirty="0" smtClean="0">
                <a:solidFill>
                  <a:schemeClr val="bg1">
                    <a:lumMod val="65000"/>
                  </a:schemeClr>
                </a:solidFill>
              </a:rPr>
            </a:br>
            <a:r>
              <a:rPr lang="fr-CA" noProof="0" dirty="0" smtClean="0">
                <a:solidFill>
                  <a:schemeClr val="bg1">
                    <a:lumMod val="65000"/>
                  </a:schemeClr>
                </a:solidFill>
              </a:rPr>
              <a:t>et de protection incendie</a:t>
            </a:r>
          </a:p>
          <a:p>
            <a:pPr>
              <a:defRPr/>
            </a:pPr>
            <a:endParaRPr lang="fr-CA" noProof="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custDataLst>
              <p:tags r:id="rId1"/>
            </p:custDataLst>
          </p:nvPr>
        </p:nvSpPr>
        <p:spPr>
          <a:xfrm>
            <a:off x="300038" y="260350"/>
            <a:ext cx="7080250" cy="1042988"/>
          </a:xfrm>
        </p:spPr>
        <p:txBody>
          <a:bodyPr/>
          <a:lstStyle/>
          <a:p>
            <a:r>
              <a:rPr lang="fr-CA" dirty="0" smtClean="0"/>
              <a:t/>
            </a:r>
            <a:br>
              <a:rPr lang="fr-CA" dirty="0" smtClean="0"/>
            </a:br>
            <a:r>
              <a:rPr lang="fr-CA" dirty="0" smtClean="0"/>
              <a:t>Câbles de plénum</a:t>
            </a:r>
          </a:p>
        </p:txBody>
      </p:sp>
      <p:sp>
        <p:nvSpPr>
          <p:cNvPr id="26627" name="Rectangle 3"/>
          <p:cNvSpPr>
            <a:spLocks noGrp="1" noChangeArrowheads="1"/>
          </p:cNvSpPr>
          <p:nvPr>
            <p:ph idx="1"/>
            <p:custDataLst>
              <p:tags r:id="rId2"/>
            </p:custDataLst>
          </p:nvPr>
        </p:nvSpPr>
        <p:spPr>
          <a:xfrm>
            <a:off x="304800" y="1601788"/>
            <a:ext cx="8458200" cy="4267200"/>
          </a:xfrm>
        </p:spPr>
        <p:txBody>
          <a:bodyPr/>
          <a:lstStyle/>
          <a:p>
            <a:r>
              <a:rPr lang="fr-CA" dirty="0" smtClean="0"/>
              <a:t>Construction combustible</a:t>
            </a:r>
          </a:p>
          <a:p>
            <a:pPr lvl="1"/>
            <a:r>
              <a:rPr lang="fr-CA" dirty="0" smtClean="0"/>
              <a:t> Cote FT-4</a:t>
            </a:r>
          </a:p>
          <a:p>
            <a:endParaRPr lang="fr-CA" dirty="0" smtClean="0"/>
          </a:p>
          <a:p>
            <a:r>
              <a:rPr lang="fr-CA" dirty="0" smtClean="0"/>
              <a:t>Construction incombustible</a:t>
            </a:r>
          </a:p>
          <a:p>
            <a:pPr lvl="1"/>
            <a:r>
              <a:rPr lang="fr-CA" dirty="0" smtClean="0"/>
              <a:t>Cote FT-6 ou</a:t>
            </a:r>
          </a:p>
          <a:p>
            <a:pPr lvl="1"/>
            <a:r>
              <a:rPr lang="fr-CA" dirty="0" smtClean="0"/>
              <a:t>Cote FT-4 si placés dans des </a:t>
            </a:r>
            <a:br>
              <a:rPr lang="fr-CA" dirty="0" smtClean="0"/>
            </a:br>
            <a:r>
              <a:rPr lang="fr-CA" dirty="0" smtClean="0"/>
              <a:t>canalisations incombustibles</a:t>
            </a:r>
          </a:p>
          <a:p>
            <a:pPr lvl="3"/>
            <a:endParaRPr lang="fr-CA" dirty="0" smtClean="0"/>
          </a:p>
          <a:p>
            <a:pPr lvl="2"/>
            <a:endParaRPr lang="fr-CA" dirty="0" smtClean="0"/>
          </a:p>
        </p:txBody>
      </p:sp>
      <p:pic>
        <p:nvPicPr>
          <p:cNvPr id="26628" name="Picture 4" descr="Picture%20107"/>
          <p:cNvPicPr>
            <a:picLocks noChangeAspect="1" noChangeArrowheads="1"/>
          </p:cNvPicPr>
          <p:nvPr>
            <p:custDataLst>
              <p:tags r:id="rId3"/>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6081713" y="3860800"/>
            <a:ext cx="2667000" cy="1857375"/>
          </a:xfrm>
          <a:prstGeom prst="rect">
            <a:avLst/>
          </a:prstGeom>
          <a:noFill/>
          <a:ln w="9525">
            <a:noFill/>
            <a:miter lim="800000"/>
            <a:headEnd/>
            <a:tailEnd/>
          </a:ln>
        </p:spPr>
      </p:pic>
      <p:pic>
        <p:nvPicPr>
          <p:cNvPr id="26629" name="Picture 5" descr="DSC02702"/>
          <p:cNvPicPr>
            <a:picLocks noChangeAspect="1" noChangeArrowheads="1"/>
          </p:cNvPicPr>
          <p:nvPr>
            <p:custDataLst>
              <p:tags r:id="rId4"/>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6081713" y="1700213"/>
            <a:ext cx="2662237" cy="1879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5"/>
          <p:cNvSpPr>
            <a:spLocks noGrp="1"/>
          </p:cNvSpPr>
          <p:nvPr>
            <p:ph type="title"/>
            <p:custDataLst>
              <p:tags r:id="rId1"/>
            </p:custDataLst>
          </p:nvPr>
        </p:nvSpPr>
        <p:spPr>
          <a:xfrm>
            <a:off x="300038" y="260350"/>
            <a:ext cx="7080250" cy="1042988"/>
          </a:xfrm>
        </p:spPr>
        <p:txBody>
          <a:bodyPr/>
          <a:lstStyle/>
          <a:p>
            <a:r>
              <a:rPr lang="fr-CA" noProof="0" dirty="0" smtClean="0"/>
              <a:t>Câbles de plénum</a:t>
            </a:r>
          </a:p>
        </p:txBody>
      </p:sp>
      <p:sp>
        <p:nvSpPr>
          <p:cNvPr id="27651" name="Content Placeholder 2"/>
          <p:cNvSpPr>
            <a:spLocks noGrp="1"/>
          </p:cNvSpPr>
          <p:nvPr>
            <p:ph idx="1"/>
            <p:custDataLst>
              <p:tags r:id="rId2"/>
            </p:custDataLst>
          </p:nvPr>
        </p:nvSpPr>
        <p:spPr>
          <a:xfrm>
            <a:off x="304800" y="1601788"/>
            <a:ext cx="8458200" cy="4267200"/>
          </a:xfrm>
        </p:spPr>
        <p:txBody>
          <a:bodyPr/>
          <a:lstStyle/>
          <a:p>
            <a:r>
              <a:rPr lang="fr-CA" noProof="0" dirty="0" smtClean="0"/>
              <a:t>Exceptions pour les câbles et les fils utilisés pour</a:t>
            </a:r>
          </a:p>
          <a:p>
            <a:pPr lvl="1"/>
            <a:r>
              <a:rPr lang="fr-CA" noProof="0" dirty="0" smtClean="0"/>
              <a:t>les signaux d’alarme incendie</a:t>
            </a:r>
          </a:p>
          <a:p>
            <a:pPr lvl="1"/>
            <a:r>
              <a:rPr lang="fr-CA" noProof="0" dirty="0" smtClean="0"/>
              <a:t>la sécurité</a:t>
            </a:r>
          </a:p>
          <a:p>
            <a:pPr lvl="1"/>
            <a:r>
              <a:rPr lang="fr-CA" noProof="0" dirty="0" smtClean="0"/>
              <a:t>la radio</a:t>
            </a:r>
          </a:p>
          <a:p>
            <a:pPr lvl="1"/>
            <a:r>
              <a:rPr lang="fr-CA" noProof="0" dirty="0" smtClean="0"/>
              <a:t>la télévision</a:t>
            </a:r>
          </a:p>
          <a:p>
            <a:endParaRPr lang="fr-CA" noProof="0" dirty="0" smtClean="0"/>
          </a:p>
          <a:p>
            <a:endParaRPr lang="fr-CA" noProof="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3"/>
          <p:cNvSpPr>
            <a:spLocks noGrp="1"/>
          </p:cNvSpPr>
          <p:nvPr>
            <p:ph type="title"/>
            <p:custDataLst>
              <p:tags r:id="rId2"/>
            </p:custDataLst>
          </p:nvPr>
        </p:nvSpPr>
        <p:spPr>
          <a:xfrm>
            <a:off x="300038" y="260350"/>
            <a:ext cx="7080250" cy="1042988"/>
          </a:xfrm>
        </p:spPr>
        <p:txBody>
          <a:bodyPr/>
          <a:lstStyle/>
          <a:p>
            <a:r>
              <a:rPr lang="fr-CA" noProof="0" dirty="0" smtClean="0"/>
              <a:t>Canalisations dans les plénums</a:t>
            </a:r>
          </a:p>
        </p:txBody>
      </p:sp>
      <p:sp>
        <p:nvSpPr>
          <p:cNvPr id="5124" name="Content Placeholder 4"/>
          <p:cNvSpPr>
            <a:spLocks noGrp="1"/>
          </p:cNvSpPr>
          <p:nvPr>
            <p:ph idx="1"/>
            <p:custDataLst>
              <p:tags r:id="rId3"/>
            </p:custDataLst>
          </p:nvPr>
        </p:nvSpPr>
        <p:spPr>
          <a:xfrm>
            <a:off x="304800" y="1601788"/>
            <a:ext cx="4338638" cy="4267200"/>
          </a:xfrm>
        </p:spPr>
        <p:txBody>
          <a:bodyPr/>
          <a:lstStyle/>
          <a:p>
            <a:r>
              <a:rPr lang="fr-CA" noProof="0" dirty="0" smtClean="0"/>
              <a:t>Les canalisations dans </a:t>
            </a:r>
            <a:br>
              <a:rPr lang="fr-CA" noProof="0" dirty="0" smtClean="0"/>
            </a:br>
            <a:r>
              <a:rPr lang="fr-CA" noProof="0" dirty="0" smtClean="0"/>
              <a:t>les plénums doivent avoir</a:t>
            </a:r>
          </a:p>
          <a:p>
            <a:pPr lvl="1">
              <a:spcBef>
                <a:spcPts val="1200"/>
              </a:spcBef>
            </a:pPr>
            <a:r>
              <a:rPr lang="fr-CA" noProof="0" dirty="0" smtClean="0"/>
              <a:t>une cote FT-6 dans les </a:t>
            </a:r>
            <a:r>
              <a:rPr lang="fr-CA" i="1" noProof="0" dirty="0" smtClean="0"/>
              <a:t>bâtiments</a:t>
            </a:r>
            <a:r>
              <a:rPr lang="fr-CA" noProof="0" dirty="0" smtClean="0"/>
              <a:t> qui doivent être de </a:t>
            </a:r>
            <a:br>
              <a:rPr lang="fr-CA" noProof="0" dirty="0" smtClean="0"/>
            </a:br>
            <a:r>
              <a:rPr lang="fr-CA" i="1" noProof="0" dirty="0" smtClean="0"/>
              <a:t>construction incombustible</a:t>
            </a:r>
          </a:p>
          <a:p>
            <a:pPr lvl="1">
              <a:spcBef>
                <a:spcPts val="1200"/>
              </a:spcBef>
            </a:pPr>
            <a:r>
              <a:rPr lang="fr-CA" noProof="0" dirty="0" smtClean="0"/>
              <a:t>une cote FT-4 dans les </a:t>
            </a:r>
            <a:r>
              <a:rPr lang="fr-CA" i="1" noProof="0" dirty="0" smtClean="0"/>
              <a:t>bâtiments </a:t>
            </a:r>
            <a:r>
              <a:rPr lang="fr-CA" noProof="0" dirty="0" smtClean="0"/>
              <a:t>qui peuvent être </a:t>
            </a:r>
            <a:br>
              <a:rPr lang="fr-CA" noProof="0" dirty="0" smtClean="0"/>
            </a:br>
            <a:r>
              <a:rPr lang="fr-CA" noProof="0" dirty="0" smtClean="0"/>
              <a:t>de </a:t>
            </a:r>
            <a:r>
              <a:rPr lang="fr-CA" i="1" noProof="0" dirty="0" smtClean="0"/>
              <a:t>construction combustible</a:t>
            </a:r>
          </a:p>
        </p:txBody>
      </p:sp>
      <p:graphicFrame>
        <p:nvGraphicFramePr>
          <p:cNvPr id="5122" name="Object 4"/>
          <p:cNvGraphicFramePr>
            <a:graphicFrameLocks noGrp="1" noChangeAspect="1"/>
          </p:cNvGraphicFramePr>
          <p:nvPr>
            <p:ph sz="quarter" idx="4294967295"/>
            <p:custDataLst>
              <p:tags r:id="rId4"/>
            </p:custDataLst>
          </p:nvPr>
        </p:nvGraphicFramePr>
        <p:xfrm>
          <a:off x="5113089" y="1700213"/>
          <a:ext cx="3635375" cy="2722562"/>
        </p:xfrm>
        <a:graphic>
          <a:graphicData uri="http://schemas.openxmlformats.org/presentationml/2006/ole">
            <mc:AlternateContent xmlns:mc="http://schemas.openxmlformats.org/markup-compatibility/2006">
              <mc:Choice xmlns:v="urn:schemas-microsoft-com:vml" Requires="v">
                <p:oleObj spid="_x0000_s5124" name="Photo Editor Photo" r:id="rId7" imgW="2467319" imgH="1848108" progId="">
                  <p:embed/>
                </p:oleObj>
              </mc:Choice>
              <mc:Fallback>
                <p:oleObj name="Photo Editor Photo" r:id="rId7" imgW="2467319" imgH="1848108" progId="">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13089" y="1700213"/>
                        <a:ext cx="3635375" cy="272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custDataLst>
              <p:tags r:id="rId1"/>
            </p:custDataLst>
          </p:nvPr>
        </p:nvSpPr>
        <p:spPr>
          <a:xfrm>
            <a:off x="300038" y="260350"/>
            <a:ext cx="7080250" cy="1042988"/>
          </a:xfrm>
        </p:spPr>
        <p:txBody>
          <a:bodyPr/>
          <a:lstStyle/>
          <a:p>
            <a:r>
              <a:rPr lang="fr-CA" noProof="0" dirty="0" smtClean="0"/>
              <a:t>Introduction</a:t>
            </a:r>
          </a:p>
        </p:txBody>
      </p:sp>
      <p:sp>
        <p:nvSpPr>
          <p:cNvPr id="15363" name="Content Placeholder 2"/>
          <p:cNvSpPr>
            <a:spLocks noGrp="1"/>
          </p:cNvSpPr>
          <p:nvPr>
            <p:ph idx="1"/>
            <p:custDataLst>
              <p:tags r:id="rId2"/>
            </p:custDataLst>
          </p:nvPr>
        </p:nvSpPr>
        <p:spPr>
          <a:xfrm>
            <a:off x="304800" y="1601788"/>
            <a:ext cx="8458200" cy="4267200"/>
          </a:xfrm>
        </p:spPr>
        <p:txBody>
          <a:bodyPr/>
          <a:lstStyle/>
          <a:p>
            <a:r>
              <a:rPr lang="fr-CA" noProof="0" dirty="0" smtClean="0"/>
              <a:t>La présentation fait partie d’une série de présentations </a:t>
            </a:r>
            <a:br>
              <a:rPr lang="fr-CA" noProof="0" dirty="0" smtClean="0"/>
            </a:br>
            <a:r>
              <a:rPr lang="fr-CA" noProof="0" dirty="0" smtClean="0"/>
              <a:t>sur les codes modèles nationaux de construction de 2010</a:t>
            </a:r>
          </a:p>
          <a:p>
            <a:r>
              <a:rPr lang="fr-CA" noProof="0" dirty="0" smtClean="0"/>
              <a:t>Codes modèles élaborés par la Commission canadienne</a:t>
            </a:r>
            <a:br>
              <a:rPr lang="fr-CA" noProof="0" dirty="0" smtClean="0"/>
            </a:br>
            <a:r>
              <a:rPr lang="fr-CA" noProof="0" dirty="0" smtClean="0"/>
              <a:t>des codes du bâtiment et de prévention des incendies</a:t>
            </a:r>
          </a:p>
          <a:p>
            <a:r>
              <a:rPr lang="fr-CA" noProof="0" dirty="0" smtClean="0"/>
              <a:t>Ces codes doivent être adoptés par les autorités provinciales/territoriales pour avoir force de loi</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le 3"/>
          <p:cNvSpPr>
            <a:spLocks noGrp="1"/>
          </p:cNvSpPr>
          <p:nvPr>
            <p:ph type="title"/>
            <p:custDataLst>
              <p:tags r:id="rId2"/>
            </p:custDataLst>
          </p:nvPr>
        </p:nvSpPr>
        <p:spPr>
          <a:xfrm>
            <a:off x="300038" y="260350"/>
            <a:ext cx="7080250" cy="1042988"/>
          </a:xfrm>
        </p:spPr>
        <p:txBody>
          <a:bodyPr/>
          <a:lstStyle/>
          <a:p>
            <a:r>
              <a:rPr lang="fr-CA" noProof="0" dirty="0" smtClean="0"/>
              <a:t>Exceptions à la cote FT-6</a:t>
            </a:r>
          </a:p>
        </p:txBody>
      </p:sp>
      <p:sp>
        <p:nvSpPr>
          <p:cNvPr id="6148" name="Content Placeholder 4"/>
          <p:cNvSpPr>
            <a:spLocks noGrp="1"/>
          </p:cNvSpPr>
          <p:nvPr>
            <p:ph idx="1"/>
            <p:custDataLst>
              <p:tags r:id="rId3"/>
            </p:custDataLst>
          </p:nvPr>
        </p:nvSpPr>
        <p:spPr>
          <a:xfrm>
            <a:off x="304800" y="1601788"/>
            <a:ext cx="5491163" cy="4267200"/>
          </a:xfrm>
        </p:spPr>
        <p:txBody>
          <a:bodyPr/>
          <a:lstStyle/>
          <a:p>
            <a:r>
              <a:rPr lang="fr-CA" noProof="0" dirty="0" smtClean="0"/>
              <a:t>Les câbles qui descendent du plénum peuvent avoir une cote FT-4 lorsque leur longueur ne dépasse pas 9 m</a:t>
            </a:r>
          </a:p>
        </p:txBody>
      </p:sp>
      <p:graphicFrame>
        <p:nvGraphicFramePr>
          <p:cNvPr id="6146" name="Object 5"/>
          <p:cNvGraphicFramePr>
            <a:graphicFrameLocks noChangeAspect="1"/>
          </p:cNvGraphicFramePr>
          <p:nvPr>
            <p:custDataLst>
              <p:tags r:id="rId4"/>
            </p:custDataLst>
          </p:nvPr>
        </p:nvGraphicFramePr>
        <p:xfrm>
          <a:off x="6329363" y="1700213"/>
          <a:ext cx="2419350" cy="3228975"/>
        </p:xfrm>
        <a:graphic>
          <a:graphicData uri="http://schemas.openxmlformats.org/presentationml/2006/ole">
            <mc:AlternateContent xmlns:mc="http://schemas.openxmlformats.org/markup-compatibility/2006">
              <mc:Choice xmlns:v="urn:schemas-microsoft-com:vml" Requires="v">
                <p:oleObj spid="_x0000_s6148" name="Photo Editor Photo" r:id="rId7" imgW="1905266" imgH="2542857" progId="">
                  <p:embed/>
                </p:oleObj>
              </mc:Choice>
              <mc:Fallback>
                <p:oleObj name="Photo Editor Photo" r:id="rId7" imgW="1905266" imgH="2542857" progId="">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9363" y="1700213"/>
                        <a:ext cx="2419350" cy="322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idx="4294967295"/>
            <p:custDataLst>
              <p:tags r:id="rId1"/>
            </p:custDataLst>
          </p:nvPr>
        </p:nvSpPr>
        <p:spPr>
          <a:xfrm>
            <a:off x="300038" y="260350"/>
            <a:ext cx="7080250" cy="1042988"/>
          </a:xfrm>
        </p:spPr>
        <p:txBody>
          <a:bodyPr anchor="b"/>
          <a:lstStyle/>
          <a:p>
            <a:pPr algn="l"/>
            <a:r>
              <a:rPr lang="fr-CA" noProof="0" dirty="0" smtClean="0"/>
              <a:t>Protection des conducteurs</a:t>
            </a:r>
          </a:p>
        </p:txBody>
      </p:sp>
      <p:sp>
        <p:nvSpPr>
          <p:cNvPr id="4" name="Content Placeholder 2"/>
          <p:cNvSpPr>
            <a:spLocks noGrp="1"/>
          </p:cNvSpPr>
          <p:nvPr>
            <p:ph idx="4294967295"/>
            <p:custDataLst>
              <p:tags r:id="rId2"/>
            </p:custDataLst>
          </p:nvPr>
        </p:nvSpPr>
        <p:spPr/>
        <p:txBody>
          <a:bodyPr/>
          <a:lstStyle/>
          <a:p>
            <a:pPr>
              <a:defRPr/>
            </a:pPr>
            <a:r>
              <a:rPr lang="fr-CA" noProof="0" dirty="0" smtClean="0">
                <a:solidFill>
                  <a:schemeClr val="bg1">
                    <a:lumMod val="65000"/>
                  </a:schemeClr>
                </a:solidFill>
              </a:rPr>
              <a:t>Pénétrations combustibles</a:t>
            </a:r>
          </a:p>
          <a:p>
            <a:pPr lvl="1">
              <a:defRPr/>
            </a:pPr>
            <a:r>
              <a:rPr lang="fr-CA" i="1" noProof="0" dirty="0" smtClean="0">
                <a:solidFill>
                  <a:schemeClr val="bg1">
                    <a:lumMod val="65000"/>
                  </a:schemeClr>
                </a:solidFill>
              </a:rPr>
              <a:t>Pare-feu</a:t>
            </a:r>
          </a:p>
          <a:p>
            <a:pPr lvl="1">
              <a:defRPr/>
            </a:pPr>
            <a:r>
              <a:rPr lang="fr-CA" i="1" noProof="0" dirty="0" smtClean="0">
                <a:solidFill>
                  <a:schemeClr val="bg1">
                    <a:lumMod val="65000"/>
                  </a:schemeClr>
                </a:solidFill>
              </a:rPr>
              <a:t>Coupe-feu</a:t>
            </a:r>
          </a:p>
          <a:p>
            <a:pPr lvl="1">
              <a:defRPr/>
            </a:pPr>
            <a:endParaRPr lang="fr-CA" noProof="0" dirty="0" smtClean="0"/>
          </a:p>
          <a:p>
            <a:pPr>
              <a:defRPr/>
            </a:pPr>
            <a:r>
              <a:rPr lang="fr-CA" noProof="0" dirty="0" smtClean="0">
                <a:solidFill>
                  <a:schemeClr val="bg1">
                    <a:lumMod val="65000"/>
                  </a:schemeClr>
                </a:solidFill>
              </a:rPr>
              <a:t>Câbles de plénum</a:t>
            </a:r>
          </a:p>
          <a:p>
            <a:pPr lvl="1">
              <a:defRPr/>
            </a:pPr>
            <a:r>
              <a:rPr lang="fr-CA" noProof="0" dirty="0" smtClean="0">
                <a:solidFill>
                  <a:schemeClr val="bg1">
                    <a:lumMod val="65000"/>
                  </a:schemeClr>
                </a:solidFill>
              </a:rPr>
              <a:t>FT-4</a:t>
            </a:r>
          </a:p>
          <a:p>
            <a:pPr lvl="1">
              <a:defRPr/>
            </a:pPr>
            <a:r>
              <a:rPr lang="fr-CA" noProof="0" dirty="0" smtClean="0">
                <a:solidFill>
                  <a:schemeClr val="bg1">
                    <a:lumMod val="65000"/>
                  </a:schemeClr>
                </a:solidFill>
              </a:rPr>
              <a:t>FT-6</a:t>
            </a:r>
          </a:p>
          <a:p>
            <a:pPr lvl="1">
              <a:defRPr/>
            </a:pPr>
            <a:endParaRPr lang="fr-CA" noProof="0" dirty="0" smtClean="0">
              <a:solidFill>
                <a:schemeClr val="bg1">
                  <a:lumMod val="65000"/>
                </a:schemeClr>
              </a:solidFill>
            </a:endParaRPr>
          </a:p>
          <a:p>
            <a:pPr>
              <a:defRPr/>
            </a:pPr>
            <a:r>
              <a:rPr lang="fr-CA" noProof="0" dirty="0" smtClean="0"/>
              <a:t>Protection des conducteurs</a:t>
            </a:r>
          </a:p>
          <a:p>
            <a:pPr lvl="1">
              <a:defRPr/>
            </a:pPr>
            <a:r>
              <a:rPr lang="fr-CA" noProof="0" dirty="0" smtClean="0"/>
              <a:t>Desservant des systèmes de sécurité des personnes </a:t>
            </a:r>
            <a:r>
              <a:rPr lang="fr-CA" noProof="0" smtClean="0"/>
              <a:t/>
            </a:r>
            <a:br>
              <a:rPr lang="fr-CA" noProof="0" smtClean="0"/>
            </a:br>
            <a:r>
              <a:rPr lang="fr-CA" noProof="0" smtClean="0"/>
              <a:t>et de </a:t>
            </a:r>
            <a:r>
              <a:rPr lang="fr-CA" noProof="0" dirty="0" smtClean="0"/>
              <a:t>protection incendie</a:t>
            </a:r>
            <a:endParaRPr lang="fr-CA" noProof="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custDataLst>
              <p:tags r:id="rId1"/>
            </p:custDataLst>
          </p:nvPr>
        </p:nvSpPr>
        <p:spPr/>
        <p:txBody>
          <a:bodyPr/>
          <a:lstStyle/>
          <a:p>
            <a:r>
              <a:rPr lang="fr-CA" noProof="0" dirty="0" smtClean="0"/>
              <a:t>Exigences relatives aux </a:t>
            </a:r>
            <a:r>
              <a:rPr lang="fr-CA" noProof="0" dirty="0" err="1" smtClean="0"/>
              <a:t>câb</a:t>
            </a:r>
            <a:r>
              <a:rPr lang="fr-CA" dirty="0" smtClean="0"/>
              <a:t>les électriques</a:t>
            </a:r>
            <a:r>
              <a:rPr lang="fr-CA" noProof="0" dirty="0" smtClean="0"/>
              <a:t> du CNB 2005</a:t>
            </a:r>
          </a:p>
        </p:txBody>
      </p:sp>
      <p:sp>
        <p:nvSpPr>
          <p:cNvPr id="29699" name="Rectangle 3"/>
          <p:cNvSpPr>
            <a:spLocks noGrp="1" noChangeArrowheads="1"/>
          </p:cNvSpPr>
          <p:nvPr>
            <p:ph type="body" idx="1"/>
            <p:custDataLst>
              <p:tags r:id="rId2"/>
            </p:custDataLst>
          </p:nvPr>
        </p:nvSpPr>
        <p:spPr/>
        <p:txBody>
          <a:bodyPr/>
          <a:lstStyle/>
          <a:p>
            <a:r>
              <a:rPr lang="fr-CA" noProof="0" dirty="0" smtClean="0"/>
              <a:t>Protection des câbles électriques</a:t>
            </a:r>
          </a:p>
          <a:p>
            <a:pPr lvl="1">
              <a:spcBef>
                <a:spcPts val="1800"/>
              </a:spcBef>
            </a:pPr>
            <a:r>
              <a:rPr lang="fr-CA" noProof="0" dirty="0" smtClean="0"/>
              <a:t>Installés dans des vides techniques comportant des matériaux </a:t>
            </a:r>
            <a:r>
              <a:rPr lang="fr-CA" i="1" noProof="0" dirty="0" smtClean="0"/>
              <a:t>combustibles,</a:t>
            </a:r>
            <a:r>
              <a:rPr lang="fr-CA" noProof="0" dirty="0" smtClean="0"/>
              <a:t> et utilisés en conjonction avec des systèmes d’alarme incendie et du matériel de secours (bâtiments de grande hauteur)</a:t>
            </a:r>
          </a:p>
          <a:p>
            <a:pPr marL="1433513" lvl="2" indent="-258763">
              <a:spcBef>
                <a:spcPts val="1800"/>
              </a:spcBef>
              <a:buNone/>
              <a:tabLst>
                <a:tab pos="1255713" algn="l"/>
              </a:tabLst>
            </a:pPr>
            <a:r>
              <a:rPr lang="fr-CA" noProof="0" dirty="0" smtClean="0"/>
              <a:t>a) Isolés du reste du vide technique par une séparation coupe-feu </a:t>
            </a:r>
            <a:br>
              <a:rPr lang="fr-CA" noProof="0" dirty="0" smtClean="0"/>
            </a:br>
            <a:r>
              <a:rPr lang="fr-CA" noProof="0" dirty="0" smtClean="0"/>
              <a:t>d’au moins 1 heure; ou</a:t>
            </a:r>
          </a:p>
          <a:p>
            <a:pPr marL="1433513" lvl="2" indent="-258763">
              <a:spcBef>
                <a:spcPts val="1800"/>
              </a:spcBef>
              <a:buNone/>
              <a:tabLst>
                <a:tab pos="1255713" algn="l"/>
              </a:tabLst>
            </a:pPr>
            <a:r>
              <a:rPr lang="fr-CA" noProof="0" dirty="0" smtClean="0"/>
              <a:t>b) Protégés de l’exposition au feu à partir de la source d’alimentation jusqu’aux branchements pour assurer le fonctionnement continu des installations pendant au moins 1 heure</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3"/>
          <p:cNvSpPr>
            <a:spLocks noGrp="1"/>
          </p:cNvSpPr>
          <p:nvPr>
            <p:ph type="title"/>
            <p:custDataLst>
              <p:tags r:id="rId2"/>
            </p:custDataLst>
          </p:nvPr>
        </p:nvSpPr>
        <p:spPr>
          <a:xfrm>
            <a:off x="300038" y="260350"/>
            <a:ext cx="7080250" cy="1042988"/>
          </a:xfrm>
        </p:spPr>
        <p:txBody>
          <a:bodyPr/>
          <a:lstStyle/>
          <a:p>
            <a:r>
              <a:rPr lang="fr-CA" noProof="0" dirty="0" smtClean="0"/>
              <a:t>Protection des </a:t>
            </a:r>
            <a:r>
              <a:rPr lang="fr-CA" noProof="0" dirty="0" err="1" smtClean="0"/>
              <a:t>câbl</a:t>
            </a:r>
            <a:r>
              <a:rPr lang="fr-CA" dirty="0" smtClean="0"/>
              <a:t>es électriques</a:t>
            </a:r>
            <a:endParaRPr lang="fr-CA" noProof="0" dirty="0" smtClean="0"/>
          </a:p>
        </p:txBody>
      </p:sp>
      <p:sp>
        <p:nvSpPr>
          <p:cNvPr id="7172" name="Content Placeholder 4"/>
          <p:cNvSpPr>
            <a:spLocks noGrp="1"/>
          </p:cNvSpPr>
          <p:nvPr>
            <p:ph idx="1"/>
            <p:custDataLst>
              <p:tags r:id="rId3"/>
            </p:custDataLst>
          </p:nvPr>
        </p:nvSpPr>
        <p:spPr>
          <a:xfrm>
            <a:off x="304800" y="1601788"/>
            <a:ext cx="8458200" cy="4267200"/>
          </a:xfrm>
        </p:spPr>
        <p:txBody>
          <a:bodyPr/>
          <a:lstStyle/>
          <a:p>
            <a:pPr>
              <a:buFontTx/>
              <a:buNone/>
            </a:pPr>
            <a:r>
              <a:rPr lang="fr-CA" b="1" noProof="0" dirty="0" smtClean="0">
                <a:solidFill>
                  <a:srgbClr val="C00000"/>
                </a:solidFill>
              </a:rPr>
              <a:t>CNB 2010</a:t>
            </a:r>
          </a:p>
          <a:p>
            <a:r>
              <a:rPr lang="fr-CA" noProof="0" dirty="0" smtClean="0"/>
              <a:t>Les câbles électriques de l’alimentation de secours desservant</a:t>
            </a:r>
          </a:p>
          <a:p>
            <a:pPr lvl="1"/>
            <a:r>
              <a:rPr lang="fr-CA" noProof="0" dirty="0" smtClean="0"/>
              <a:t>les systèmes d’alarme incendie (bâtiments de grande hauteur)</a:t>
            </a:r>
          </a:p>
          <a:p>
            <a:pPr lvl="1"/>
            <a:r>
              <a:rPr lang="fr-CA" noProof="0" dirty="0" smtClean="0"/>
              <a:t>l’éclairage de sécurité (bâtiments de grande hauteur)</a:t>
            </a:r>
          </a:p>
          <a:p>
            <a:pPr lvl="1"/>
            <a:r>
              <a:rPr lang="fr-CA" noProof="0" dirty="0" smtClean="0"/>
              <a:t>les pompes d’incendie (tous les bâtiments)</a:t>
            </a:r>
          </a:p>
          <a:p>
            <a:pPr lvl="1"/>
            <a:r>
              <a:rPr lang="fr-CA" noProof="0" dirty="0" smtClean="0"/>
              <a:t>les installations mécaniques (zones de refuge </a:t>
            </a:r>
            <a:br>
              <a:rPr lang="fr-CA" noProof="0" dirty="0" smtClean="0"/>
            </a:br>
            <a:r>
              <a:rPr lang="fr-CA" noProof="0" dirty="0" smtClean="0"/>
              <a:t>et zones de détention cellulaire)</a:t>
            </a:r>
          </a:p>
          <a:p>
            <a:pPr lvl="1"/>
            <a:r>
              <a:rPr lang="fr-CA" noProof="0" dirty="0" smtClean="0"/>
              <a:t>les ascenseurs </a:t>
            </a:r>
            <a:br>
              <a:rPr lang="fr-CA" noProof="0" dirty="0" smtClean="0"/>
            </a:br>
            <a:r>
              <a:rPr lang="fr-CA" noProof="0" dirty="0" smtClean="0"/>
              <a:t>(bâtiments de grande hauteur)</a:t>
            </a:r>
          </a:p>
          <a:p>
            <a:pPr>
              <a:buFontTx/>
              <a:buNone/>
            </a:pPr>
            <a:endParaRPr lang="fr-CA" noProof="0" dirty="0" smtClean="0"/>
          </a:p>
        </p:txBody>
      </p:sp>
      <p:graphicFrame>
        <p:nvGraphicFramePr>
          <p:cNvPr id="7170" name="Picture Placeholder 5"/>
          <p:cNvGraphicFramePr>
            <a:graphicFrameLocks noGrp="1"/>
          </p:cNvGraphicFramePr>
          <p:nvPr>
            <p:ph sz="quarter" idx="4294967295"/>
            <p:custDataLst>
              <p:tags r:id="rId4"/>
            </p:custDataLst>
          </p:nvPr>
        </p:nvGraphicFramePr>
        <p:xfrm>
          <a:off x="5776913" y="4513388"/>
          <a:ext cx="2971800" cy="1752600"/>
        </p:xfrm>
        <a:graphic>
          <a:graphicData uri="http://schemas.openxmlformats.org/presentationml/2006/ole">
            <mc:AlternateContent xmlns:mc="http://schemas.openxmlformats.org/markup-compatibility/2006">
              <mc:Choice xmlns:v="urn:schemas-microsoft-com:vml" Requires="v">
                <p:oleObj spid="_x0000_s7172" name="Photo Editor Photo" r:id="rId7" imgW="1619476" imgH="1076475" progId="">
                  <p:embed/>
                </p:oleObj>
              </mc:Choice>
              <mc:Fallback>
                <p:oleObj name="Photo Editor Photo" r:id="rId7" imgW="1619476" imgH="1076475" progId="">
                  <p:embed/>
                  <p:pic>
                    <p:nvPicPr>
                      <p:cNvPr id="0" name="Picture Placeholder 5"/>
                      <p:cNvPicPr>
                        <a:picLocks noGrp="1"/>
                      </p:cNvPicPr>
                      <p:nvPr/>
                    </p:nvPicPr>
                    <p:blipFill>
                      <a:blip r:embed="rId8">
                        <a:extLst>
                          <a:ext uri="{28A0092B-C50C-407E-A947-70E740481C1C}">
                            <a14:useLocalDpi xmlns:a14="http://schemas.microsoft.com/office/drawing/2010/main" val="0"/>
                          </a:ext>
                        </a:extLst>
                      </a:blip>
                      <a:srcRect/>
                      <a:stretch>
                        <a:fillRect/>
                      </a:stretch>
                    </p:blipFill>
                    <p:spPr bwMode="auto">
                      <a:xfrm>
                        <a:off x="5776913" y="4513388"/>
                        <a:ext cx="2971800" cy="175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3"/>
          <p:cNvSpPr>
            <a:spLocks noGrp="1"/>
          </p:cNvSpPr>
          <p:nvPr>
            <p:ph type="title"/>
            <p:custDataLst>
              <p:tags r:id="rId2"/>
            </p:custDataLst>
          </p:nvPr>
        </p:nvSpPr>
        <p:spPr>
          <a:xfrm>
            <a:off x="300038" y="260350"/>
            <a:ext cx="7080250" cy="1042988"/>
          </a:xfrm>
        </p:spPr>
        <p:txBody>
          <a:bodyPr/>
          <a:lstStyle/>
          <a:p>
            <a:r>
              <a:rPr lang="fr-CA" noProof="0" dirty="0" smtClean="0"/>
              <a:t>Méthodes de protection</a:t>
            </a:r>
          </a:p>
        </p:txBody>
      </p:sp>
      <p:sp>
        <p:nvSpPr>
          <p:cNvPr id="8196" name="Content Placeholder 4"/>
          <p:cNvSpPr>
            <a:spLocks noGrp="1"/>
          </p:cNvSpPr>
          <p:nvPr>
            <p:ph idx="1"/>
            <p:custDataLst>
              <p:tags r:id="rId3"/>
            </p:custDataLst>
          </p:nvPr>
        </p:nvSpPr>
        <p:spPr>
          <a:xfrm>
            <a:off x="304801" y="1601788"/>
            <a:ext cx="4483224" cy="4267200"/>
          </a:xfrm>
        </p:spPr>
        <p:txBody>
          <a:bodyPr/>
          <a:lstStyle/>
          <a:p>
            <a:r>
              <a:rPr lang="fr-CA" noProof="0" dirty="0" smtClean="0"/>
              <a:t>Câbles électriques conformes à la norme </a:t>
            </a:r>
            <a:br>
              <a:rPr lang="fr-CA" noProof="0" dirty="0" smtClean="0"/>
            </a:br>
            <a:r>
              <a:rPr lang="fr-CA" noProof="0" dirty="0" smtClean="0"/>
              <a:t>ULC-S139; OU</a:t>
            </a:r>
          </a:p>
          <a:p>
            <a:r>
              <a:rPr lang="fr-CA" noProof="0" dirty="0" smtClean="0"/>
              <a:t>Câbles électriques installés dans un </a:t>
            </a:r>
            <a:r>
              <a:rPr lang="fr-CA" i="1" noProof="0" dirty="0" smtClean="0"/>
              <a:t>vide technique </a:t>
            </a:r>
            <a:r>
              <a:rPr lang="fr-CA" noProof="0" dirty="0" smtClean="0"/>
              <a:t>d’un degré de </a:t>
            </a:r>
            <a:r>
              <a:rPr lang="fr-CA" i="1" noProof="0" dirty="0" smtClean="0"/>
              <a:t>résistance au feu </a:t>
            </a:r>
            <a:r>
              <a:rPr lang="fr-CA" noProof="0" dirty="0" smtClean="0"/>
              <a:t>de 1 à 2 heures</a:t>
            </a:r>
          </a:p>
        </p:txBody>
      </p:sp>
      <p:graphicFrame>
        <p:nvGraphicFramePr>
          <p:cNvPr id="8194" name="Picture Placeholder 5"/>
          <p:cNvGraphicFramePr>
            <a:graphicFrameLocks noGrp="1"/>
          </p:cNvGraphicFramePr>
          <p:nvPr>
            <p:ph sz="quarter" idx="4294967295"/>
            <p:custDataLst>
              <p:tags r:id="rId4"/>
            </p:custDataLst>
          </p:nvPr>
        </p:nvGraphicFramePr>
        <p:xfrm>
          <a:off x="5113338" y="1700213"/>
          <a:ext cx="3635375" cy="2936875"/>
        </p:xfrm>
        <a:graphic>
          <a:graphicData uri="http://schemas.openxmlformats.org/presentationml/2006/ole">
            <mc:AlternateContent xmlns:mc="http://schemas.openxmlformats.org/markup-compatibility/2006">
              <mc:Choice xmlns:v="urn:schemas-microsoft-com:vml" Requires="v">
                <p:oleObj spid="_x0000_s8196" name="Photo Editor Photo" r:id="rId7" imgW="2381582" imgH="1924319" progId="">
                  <p:embed/>
                </p:oleObj>
              </mc:Choice>
              <mc:Fallback>
                <p:oleObj name="Photo Editor Photo" r:id="rId7" imgW="2381582" imgH="1924319" progId="">
                  <p:embed/>
                  <p:pic>
                    <p:nvPicPr>
                      <p:cNvPr id="0" name="Picture Placeholder 5"/>
                      <p:cNvPicPr>
                        <a:picLocks noGrp="1"/>
                      </p:cNvPicPr>
                      <p:nvPr/>
                    </p:nvPicPr>
                    <p:blipFill>
                      <a:blip r:embed="rId8">
                        <a:extLst>
                          <a:ext uri="{28A0092B-C50C-407E-A947-70E740481C1C}">
                            <a14:useLocalDpi xmlns:a14="http://schemas.microsoft.com/office/drawing/2010/main" val="0"/>
                          </a:ext>
                        </a:extLst>
                      </a:blip>
                      <a:srcRect/>
                      <a:stretch>
                        <a:fillRect/>
                      </a:stretch>
                    </p:blipFill>
                    <p:spPr bwMode="auto">
                      <a:xfrm>
                        <a:off x="5113338" y="1700213"/>
                        <a:ext cx="3635375" cy="2936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3"/>
          <p:cNvSpPr>
            <a:spLocks noGrp="1"/>
          </p:cNvSpPr>
          <p:nvPr>
            <p:ph type="title"/>
            <p:custDataLst>
              <p:tags r:id="rId2"/>
            </p:custDataLst>
          </p:nvPr>
        </p:nvSpPr>
        <p:spPr>
          <a:xfrm>
            <a:off x="300038" y="260350"/>
            <a:ext cx="7080250" cy="1042988"/>
          </a:xfrm>
        </p:spPr>
        <p:txBody>
          <a:bodyPr/>
          <a:lstStyle/>
          <a:p>
            <a:r>
              <a:rPr lang="fr-CA" noProof="0" dirty="0" smtClean="0"/>
              <a:t>Vide technique</a:t>
            </a:r>
          </a:p>
        </p:txBody>
      </p:sp>
      <p:sp>
        <p:nvSpPr>
          <p:cNvPr id="9220" name="Content Placeholder 4"/>
          <p:cNvSpPr>
            <a:spLocks noGrp="1"/>
          </p:cNvSpPr>
          <p:nvPr>
            <p:ph idx="1"/>
            <p:custDataLst>
              <p:tags r:id="rId3"/>
            </p:custDataLst>
          </p:nvPr>
        </p:nvSpPr>
        <p:spPr>
          <a:xfrm>
            <a:off x="304800" y="1601788"/>
            <a:ext cx="4699000" cy="4267200"/>
          </a:xfrm>
        </p:spPr>
        <p:txBody>
          <a:bodyPr/>
          <a:lstStyle/>
          <a:p>
            <a:r>
              <a:rPr lang="fr-CA" noProof="0" dirty="0" smtClean="0"/>
              <a:t>Le vide doit être utilisé uniquement pour le matériel </a:t>
            </a:r>
            <a:br>
              <a:rPr lang="fr-CA" noProof="0" dirty="0" smtClean="0"/>
            </a:br>
            <a:r>
              <a:rPr lang="fr-CA" noProof="0" dirty="0" smtClean="0"/>
              <a:t>et les conducteurs électriques</a:t>
            </a:r>
          </a:p>
        </p:txBody>
      </p:sp>
      <p:graphicFrame>
        <p:nvGraphicFramePr>
          <p:cNvPr id="9218" name="Picture Placeholder 5"/>
          <p:cNvGraphicFramePr>
            <a:graphicFrameLocks noGrp="1"/>
          </p:cNvGraphicFramePr>
          <p:nvPr>
            <p:ph sz="quarter" idx="4294967295"/>
            <p:custDataLst>
              <p:tags r:id="rId4"/>
            </p:custDataLst>
          </p:nvPr>
        </p:nvGraphicFramePr>
        <p:xfrm>
          <a:off x="5113338" y="1700213"/>
          <a:ext cx="3635375" cy="2722562"/>
        </p:xfrm>
        <a:graphic>
          <a:graphicData uri="http://schemas.openxmlformats.org/presentationml/2006/ole">
            <mc:AlternateContent xmlns:mc="http://schemas.openxmlformats.org/markup-compatibility/2006">
              <mc:Choice xmlns:v="urn:schemas-microsoft-com:vml" Requires="v">
                <p:oleObj spid="_x0000_s9220" name="Photo Editor Photo" r:id="rId7" imgW="2467319" imgH="1848108" progId="">
                  <p:embed/>
                </p:oleObj>
              </mc:Choice>
              <mc:Fallback>
                <p:oleObj name="Photo Editor Photo" r:id="rId7" imgW="2467319" imgH="1848108" progId="">
                  <p:embed/>
                  <p:pic>
                    <p:nvPicPr>
                      <p:cNvPr id="0" name="Picture Placeholder 5"/>
                      <p:cNvPicPr>
                        <a:picLocks noGrp="1"/>
                      </p:cNvPicPr>
                      <p:nvPr/>
                    </p:nvPicPr>
                    <p:blipFill>
                      <a:blip r:embed="rId8">
                        <a:extLst>
                          <a:ext uri="{28A0092B-C50C-407E-A947-70E740481C1C}">
                            <a14:useLocalDpi xmlns:a14="http://schemas.microsoft.com/office/drawing/2010/main" val="0"/>
                          </a:ext>
                        </a:extLst>
                      </a:blip>
                      <a:srcRect/>
                      <a:stretch>
                        <a:fillRect/>
                      </a:stretch>
                    </p:blipFill>
                    <p:spPr bwMode="auto">
                      <a:xfrm>
                        <a:off x="5113338" y="1700213"/>
                        <a:ext cx="3635375" cy="2722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3"/>
          <p:cNvSpPr>
            <a:spLocks noGrp="1"/>
          </p:cNvSpPr>
          <p:nvPr>
            <p:ph type="title"/>
            <p:custDataLst>
              <p:tags r:id="rId1"/>
            </p:custDataLst>
          </p:nvPr>
        </p:nvSpPr>
        <p:spPr>
          <a:xfrm>
            <a:off x="300037" y="260350"/>
            <a:ext cx="7460005" cy="1042988"/>
          </a:xfrm>
        </p:spPr>
        <p:txBody>
          <a:bodyPr/>
          <a:lstStyle/>
          <a:p>
            <a:r>
              <a:rPr lang="fr-CA" noProof="0" dirty="0" smtClean="0"/>
              <a:t>Câbles des systèmes </a:t>
            </a:r>
            <a:br>
              <a:rPr lang="fr-CA" noProof="0" dirty="0" smtClean="0"/>
            </a:br>
            <a:r>
              <a:rPr lang="fr-CA" noProof="0" dirty="0" smtClean="0"/>
              <a:t>d’alarme incendie</a:t>
            </a:r>
          </a:p>
        </p:txBody>
      </p:sp>
      <p:sp>
        <p:nvSpPr>
          <p:cNvPr id="30723" name="Content Placeholder 4"/>
          <p:cNvSpPr>
            <a:spLocks noGrp="1"/>
          </p:cNvSpPr>
          <p:nvPr>
            <p:ph idx="1"/>
            <p:custDataLst>
              <p:tags r:id="rId2"/>
            </p:custDataLst>
          </p:nvPr>
        </p:nvSpPr>
        <p:spPr>
          <a:xfrm>
            <a:off x="304800" y="1601788"/>
            <a:ext cx="8458200" cy="4267200"/>
          </a:xfrm>
        </p:spPr>
        <p:txBody>
          <a:bodyPr/>
          <a:lstStyle/>
          <a:p>
            <a:pPr>
              <a:spcAft>
                <a:spcPts val="1200"/>
              </a:spcAft>
            </a:pPr>
            <a:r>
              <a:rPr lang="fr-CA" noProof="0" dirty="0" smtClean="0"/>
              <a:t>Protection entre la source d’alimentation de secours </a:t>
            </a:r>
            <a:br>
              <a:rPr lang="fr-CA" noProof="0" dirty="0" smtClean="0"/>
            </a:br>
            <a:r>
              <a:rPr lang="fr-CA" noProof="0" dirty="0" smtClean="0"/>
              <a:t>et l’équipement de distribution</a:t>
            </a:r>
          </a:p>
          <a:p>
            <a:pPr>
              <a:spcAft>
                <a:spcPts val="1200"/>
              </a:spcAft>
            </a:pPr>
            <a:r>
              <a:rPr lang="fr-CA" noProof="0" dirty="0" smtClean="0"/>
              <a:t>Protection entre les transpondeurs ou les annonciateurs </a:t>
            </a:r>
            <a:br>
              <a:rPr lang="fr-CA" noProof="0" dirty="0" smtClean="0"/>
            </a:br>
            <a:r>
              <a:rPr lang="fr-CA" noProof="0" dirty="0" smtClean="0"/>
              <a:t>dans différents </a:t>
            </a:r>
            <a:r>
              <a:rPr lang="fr-CA" i="1" noProof="0" dirty="0" smtClean="0"/>
              <a:t>compartiments résistant au feu</a:t>
            </a:r>
            <a:endParaRPr lang="fr-CA" noProof="0" dirty="0" smtClean="0"/>
          </a:p>
          <a:p>
            <a:pPr>
              <a:spcAft>
                <a:spcPts val="1200"/>
              </a:spcAft>
            </a:pPr>
            <a:r>
              <a:rPr lang="fr-CA" noProof="0" dirty="0" smtClean="0"/>
              <a:t>Pas de protection entre les circuits de dérivation </a:t>
            </a:r>
            <a:br>
              <a:rPr lang="fr-CA" noProof="0" dirty="0" smtClean="0"/>
            </a:br>
            <a:r>
              <a:rPr lang="fr-CA" noProof="0" dirty="0" smtClean="0"/>
              <a:t>et des dispositifs individuels au même </a:t>
            </a:r>
            <a:r>
              <a:rPr lang="fr-CA" i="1" noProof="0" dirty="0" smtClean="0"/>
              <a:t>étage</a:t>
            </a:r>
          </a:p>
          <a:p>
            <a:endParaRPr lang="fr-CA" noProof="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3"/>
          <p:cNvSpPr>
            <a:spLocks noGrp="1"/>
          </p:cNvSpPr>
          <p:nvPr>
            <p:ph type="title"/>
            <p:custDataLst>
              <p:tags r:id="rId2"/>
            </p:custDataLst>
          </p:nvPr>
        </p:nvSpPr>
        <p:spPr>
          <a:xfrm>
            <a:off x="300038" y="260350"/>
            <a:ext cx="7080250" cy="1042988"/>
          </a:xfrm>
        </p:spPr>
        <p:txBody>
          <a:bodyPr/>
          <a:lstStyle/>
          <a:p>
            <a:r>
              <a:rPr lang="fr-CA" noProof="0" dirty="0" smtClean="0"/>
              <a:t>Éclairage de sécurité</a:t>
            </a:r>
          </a:p>
        </p:txBody>
      </p:sp>
      <p:sp>
        <p:nvSpPr>
          <p:cNvPr id="10244" name="Content Placeholder 4"/>
          <p:cNvSpPr>
            <a:spLocks noGrp="1"/>
          </p:cNvSpPr>
          <p:nvPr>
            <p:ph idx="1"/>
            <p:custDataLst>
              <p:tags r:id="rId3"/>
            </p:custDataLst>
          </p:nvPr>
        </p:nvSpPr>
        <p:spPr>
          <a:xfrm>
            <a:off x="304800" y="1601788"/>
            <a:ext cx="8458200" cy="4267200"/>
          </a:xfrm>
        </p:spPr>
        <p:txBody>
          <a:bodyPr/>
          <a:lstStyle/>
          <a:p>
            <a:pPr>
              <a:spcAft>
                <a:spcPts val="1200"/>
              </a:spcAft>
            </a:pPr>
            <a:r>
              <a:rPr lang="fr-CA" noProof="0" dirty="0" smtClean="0"/>
              <a:t>Protection entre la source d’alimentation de secours </a:t>
            </a:r>
            <a:br>
              <a:rPr lang="fr-CA" noProof="0" dirty="0" smtClean="0"/>
            </a:br>
            <a:r>
              <a:rPr lang="fr-CA" noProof="0" dirty="0" smtClean="0"/>
              <a:t>et l’équipement de distribution </a:t>
            </a:r>
          </a:p>
          <a:p>
            <a:pPr>
              <a:spcAft>
                <a:spcPts val="1200"/>
              </a:spcAft>
            </a:pPr>
            <a:r>
              <a:rPr lang="fr-CA" noProof="0" dirty="0" smtClean="0"/>
              <a:t>Pas de protection entre le panneau de distribution </a:t>
            </a:r>
            <a:br>
              <a:rPr lang="fr-CA" noProof="0" dirty="0" smtClean="0"/>
            </a:br>
            <a:r>
              <a:rPr lang="fr-CA" noProof="0" dirty="0" smtClean="0"/>
              <a:t>et les appareils d’éclairage</a:t>
            </a:r>
            <a:br>
              <a:rPr lang="fr-CA" noProof="0" dirty="0" smtClean="0"/>
            </a:br>
            <a:r>
              <a:rPr lang="fr-CA" noProof="0" dirty="0" smtClean="0"/>
              <a:t>au même </a:t>
            </a:r>
            <a:r>
              <a:rPr lang="fr-CA" i="1" noProof="0" dirty="0" smtClean="0"/>
              <a:t>étage</a:t>
            </a:r>
          </a:p>
          <a:p>
            <a:endParaRPr lang="fr-CA" noProof="0" dirty="0" smtClean="0"/>
          </a:p>
          <a:p>
            <a:endParaRPr lang="fr-CA" noProof="0" dirty="0" smtClean="0"/>
          </a:p>
        </p:txBody>
      </p:sp>
      <p:graphicFrame>
        <p:nvGraphicFramePr>
          <p:cNvPr id="10242" name="Picture Placeholder 5"/>
          <p:cNvGraphicFramePr>
            <a:graphicFrameLocks noGrp="1"/>
          </p:cNvGraphicFramePr>
          <p:nvPr>
            <p:ph sz="quarter" idx="4294967295"/>
            <p:custDataLst>
              <p:tags r:id="rId4"/>
            </p:custDataLst>
          </p:nvPr>
        </p:nvGraphicFramePr>
        <p:xfrm>
          <a:off x="5652120" y="3315653"/>
          <a:ext cx="3097213" cy="2879725"/>
        </p:xfrm>
        <a:graphic>
          <a:graphicData uri="http://schemas.openxmlformats.org/presentationml/2006/ole">
            <mc:AlternateContent xmlns:mc="http://schemas.openxmlformats.org/markup-compatibility/2006">
              <mc:Choice xmlns:v="urn:schemas-microsoft-com:vml" Requires="v">
                <p:oleObj spid="_x0000_s10244" name="Photo Editor Photo" r:id="rId7" imgW="2238687" imgH="2048161" progId="">
                  <p:embed/>
                </p:oleObj>
              </mc:Choice>
              <mc:Fallback>
                <p:oleObj name="Photo Editor Photo" r:id="rId7" imgW="2238687" imgH="2048161" progId="">
                  <p:embed/>
                  <p:pic>
                    <p:nvPicPr>
                      <p:cNvPr id="0" name="Picture Placeholder 5"/>
                      <p:cNvPicPr>
                        <a:picLocks noGrp="1"/>
                      </p:cNvPicPr>
                      <p:nvPr/>
                    </p:nvPicPr>
                    <p:blipFill>
                      <a:blip r:embed="rId8">
                        <a:extLst>
                          <a:ext uri="{28A0092B-C50C-407E-A947-70E740481C1C}">
                            <a14:useLocalDpi xmlns:a14="http://schemas.microsoft.com/office/drawing/2010/main" val="0"/>
                          </a:ext>
                        </a:extLst>
                      </a:blip>
                      <a:srcRect/>
                      <a:stretch>
                        <a:fillRect/>
                      </a:stretch>
                    </p:blipFill>
                    <p:spPr bwMode="auto">
                      <a:xfrm>
                        <a:off x="5652120" y="3315653"/>
                        <a:ext cx="3097213" cy="2879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custDataLst>
              <p:tags r:id="rId1"/>
            </p:custDataLst>
          </p:nvPr>
        </p:nvSpPr>
        <p:spPr/>
        <p:txBody>
          <a:bodyPr/>
          <a:lstStyle/>
          <a:p>
            <a:r>
              <a:rPr lang="fr-CA" noProof="0" dirty="0" smtClean="0"/>
              <a:t>Résumé</a:t>
            </a:r>
          </a:p>
        </p:txBody>
      </p:sp>
      <p:sp>
        <p:nvSpPr>
          <p:cNvPr id="31747" name="Rectangle 3"/>
          <p:cNvSpPr>
            <a:spLocks noGrp="1" noChangeArrowheads="1"/>
          </p:cNvSpPr>
          <p:nvPr>
            <p:ph type="body" idx="1"/>
            <p:custDataLst>
              <p:tags r:id="rId2"/>
            </p:custDataLst>
          </p:nvPr>
        </p:nvSpPr>
        <p:spPr/>
        <p:txBody>
          <a:bodyPr/>
          <a:lstStyle/>
          <a:p>
            <a:pPr>
              <a:spcAft>
                <a:spcPts val="1200"/>
              </a:spcAft>
            </a:pPr>
            <a:r>
              <a:rPr lang="fr-CA" noProof="0" dirty="0" smtClean="0"/>
              <a:t>Introduction de nouvelles définitions pour les coupe-feu </a:t>
            </a:r>
            <a:br>
              <a:rPr lang="fr-CA" noProof="0" dirty="0" smtClean="0"/>
            </a:br>
            <a:r>
              <a:rPr lang="fr-CA" noProof="0" dirty="0" smtClean="0"/>
              <a:t>et les pare-feu</a:t>
            </a:r>
          </a:p>
          <a:p>
            <a:pPr>
              <a:spcAft>
                <a:spcPts val="1200"/>
              </a:spcAft>
            </a:pPr>
            <a:r>
              <a:rPr lang="fr-CA" noProof="0" dirty="0" smtClean="0"/>
              <a:t>Introduction d’assouplissements pour les pénétrations dans les séparations coupe-feu</a:t>
            </a:r>
          </a:p>
          <a:p>
            <a:pPr>
              <a:spcAft>
                <a:spcPts val="1200"/>
              </a:spcAft>
            </a:pPr>
            <a:r>
              <a:rPr lang="fr-CA" noProof="0" dirty="0" smtClean="0"/>
              <a:t>Exigences de protection des pénétrations</a:t>
            </a:r>
          </a:p>
          <a:p>
            <a:pPr>
              <a:spcAft>
                <a:spcPts val="1200"/>
              </a:spcAft>
            </a:pPr>
            <a:r>
              <a:rPr lang="fr-CA" noProof="0" dirty="0" smtClean="0"/>
              <a:t>Exigences relatives aux câbles de cote FT-6 </a:t>
            </a:r>
            <a:br>
              <a:rPr lang="fr-CA" noProof="0" dirty="0" smtClean="0"/>
            </a:br>
            <a:r>
              <a:rPr lang="fr-CA" noProof="0" dirty="0" smtClean="0"/>
              <a:t>dans les plénums</a:t>
            </a:r>
          </a:p>
          <a:p>
            <a:pPr>
              <a:spcAft>
                <a:spcPts val="1200"/>
              </a:spcAft>
            </a:pPr>
            <a:r>
              <a:rPr lang="fr-CA" noProof="0" dirty="0" smtClean="0"/>
              <a:t>Protection des câbles électriques desservant des systèmes de sécurité des personnes et de protection incendie</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ontent Placeholder 2"/>
          <p:cNvSpPr>
            <a:spLocks noGrp="1"/>
          </p:cNvSpPr>
          <p:nvPr>
            <p:ph type="body" idx="1"/>
            <p:custDataLst>
              <p:tags r:id="rId1"/>
            </p:custDataLst>
          </p:nvPr>
        </p:nvSpPr>
        <p:spPr>
          <a:xfrm>
            <a:off x="971550" y="2697163"/>
            <a:ext cx="7391400" cy="1884362"/>
          </a:xfrm>
        </p:spPr>
        <p:txBody>
          <a:bodyPr/>
          <a:lstStyle/>
          <a:p>
            <a:pPr algn="ctr" eaLnBrk="1" hangingPunct="1">
              <a:buFontTx/>
              <a:buNone/>
            </a:pPr>
            <a:r>
              <a:rPr lang="fr-CA" sz="3600" b="1" dirty="0" smtClean="0">
                <a:solidFill>
                  <a:srgbClr val="E40000"/>
                </a:solidFill>
              </a:rPr>
              <a:t>www.codesnationaux.ca</a:t>
            </a:r>
          </a:p>
          <a:p>
            <a:pPr algn="ctr" eaLnBrk="1" hangingPunct="1">
              <a:buFontTx/>
              <a:buNone/>
            </a:pPr>
            <a:endParaRPr lang="fr-CA" b="1" dirty="0" smtClean="0"/>
          </a:p>
          <a:p>
            <a:pPr algn="ctr" eaLnBrk="1" hangingPunct="1">
              <a:buFontTx/>
              <a:buNone/>
            </a:pPr>
            <a:r>
              <a:rPr lang="fr-CA" b="1" dirty="0" smtClean="0"/>
              <a:t>Des questions? </a:t>
            </a:r>
          </a:p>
          <a:p>
            <a:pPr algn="ctr" eaLnBrk="1" hangingPunct="1">
              <a:buFontTx/>
              <a:buNone/>
            </a:pPr>
            <a:r>
              <a:rPr lang="fr-CA" b="1" dirty="0" smtClean="0"/>
              <a:t>Veuillez communiquer avec </a:t>
            </a:r>
            <a:r>
              <a:rPr lang="fr-CA" u="sng" dirty="0" smtClean="0">
                <a:hlinkClick r:id="rId4"/>
              </a:rPr>
              <a:t>codes@cnrc-nrc.gc.ca</a:t>
            </a:r>
            <a:endParaRPr lang="fr-CA" b="1" dirty="0" smtClean="0"/>
          </a:p>
          <a:p>
            <a:pPr algn="ctr" eaLnBrk="1" hangingPunct="1">
              <a:buFontTx/>
              <a:buNone/>
            </a:pPr>
            <a:endParaRPr lang="fr-CA" i="1" dirty="0" smtClean="0"/>
          </a:p>
          <a:p>
            <a:pPr algn="ctr" eaLnBrk="1" hangingPunct="1">
              <a:buFontTx/>
              <a:buNone/>
            </a:pPr>
            <a:r>
              <a:rPr lang="fr-CA" sz="2000" i="1" dirty="0" smtClean="0"/>
              <a:t>Merci!</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custDataLst>
              <p:tags r:id="rId1"/>
            </p:custDataLst>
          </p:nvPr>
        </p:nvSpPr>
        <p:spPr>
          <a:xfrm>
            <a:off x="300038" y="260350"/>
            <a:ext cx="7080250" cy="1042988"/>
          </a:xfrm>
        </p:spPr>
        <p:txBody>
          <a:bodyPr/>
          <a:lstStyle/>
          <a:p>
            <a:r>
              <a:rPr lang="fr-CA" noProof="0" dirty="0" smtClean="0"/>
              <a:t>Sujets </a:t>
            </a:r>
          </a:p>
        </p:txBody>
      </p:sp>
      <p:sp>
        <p:nvSpPr>
          <p:cNvPr id="16387" name="Content Placeholder 2"/>
          <p:cNvSpPr>
            <a:spLocks noGrp="1"/>
          </p:cNvSpPr>
          <p:nvPr>
            <p:ph idx="1"/>
            <p:custDataLst>
              <p:tags r:id="rId2"/>
            </p:custDataLst>
          </p:nvPr>
        </p:nvSpPr>
        <p:spPr>
          <a:xfrm>
            <a:off x="304800" y="1601788"/>
            <a:ext cx="8458200" cy="4267200"/>
          </a:xfrm>
        </p:spPr>
        <p:txBody>
          <a:bodyPr/>
          <a:lstStyle/>
          <a:p>
            <a:r>
              <a:rPr lang="fr-CA" noProof="0" dirty="0" smtClean="0"/>
              <a:t>Pénétrations combustibles</a:t>
            </a:r>
          </a:p>
          <a:p>
            <a:pPr lvl="1"/>
            <a:r>
              <a:rPr lang="fr-CA" i="1" noProof="0" dirty="0" smtClean="0"/>
              <a:t>Pare-feu</a:t>
            </a:r>
          </a:p>
          <a:p>
            <a:pPr lvl="1"/>
            <a:r>
              <a:rPr lang="fr-CA" i="1" noProof="0" dirty="0" smtClean="0"/>
              <a:t>Coupe-feu</a:t>
            </a:r>
          </a:p>
          <a:p>
            <a:pPr lvl="1">
              <a:buFontTx/>
              <a:buNone/>
            </a:pPr>
            <a:endParaRPr lang="fr-CA" noProof="0" dirty="0" smtClean="0"/>
          </a:p>
          <a:p>
            <a:r>
              <a:rPr lang="fr-CA" noProof="0" dirty="0" smtClean="0"/>
              <a:t>Câbles de plénum</a:t>
            </a:r>
          </a:p>
          <a:p>
            <a:pPr lvl="1"/>
            <a:r>
              <a:rPr lang="fr-CA" noProof="0" dirty="0" smtClean="0"/>
              <a:t>FT-4</a:t>
            </a:r>
          </a:p>
          <a:p>
            <a:pPr lvl="1"/>
            <a:r>
              <a:rPr lang="fr-CA" noProof="0" dirty="0" smtClean="0"/>
              <a:t>FT-6</a:t>
            </a:r>
          </a:p>
          <a:p>
            <a:pPr lvl="1"/>
            <a:endParaRPr lang="fr-CA" noProof="0" dirty="0" smtClean="0"/>
          </a:p>
          <a:p>
            <a:r>
              <a:rPr lang="fr-CA" noProof="0" dirty="0" smtClean="0"/>
              <a:t>Protection des conducteurs</a:t>
            </a:r>
          </a:p>
          <a:p>
            <a:pPr lvl="1"/>
            <a:r>
              <a:rPr lang="fr-CA" noProof="0" dirty="0" smtClean="0"/>
              <a:t>Desservant des systèmes de sécurité des personnes </a:t>
            </a:r>
            <a:br>
              <a:rPr lang="fr-CA" noProof="0" dirty="0" smtClean="0"/>
            </a:br>
            <a:r>
              <a:rPr lang="fr-CA" noProof="0" dirty="0" smtClean="0"/>
              <a:t>et de protection incendie</a:t>
            </a:r>
          </a:p>
          <a:p>
            <a:pPr lvl="1"/>
            <a:endParaRPr lang="fr-CA" noProof="0"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custDataLst>
              <p:tags r:id="rId1"/>
            </p:custDataLst>
          </p:nvPr>
        </p:nvSpPr>
        <p:spPr>
          <a:xfrm>
            <a:off x="300038" y="260350"/>
            <a:ext cx="7080250" cy="1042988"/>
          </a:xfrm>
        </p:spPr>
        <p:txBody>
          <a:bodyPr/>
          <a:lstStyle/>
          <a:p>
            <a:r>
              <a:rPr lang="fr-CA" noProof="0" dirty="0" smtClean="0"/>
              <a:t>Pénétrations combustibles</a:t>
            </a:r>
          </a:p>
        </p:txBody>
      </p:sp>
      <p:sp>
        <p:nvSpPr>
          <p:cNvPr id="3" name="Content Placeholder 2"/>
          <p:cNvSpPr>
            <a:spLocks noGrp="1"/>
          </p:cNvSpPr>
          <p:nvPr>
            <p:ph idx="1"/>
            <p:custDataLst>
              <p:tags r:id="rId2"/>
            </p:custDataLst>
          </p:nvPr>
        </p:nvSpPr>
        <p:spPr>
          <a:xfrm>
            <a:off x="304800" y="1601788"/>
            <a:ext cx="8458200" cy="4267200"/>
          </a:xfrm>
        </p:spPr>
        <p:txBody>
          <a:bodyPr/>
          <a:lstStyle/>
          <a:p>
            <a:pPr>
              <a:defRPr/>
            </a:pPr>
            <a:r>
              <a:rPr lang="fr-CA" noProof="0" dirty="0" smtClean="0"/>
              <a:t>Pénétrations combustibles</a:t>
            </a:r>
          </a:p>
          <a:p>
            <a:pPr lvl="1">
              <a:defRPr/>
            </a:pPr>
            <a:r>
              <a:rPr lang="fr-CA" i="1" noProof="0" dirty="0" smtClean="0"/>
              <a:t>Pare-feu </a:t>
            </a:r>
          </a:p>
          <a:p>
            <a:pPr lvl="1">
              <a:defRPr/>
            </a:pPr>
            <a:r>
              <a:rPr lang="fr-CA" i="1" noProof="0" dirty="0" smtClean="0"/>
              <a:t>Coupe-feu</a:t>
            </a:r>
          </a:p>
          <a:p>
            <a:pPr lvl="1">
              <a:defRPr/>
            </a:pPr>
            <a:endParaRPr lang="fr-CA" noProof="0" dirty="0" smtClean="0"/>
          </a:p>
          <a:p>
            <a:pPr>
              <a:defRPr/>
            </a:pPr>
            <a:r>
              <a:rPr lang="fr-CA" noProof="0" dirty="0" smtClean="0">
                <a:solidFill>
                  <a:schemeClr val="bg1">
                    <a:lumMod val="65000"/>
                  </a:schemeClr>
                </a:solidFill>
              </a:rPr>
              <a:t>Câbles de plénum</a:t>
            </a:r>
          </a:p>
          <a:p>
            <a:pPr lvl="1">
              <a:defRPr/>
            </a:pPr>
            <a:r>
              <a:rPr lang="fr-CA" noProof="0" dirty="0" smtClean="0">
                <a:solidFill>
                  <a:schemeClr val="bg1">
                    <a:lumMod val="65000"/>
                  </a:schemeClr>
                </a:solidFill>
              </a:rPr>
              <a:t>FT-4</a:t>
            </a:r>
          </a:p>
          <a:p>
            <a:pPr lvl="1">
              <a:defRPr/>
            </a:pPr>
            <a:r>
              <a:rPr lang="fr-CA" noProof="0" dirty="0" smtClean="0">
                <a:solidFill>
                  <a:schemeClr val="bg1">
                    <a:lumMod val="65000"/>
                  </a:schemeClr>
                </a:solidFill>
              </a:rPr>
              <a:t>FT-6</a:t>
            </a:r>
          </a:p>
          <a:p>
            <a:pPr lvl="1">
              <a:defRPr/>
            </a:pPr>
            <a:endParaRPr lang="fr-CA" noProof="0" dirty="0" smtClean="0">
              <a:solidFill>
                <a:schemeClr val="bg1">
                  <a:lumMod val="65000"/>
                </a:schemeClr>
              </a:solidFill>
            </a:endParaRPr>
          </a:p>
          <a:p>
            <a:pPr>
              <a:defRPr/>
            </a:pPr>
            <a:r>
              <a:rPr lang="fr-CA" noProof="0" dirty="0" smtClean="0">
                <a:solidFill>
                  <a:schemeClr val="bg1">
                    <a:lumMod val="65000"/>
                  </a:schemeClr>
                </a:solidFill>
              </a:rPr>
              <a:t>Protection des conducteurs</a:t>
            </a:r>
          </a:p>
          <a:p>
            <a:pPr lvl="1">
              <a:defRPr/>
            </a:pPr>
            <a:r>
              <a:rPr lang="fr-CA" noProof="0" dirty="0" smtClean="0">
                <a:solidFill>
                  <a:schemeClr val="bg1">
                    <a:lumMod val="65000"/>
                  </a:schemeClr>
                </a:solidFill>
              </a:rPr>
              <a:t>Desservant des systèmes de sécurité des personnes </a:t>
            </a:r>
            <a:br>
              <a:rPr lang="fr-CA" noProof="0" dirty="0" smtClean="0">
                <a:solidFill>
                  <a:schemeClr val="bg1">
                    <a:lumMod val="65000"/>
                  </a:schemeClr>
                </a:solidFill>
              </a:rPr>
            </a:br>
            <a:r>
              <a:rPr lang="fr-CA" noProof="0" dirty="0" smtClean="0">
                <a:solidFill>
                  <a:schemeClr val="bg1">
                    <a:lumMod val="65000"/>
                  </a:schemeClr>
                </a:solidFill>
              </a:rPr>
              <a:t>et de protection incendie</a:t>
            </a:r>
          </a:p>
          <a:p>
            <a:pPr>
              <a:defRPr/>
            </a:pPr>
            <a:endParaRPr lang="fr-CA" noProof="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idx="4294967295"/>
            <p:custDataLst>
              <p:tags r:id="rId1"/>
            </p:custDataLst>
          </p:nvPr>
        </p:nvSpPr>
        <p:spPr>
          <a:xfrm>
            <a:off x="300038" y="260350"/>
            <a:ext cx="7080250" cy="1042988"/>
          </a:xfrm>
        </p:spPr>
        <p:txBody>
          <a:bodyPr anchor="b"/>
          <a:lstStyle/>
          <a:p>
            <a:pPr algn="l"/>
            <a:r>
              <a:rPr lang="fr-CA" dirty="0" smtClean="0"/>
              <a:t/>
            </a:r>
            <a:br>
              <a:rPr lang="fr-CA" dirty="0" smtClean="0"/>
            </a:br>
            <a:r>
              <a:rPr lang="fr-CA" dirty="0" smtClean="0"/>
              <a:t>Nouvelle définition – Coupe-feu</a:t>
            </a:r>
          </a:p>
        </p:txBody>
      </p:sp>
      <p:pic>
        <p:nvPicPr>
          <p:cNvPr id="18435" name="Content Placeholder 4" descr="http://www.houstonhomeinspections.com/fire_stop.jpg"/>
          <p:cNvPicPr>
            <a:picLocks noGrp="1"/>
          </p:cNvPicPr>
          <p:nvPr>
            <p:ph sz="half" idx="4294967295"/>
            <p:custDataLst>
              <p:tags r:id="rId2"/>
            </p:custDataLst>
          </p:nvPr>
        </p:nvPicPr>
        <p:blipFill>
          <a:blip r:embed="rId7" cstate="print">
            <a:extLst>
              <a:ext uri="{28A0092B-C50C-407E-A947-70E740481C1C}">
                <a14:useLocalDpi xmlns:a14="http://schemas.microsoft.com/office/drawing/2010/main" val="0"/>
              </a:ext>
            </a:extLst>
          </a:blip>
          <a:srcRect/>
          <a:stretch>
            <a:fillRect/>
          </a:stretch>
        </p:blipFill>
        <p:spPr>
          <a:xfrm>
            <a:off x="4691302" y="1700808"/>
            <a:ext cx="4032448" cy="3024931"/>
          </a:xfrm>
        </p:spPr>
      </p:pic>
      <p:sp>
        <p:nvSpPr>
          <p:cNvPr id="5" name="TextBox 4"/>
          <p:cNvSpPr txBox="1"/>
          <p:nvPr>
            <p:custDataLst>
              <p:tags r:id="rId3"/>
            </p:custDataLst>
          </p:nvPr>
        </p:nvSpPr>
        <p:spPr>
          <a:xfrm>
            <a:off x="5067959" y="4809067"/>
            <a:ext cx="3433614" cy="83099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fr-CA" b="0" dirty="0" smtClean="0">
                <a:solidFill>
                  <a:srgbClr val="000066"/>
                </a:solidFill>
              </a:rPr>
              <a:t>Coupe-feu en fibre minérale semi-rigide</a:t>
            </a:r>
            <a:endParaRPr lang="fr-CA" b="0" dirty="0">
              <a:solidFill>
                <a:srgbClr val="000066"/>
              </a:solidFill>
            </a:endParaRPr>
          </a:p>
        </p:txBody>
      </p:sp>
      <p:pic>
        <p:nvPicPr>
          <p:cNvPr id="11266" name="Picture 2" descr="http://www.cmhc-schl.gc.ca/fr/prin/coco/toenha/decomo/images/detail-june08-lrg-fre.gif"/>
          <p:cNvPicPr>
            <a:picLocks noChangeAspect="1" noChangeArrowheads="1"/>
          </p:cNvPicPr>
          <p:nvPr>
            <p:custDataLst>
              <p:tags r:id="rId4"/>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348112" y="1700808"/>
            <a:ext cx="4079872" cy="479551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custDataLst>
              <p:tags r:id="rId1"/>
            </p:custDataLst>
          </p:nvPr>
        </p:nvSpPr>
        <p:spPr>
          <a:xfrm>
            <a:off x="300038" y="260350"/>
            <a:ext cx="7080250" cy="1042988"/>
          </a:xfrm>
        </p:spPr>
        <p:txBody>
          <a:bodyPr/>
          <a:lstStyle/>
          <a:p>
            <a:r>
              <a:rPr lang="fr-CA" noProof="0" dirty="0" smtClean="0"/>
              <a:t>Nouvelle définition – Coupe-feu</a:t>
            </a:r>
          </a:p>
        </p:txBody>
      </p:sp>
      <p:sp>
        <p:nvSpPr>
          <p:cNvPr id="19459" name="Content Placeholder 2"/>
          <p:cNvSpPr>
            <a:spLocks noGrp="1"/>
          </p:cNvSpPr>
          <p:nvPr>
            <p:ph idx="1"/>
            <p:custDataLst>
              <p:tags r:id="rId2"/>
            </p:custDataLst>
          </p:nvPr>
        </p:nvSpPr>
        <p:spPr>
          <a:xfrm>
            <a:off x="304800" y="1601788"/>
            <a:ext cx="8458200" cy="4267200"/>
          </a:xfrm>
        </p:spPr>
        <p:txBody>
          <a:bodyPr/>
          <a:lstStyle/>
          <a:p>
            <a:r>
              <a:rPr lang="fr-CA" i="1" noProof="0" dirty="0" smtClean="0"/>
              <a:t>Coupe-feu </a:t>
            </a:r>
            <a:r>
              <a:rPr lang="fr-CA" noProof="0" dirty="0" smtClean="0"/>
              <a:t>:</a:t>
            </a:r>
          </a:p>
          <a:p>
            <a:pPr>
              <a:buFontTx/>
              <a:buNone/>
            </a:pPr>
            <a:r>
              <a:rPr lang="fr-CA" noProof="0" dirty="0" smtClean="0"/>
              <a:t> 	Ensemble </a:t>
            </a:r>
            <a:r>
              <a:rPr lang="fr-CA" noProof="0" dirty="0" err="1" smtClean="0"/>
              <a:t>constitu</a:t>
            </a:r>
            <a:r>
              <a:rPr lang="fr-CA" dirty="0" smtClean="0"/>
              <a:t>é </a:t>
            </a:r>
            <a:r>
              <a:rPr lang="fr-CA" noProof="0" dirty="0" smtClean="0"/>
              <a:t>d’un matériau, d’un composant </a:t>
            </a:r>
            <a:br>
              <a:rPr lang="fr-CA" noProof="0" dirty="0" smtClean="0"/>
            </a:br>
            <a:r>
              <a:rPr lang="fr-CA" noProof="0" dirty="0" smtClean="0"/>
              <a:t>et d’un support </a:t>
            </a:r>
            <a:r>
              <a:rPr lang="fr-CA" u="sng" noProof="0" dirty="0" smtClean="0"/>
              <a:t>utilisé pour remplir les interstices entre des séparations coupe-feu,</a:t>
            </a:r>
            <a:r>
              <a:rPr lang="fr-CA" noProof="0" dirty="0" smtClean="0"/>
              <a:t> entre des </a:t>
            </a:r>
            <a:r>
              <a:rPr lang="fr-CA" u="sng" noProof="0" dirty="0" smtClean="0"/>
              <a:t>séparations coupe-feu et d’autres ensembles</a:t>
            </a:r>
            <a:r>
              <a:rPr lang="fr-CA" noProof="0" dirty="0" smtClean="0"/>
              <a:t>, ou autour d’éléments qui pénètrent dans une séparation coupe-feu ou la traversent</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6"/>
          <p:cNvSpPr>
            <a:spLocks noGrp="1"/>
          </p:cNvSpPr>
          <p:nvPr>
            <p:ph type="title" idx="4294967295"/>
            <p:custDataLst>
              <p:tags r:id="rId1"/>
            </p:custDataLst>
          </p:nvPr>
        </p:nvSpPr>
        <p:spPr>
          <a:xfrm>
            <a:off x="300038" y="260350"/>
            <a:ext cx="7080250" cy="1042988"/>
          </a:xfrm>
        </p:spPr>
        <p:txBody>
          <a:bodyPr anchor="b"/>
          <a:lstStyle/>
          <a:p>
            <a:pPr algn="l"/>
            <a:r>
              <a:rPr lang="fr-CA" dirty="0" smtClean="0"/>
              <a:t>Nouvelle définition – Pare-feu</a:t>
            </a:r>
          </a:p>
        </p:txBody>
      </p:sp>
      <p:pic>
        <p:nvPicPr>
          <p:cNvPr id="54276" name="Picture Placeholder 6" descr="http://www.inspectorblues.com/blog/wp-content/uploads/2008/09/fire-block-between-joist.jpg"/>
          <p:cNvPicPr>
            <a:picLocks noGrp="1"/>
          </p:cNvPicPr>
          <p:nvPr>
            <p:ph idx="4294967295"/>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1957132" y="1799664"/>
            <a:ext cx="5201920" cy="3901440"/>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TextBox 3"/>
          <p:cNvSpPr txBox="1"/>
          <p:nvPr>
            <p:custDataLst>
              <p:tags r:id="rId3"/>
            </p:custDataLst>
          </p:nvPr>
        </p:nvSpPr>
        <p:spPr>
          <a:xfrm>
            <a:off x="3037103" y="5831319"/>
            <a:ext cx="3276600" cy="461962"/>
          </a:xfrm>
          <a:prstGeom prst="rect">
            <a:avLst/>
          </a:prstGeom>
          <a:noFill/>
        </p:spPr>
        <p:txBody>
          <a:bodyPr>
            <a:spAutoFit/>
          </a:bodyPr>
          <a:lstStyle/>
          <a:p>
            <a:pPr algn="ctr">
              <a:defRPr/>
            </a:pPr>
            <a:r>
              <a:rPr lang="fr-CA" b="0" kern="0" dirty="0" smtClean="0">
                <a:solidFill>
                  <a:srgbClr val="000066"/>
                </a:solidFill>
                <a:latin typeface="Arial"/>
                <a:ea typeface="+mj-ea"/>
                <a:cs typeface="+mj-cs"/>
              </a:rPr>
              <a:t>Pare-feu au mur</a:t>
            </a:r>
            <a:endParaRPr lang="fr-CA" b="0" dirty="0">
              <a:solidFill>
                <a:schemeClr val="tx1"/>
              </a:solidFill>
              <a:latin typeface="Times" pitchFamily="18" charset="0"/>
            </a:endParaRPr>
          </a:p>
        </p:txBody>
      </p:sp>
      <p:sp>
        <p:nvSpPr>
          <p:cNvPr id="20485" name="Line 6"/>
          <p:cNvSpPr>
            <a:spLocks noChangeShapeType="1"/>
          </p:cNvSpPr>
          <p:nvPr>
            <p:custDataLst>
              <p:tags r:id="rId4"/>
            </p:custDataLst>
          </p:nvPr>
        </p:nvSpPr>
        <p:spPr bwMode="auto">
          <a:xfrm flipV="1">
            <a:off x="1452778" y="3743756"/>
            <a:ext cx="1295400" cy="1371600"/>
          </a:xfrm>
          <a:prstGeom prst="line">
            <a:avLst/>
          </a:prstGeom>
          <a:noFill/>
          <a:ln w="76200">
            <a:solidFill>
              <a:srgbClr val="FF0000"/>
            </a:solidFill>
            <a:round/>
            <a:headEnd/>
            <a:tailEnd type="triangle" w="med" len="med"/>
          </a:ln>
        </p:spPr>
        <p:txBody>
          <a:bodyPr/>
          <a:lstStyle/>
          <a:p>
            <a:endParaRPr lang="fr-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5"/>
          <p:cNvSpPr>
            <a:spLocks noGrp="1"/>
          </p:cNvSpPr>
          <p:nvPr>
            <p:ph type="title"/>
            <p:custDataLst>
              <p:tags r:id="rId1"/>
            </p:custDataLst>
          </p:nvPr>
        </p:nvSpPr>
        <p:spPr>
          <a:xfrm>
            <a:off x="300038" y="260350"/>
            <a:ext cx="7080250" cy="1042988"/>
          </a:xfrm>
        </p:spPr>
        <p:txBody>
          <a:bodyPr/>
          <a:lstStyle/>
          <a:p>
            <a:r>
              <a:rPr lang="fr-CA" noProof="0" dirty="0" smtClean="0"/>
              <a:t>Nouvelle définition – Pare-feu</a:t>
            </a:r>
          </a:p>
        </p:txBody>
      </p:sp>
      <p:sp>
        <p:nvSpPr>
          <p:cNvPr id="21507" name="Content Placeholder 2"/>
          <p:cNvSpPr>
            <a:spLocks noGrp="1"/>
          </p:cNvSpPr>
          <p:nvPr>
            <p:ph idx="1"/>
            <p:custDataLst>
              <p:tags r:id="rId2"/>
            </p:custDataLst>
          </p:nvPr>
        </p:nvSpPr>
        <p:spPr>
          <a:xfrm>
            <a:off x="304800" y="1601788"/>
            <a:ext cx="8458200" cy="4267200"/>
          </a:xfrm>
        </p:spPr>
        <p:txBody>
          <a:bodyPr/>
          <a:lstStyle/>
          <a:p>
            <a:r>
              <a:rPr lang="fr-CA" i="1" noProof="0" dirty="0" smtClean="0"/>
              <a:t>Pare-feu </a:t>
            </a:r>
            <a:r>
              <a:rPr lang="fr-CA" noProof="0" dirty="0" smtClean="0"/>
              <a:t>: </a:t>
            </a:r>
          </a:p>
          <a:p>
            <a:pPr>
              <a:buFontTx/>
              <a:buNone/>
            </a:pPr>
            <a:r>
              <a:rPr lang="fr-CA" noProof="0" dirty="0" smtClean="0"/>
              <a:t>	Matériau, composant ou système qui limite la propagation du feu à l’intérieur d’</a:t>
            </a:r>
            <a:r>
              <a:rPr lang="fr-CA" u="sng" noProof="0" dirty="0" smtClean="0"/>
              <a:t>un vide de construction</a:t>
            </a:r>
            <a:r>
              <a:rPr lang="fr-CA" noProof="0" dirty="0" smtClean="0"/>
              <a:t> ou d’un vide de construction à un espace contigu</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3"/>
          <p:cNvSpPr>
            <a:spLocks noGrp="1"/>
          </p:cNvSpPr>
          <p:nvPr>
            <p:ph type="title"/>
            <p:custDataLst>
              <p:tags r:id="rId1"/>
            </p:custDataLst>
          </p:nvPr>
        </p:nvSpPr>
        <p:spPr>
          <a:xfrm>
            <a:off x="300038" y="260350"/>
            <a:ext cx="7080250" cy="1042988"/>
          </a:xfrm>
        </p:spPr>
        <p:txBody>
          <a:bodyPr/>
          <a:lstStyle/>
          <a:p>
            <a:r>
              <a:rPr lang="fr-CA" noProof="0" dirty="0" smtClean="0"/>
              <a:t>Pénétrations </a:t>
            </a:r>
            <a:br>
              <a:rPr lang="fr-CA" noProof="0" dirty="0" smtClean="0"/>
            </a:br>
            <a:r>
              <a:rPr lang="fr-CA" noProof="0" dirty="0" smtClean="0"/>
              <a:t>dans les séparations coupe-feu</a:t>
            </a:r>
          </a:p>
        </p:txBody>
      </p:sp>
      <p:sp>
        <p:nvSpPr>
          <p:cNvPr id="22531" name="Content Placeholder 4"/>
          <p:cNvSpPr>
            <a:spLocks noGrp="1"/>
          </p:cNvSpPr>
          <p:nvPr>
            <p:ph idx="1"/>
            <p:custDataLst>
              <p:tags r:id="rId2"/>
            </p:custDataLst>
          </p:nvPr>
        </p:nvSpPr>
        <p:spPr>
          <a:xfrm>
            <a:off x="304800" y="1601788"/>
            <a:ext cx="8443913" cy="4267200"/>
          </a:xfrm>
        </p:spPr>
        <p:txBody>
          <a:bodyPr/>
          <a:lstStyle/>
          <a:p>
            <a:r>
              <a:rPr lang="fr-CA" sz="2300" noProof="0" dirty="0" smtClean="0"/>
              <a:t>Toutes les pénétrations d’une </a:t>
            </a:r>
            <a:r>
              <a:rPr lang="fr-CA" sz="2300" i="1" noProof="0" dirty="0" smtClean="0"/>
              <a:t>séparation coupe-feu </a:t>
            </a:r>
            <a:br>
              <a:rPr lang="fr-CA" sz="2300" i="1" noProof="0" dirty="0" smtClean="0"/>
            </a:br>
            <a:r>
              <a:rPr lang="fr-CA" sz="2300" noProof="0" dirty="0" smtClean="0"/>
              <a:t>doivent être pourvues d’un coupe-feu conforme à la norme CAN/ULC-S115 ayant une cote F et un degré de résistance au feu similaire à celui des dispositifs d’obturation</a:t>
            </a:r>
          </a:p>
          <a:p>
            <a:endParaRPr lang="fr-CA" noProof="0" dirty="0" smtClean="0"/>
          </a:p>
          <a:p>
            <a:r>
              <a:rPr lang="fr-CA" noProof="0" dirty="0" smtClean="0"/>
              <a:t>Toutes les pénétrations d’un </a:t>
            </a:r>
            <a:r>
              <a:rPr lang="fr-CA" i="1" noProof="0" dirty="0" smtClean="0"/>
              <a:t>mur coupe-feu</a:t>
            </a:r>
            <a:r>
              <a:rPr lang="fr-CA" noProof="0" dirty="0" smtClean="0"/>
              <a:t> doivent être pourvues d’un coupe-feu conforme à la norme CAN/ULC-S115 ayant une cote FT et un degré de résistance au feu similaire à celui de la </a:t>
            </a:r>
            <a:r>
              <a:rPr lang="fr-CA" i="1" noProof="0" dirty="0" smtClean="0"/>
              <a:t>séparation coupe-feu</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5"/>
</p:tagLst>
</file>

<file path=ppt/tags/tag31.xml><?xml version="1.0" encoding="utf-8"?>
<p:tagLst xmlns:a="http://schemas.openxmlformats.org/drawingml/2006/main" xmlns:r="http://schemas.openxmlformats.org/officeDocument/2006/relationships" xmlns:p="http://schemas.openxmlformats.org/presentationml/2006/main">
  <p:tag name="NUM" val="8"/>
</p:tagLst>
</file>

<file path=ppt/tags/tag32.xml><?xml version="1.0" encoding="utf-8"?>
<p:tagLst xmlns:a="http://schemas.openxmlformats.org/drawingml/2006/main" xmlns:r="http://schemas.openxmlformats.org/officeDocument/2006/relationships" xmlns:p="http://schemas.openxmlformats.org/presentationml/2006/main">
  <p:tag name="NUM" val="9"/>
</p:tagLst>
</file>

<file path=ppt/tags/tag33.xml><?xml version="1.0" encoding="utf-8"?>
<p:tagLst xmlns:a="http://schemas.openxmlformats.org/drawingml/2006/main" xmlns:r="http://schemas.openxmlformats.org/officeDocument/2006/relationships" xmlns:p="http://schemas.openxmlformats.org/presentationml/2006/main">
  <p:tag name="NUM" val="11"/>
</p:tagLst>
</file>

<file path=ppt/tags/tag34.xml><?xml version="1.0" encoding="utf-8"?>
<p:tagLst xmlns:a="http://schemas.openxmlformats.org/drawingml/2006/main" xmlns:r="http://schemas.openxmlformats.org/officeDocument/2006/relationships" xmlns:p="http://schemas.openxmlformats.org/presentationml/2006/main">
  <p:tag name="NUM" val="12"/>
</p:tagLst>
</file>

<file path=ppt/tags/tag35.xml><?xml version="1.0" encoding="utf-8"?>
<p:tagLst xmlns:a="http://schemas.openxmlformats.org/drawingml/2006/main" xmlns:r="http://schemas.openxmlformats.org/officeDocument/2006/relationships" xmlns:p="http://schemas.openxmlformats.org/presentationml/2006/main">
  <p:tag name="NUM" val="6"/>
</p:tagLst>
</file>

<file path=ppt/tags/tag36.xml><?xml version="1.0" encoding="utf-8"?>
<p:tagLst xmlns:a="http://schemas.openxmlformats.org/drawingml/2006/main" xmlns:r="http://schemas.openxmlformats.org/officeDocument/2006/relationships" xmlns:p="http://schemas.openxmlformats.org/presentationml/2006/main">
  <p:tag name="NUM" val="1"/>
</p:tagLst>
</file>

<file path=ppt/tags/tag37.xml><?xml version="1.0" encoding="utf-8"?>
<p:tagLst xmlns:a="http://schemas.openxmlformats.org/drawingml/2006/main" xmlns:r="http://schemas.openxmlformats.org/officeDocument/2006/relationships" xmlns:p="http://schemas.openxmlformats.org/presentationml/2006/main">
  <p:tag name="NUM" val="2"/>
</p:tagLst>
</file>

<file path=ppt/tags/tag38.xml><?xml version="1.0" encoding="utf-8"?>
<p:tagLst xmlns:a="http://schemas.openxmlformats.org/drawingml/2006/main" xmlns:r="http://schemas.openxmlformats.org/officeDocument/2006/relationships" xmlns:p="http://schemas.openxmlformats.org/presentationml/2006/main">
  <p:tag name="NUM" val="3"/>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44.xml><?xml version="1.0" encoding="utf-8"?>
<p:tagLst xmlns:a="http://schemas.openxmlformats.org/drawingml/2006/main" xmlns:r="http://schemas.openxmlformats.org/officeDocument/2006/relationships" xmlns:p="http://schemas.openxmlformats.org/presentationml/2006/main">
  <p:tag name="NUM" val="5"/>
</p:tagLst>
</file>

<file path=ppt/tags/tag45.xml><?xml version="1.0" encoding="utf-8"?>
<p:tagLst xmlns:a="http://schemas.openxmlformats.org/drawingml/2006/main" xmlns:r="http://schemas.openxmlformats.org/officeDocument/2006/relationships" xmlns:p="http://schemas.openxmlformats.org/presentationml/2006/main">
  <p:tag name="NUM" val="6"/>
</p:tagLst>
</file>

<file path=ppt/tags/tag46.xml><?xml version="1.0" encoding="utf-8"?>
<p:tagLst xmlns:a="http://schemas.openxmlformats.org/drawingml/2006/main" xmlns:r="http://schemas.openxmlformats.org/officeDocument/2006/relationships" xmlns:p="http://schemas.openxmlformats.org/presentationml/2006/main">
  <p:tag name="NUM" val="7"/>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1"/>
</p:tagLst>
</file>

<file path=ppt/tags/tag52.xml><?xml version="1.0" encoding="utf-8"?>
<p:tagLst xmlns:a="http://schemas.openxmlformats.org/drawingml/2006/main" xmlns:r="http://schemas.openxmlformats.org/officeDocument/2006/relationships" xmlns:p="http://schemas.openxmlformats.org/presentationml/2006/main">
  <p:tag name="NUM" val="2"/>
</p:tagLst>
</file>

<file path=ppt/tags/tag53.xml><?xml version="1.0" encoding="utf-8"?>
<p:tagLst xmlns:a="http://schemas.openxmlformats.org/drawingml/2006/main" xmlns:r="http://schemas.openxmlformats.org/officeDocument/2006/relationships" xmlns:p="http://schemas.openxmlformats.org/presentationml/2006/main">
  <p:tag name="NUM" val="3"/>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5"/>
</p:tagLst>
</file>

<file path=ppt/tags/tag59.xml><?xml version="1.0" encoding="utf-8"?>
<p:tagLst xmlns:a="http://schemas.openxmlformats.org/drawingml/2006/main" xmlns:r="http://schemas.openxmlformats.org/officeDocument/2006/relationships" xmlns:p="http://schemas.openxmlformats.org/presentationml/2006/main">
  <p:tag name="NUM" val="6"/>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NUM" val="1"/>
</p:tagLst>
</file>

<file path=ppt/tags/tag64.xml><?xml version="1.0" encoding="utf-8"?>
<p:tagLst xmlns:a="http://schemas.openxmlformats.org/drawingml/2006/main" xmlns:r="http://schemas.openxmlformats.org/officeDocument/2006/relationships" xmlns:p="http://schemas.openxmlformats.org/presentationml/2006/main">
  <p:tag name="NUM" val="2"/>
</p:tagLst>
</file>

<file path=ppt/tags/tag65.xml><?xml version="1.0" encoding="utf-8"?>
<p:tagLst xmlns:a="http://schemas.openxmlformats.org/drawingml/2006/main" xmlns:r="http://schemas.openxmlformats.org/officeDocument/2006/relationships" xmlns:p="http://schemas.openxmlformats.org/presentationml/2006/main">
  <p:tag name="NUM" val="3"/>
</p:tagLst>
</file>

<file path=ppt/tags/tag66.xml><?xml version="1.0" encoding="utf-8"?>
<p:tagLst xmlns:a="http://schemas.openxmlformats.org/drawingml/2006/main" xmlns:r="http://schemas.openxmlformats.org/officeDocument/2006/relationships" xmlns:p="http://schemas.openxmlformats.org/presentationml/2006/main">
  <p:tag name="NUM" val="4"/>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2"/>
</p:tagLst>
</file>

<file path=ppt/tags/tag71.xml><?xml version="1.0" encoding="utf-8"?>
<p:tagLst xmlns:a="http://schemas.openxmlformats.org/drawingml/2006/main" xmlns:r="http://schemas.openxmlformats.org/officeDocument/2006/relationships" xmlns:p="http://schemas.openxmlformats.org/presentationml/2006/main">
  <p:tag name="NUM" val="3"/>
</p:tagLst>
</file>

<file path=ppt/tags/tag72.xml><?xml version="1.0" encoding="utf-8"?>
<p:tagLst xmlns:a="http://schemas.openxmlformats.org/drawingml/2006/main" xmlns:r="http://schemas.openxmlformats.org/officeDocument/2006/relationships" xmlns:p="http://schemas.openxmlformats.org/presentationml/2006/main">
  <p:tag name="NUM" val="1"/>
</p:tagLst>
</file>

<file path=ppt/tags/tag73.xml><?xml version="1.0" encoding="utf-8"?>
<p:tagLst xmlns:a="http://schemas.openxmlformats.org/drawingml/2006/main" xmlns:r="http://schemas.openxmlformats.org/officeDocument/2006/relationships" xmlns:p="http://schemas.openxmlformats.org/presentationml/2006/main">
  <p:tag name="NUM" val="2"/>
</p:tagLst>
</file>

<file path=ppt/tags/tag74.xml><?xml version="1.0" encoding="utf-8"?>
<p:tagLst xmlns:a="http://schemas.openxmlformats.org/drawingml/2006/main" xmlns:r="http://schemas.openxmlformats.org/officeDocument/2006/relationships" xmlns:p="http://schemas.openxmlformats.org/presentationml/2006/main">
  <p:tag name="NUM" val="3"/>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84.xml><?xml version="1.0" encoding="utf-8"?>
<p:tagLst xmlns:a="http://schemas.openxmlformats.org/drawingml/2006/main" xmlns:r="http://schemas.openxmlformats.org/officeDocument/2006/relationships" xmlns:p="http://schemas.openxmlformats.org/presentationml/2006/main">
  <p:tag name="NUM" val="3"/>
</p:tagLst>
</file>

<file path=ppt/tags/tag85.xml><?xml version="1.0" encoding="utf-8"?>
<p:tagLst xmlns:a="http://schemas.openxmlformats.org/drawingml/2006/main" xmlns:r="http://schemas.openxmlformats.org/officeDocument/2006/relationships" xmlns:p="http://schemas.openxmlformats.org/presentationml/2006/main">
  <p:tag name="NUM" val="1"/>
</p:tagLst>
</file>

<file path=ppt/tags/tag86.xml><?xml version="1.0" encoding="utf-8"?>
<p:tagLst xmlns:a="http://schemas.openxmlformats.org/drawingml/2006/main" xmlns:r="http://schemas.openxmlformats.org/officeDocument/2006/relationships" xmlns:p="http://schemas.openxmlformats.org/presentationml/2006/main">
  <p:tag name="NUM" val="2"/>
</p:tagLst>
</file>

<file path=ppt/tags/tag87.xml><?xml version="1.0" encoding="utf-8"?>
<p:tagLst xmlns:a="http://schemas.openxmlformats.org/drawingml/2006/main" xmlns:r="http://schemas.openxmlformats.org/officeDocument/2006/relationships" xmlns:p="http://schemas.openxmlformats.org/presentationml/2006/main">
  <p:tag name="NUM" val="3"/>
</p:tagLst>
</file>

<file path=ppt/tags/tag88.xml><?xml version="1.0" encoding="utf-8"?>
<p:tagLst xmlns:a="http://schemas.openxmlformats.org/drawingml/2006/main" xmlns:r="http://schemas.openxmlformats.org/officeDocument/2006/relationships" xmlns:p="http://schemas.openxmlformats.org/presentationml/2006/main">
  <p:tag name="NUM" val="1"/>
</p:tagLst>
</file>

<file path=ppt/tags/tag89.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ags/tag90.xml><?xml version="1.0" encoding="utf-8"?>
<p:tagLst xmlns:a="http://schemas.openxmlformats.org/drawingml/2006/main" xmlns:r="http://schemas.openxmlformats.org/officeDocument/2006/relationships" xmlns:p="http://schemas.openxmlformats.org/presentationml/2006/main">
  <p:tag name="NUM" val="1"/>
</p:tagLst>
</file>

<file path=ppt/tags/tag91.xml><?xml version="1.0" encoding="utf-8"?>
<p:tagLst xmlns:a="http://schemas.openxmlformats.org/drawingml/2006/main" xmlns:r="http://schemas.openxmlformats.org/officeDocument/2006/relationships" xmlns:p="http://schemas.openxmlformats.org/presentationml/2006/main">
  <p:tag name="NUM" val="2"/>
</p:tagLst>
</file>

<file path=ppt/tags/tag92.xml><?xml version="1.0" encoding="utf-8"?>
<p:tagLst xmlns:a="http://schemas.openxmlformats.org/drawingml/2006/main" xmlns:r="http://schemas.openxmlformats.org/officeDocument/2006/relationships" xmlns:p="http://schemas.openxmlformats.org/presentationml/2006/main">
  <p:tag name="NUM" val="3"/>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2_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template-c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Settings\gagnonmm\Desktop\mk presn\template-ccc.ppt</Template>
  <TotalTime>3211</TotalTime>
  <Words>2457</Words>
  <Application>Microsoft Office PowerPoint</Application>
  <PresentationFormat>On-screen Show (4:3)</PresentationFormat>
  <Paragraphs>286</Paragraphs>
  <Slides>29</Slides>
  <Notes>29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7" baseType="lpstr">
      <vt:lpstr>Calibri</vt:lpstr>
      <vt:lpstr>Times</vt:lpstr>
      <vt:lpstr>Palatino-Roman</vt:lpstr>
      <vt:lpstr>Arial</vt:lpstr>
      <vt:lpstr>Wingdings</vt:lpstr>
      <vt:lpstr>Palatino-Italic</vt:lpstr>
      <vt:lpstr>2_template-ccc</vt:lpstr>
      <vt:lpstr>Photo Editor Photo</vt:lpstr>
      <vt:lpstr>Pénétrations combustibles  et câbles de de plénum</vt:lpstr>
      <vt:lpstr>Introduction</vt:lpstr>
      <vt:lpstr>Sujets </vt:lpstr>
      <vt:lpstr>Pénétrations combustibles</vt:lpstr>
      <vt:lpstr> Nouvelle définition – Coupe-feu</vt:lpstr>
      <vt:lpstr>Nouvelle définition – Coupe-feu</vt:lpstr>
      <vt:lpstr>Nouvelle définition – Pare-feu</vt:lpstr>
      <vt:lpstr>Nouvelle définition – Pare-feu</vt:lpstr>
      <vt:lpstr>Pénétrations  dans les séparations coupe-feu</vt:lpstr>
      <vt:lpstr>Pénétrations de gicleurs</vt:lpstr>
      <vt:lpstr>Pénétrations de registre coupe-feu</vt:lpstr>
      <vt:lpstr>Pénétrations  de tuyauterie combustible</vt:lpstr>
      <vt:lpstr>Tuyauterie d’évacuation combustible</vt:lpstr>
      <vt:lpstr>Coupe-feu – Tuyaux de polypropylène</vt:lpstr>
      <vt:lpstr>Pénétrations </vt:lpstr>
      <vt:lpstr>Câbles de plénum</vt:lpstr>
      <vt:lpstr> Câbles de plénum</vt:lpstr>
      <vt:lpstr>Câbles de plénum</vt:lpstr>
      <vt:lpstr>Canalisations dans les plénums</vt:lpstr>
      <vt:lpstr>Exceptions à la cote FT-6</vt:lpstr>
      <vt:lpstr>Protection des conducteurs</vt:lpstr>
      <vt:lpstr>Exigences relatives aux câbles électriques du CNB 2005</vt:lpstr>
      <vt:lpstr>Protection des câbles électriques</vt:lpstr>
      <vt:lpstr>Méthodes de protection</vt:lpstr>
      <vt:lpstr>Vide technique</vt:lpstr>
      <vt:lpstr>Câbles des systèmes  d’alarme incendie</vt:lpstr>
      <vt:lpstr>Éclairage de sécurité</vt:lpstr>
      <vt:lpstr>Résumé</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kuzyk</dc:creator>
  <cp:lastModifiedBy>Pilkey, Roger</cp:lastModifiedBy>
  <cp:revision>442</cp:revision>
  <cp:lastPrinted>2010-10-15T20:32:05Z</cp:lastPrinted>
  <dcterms:created xsi:type="dcterms:W3CDTF">2009-09-07T02:30:38Z</dcterms:created>
  <dcterms:modified xsi:type="dcterms:W3CDTF">2020-09-24T18:26:46Z</dcterms:modified>
</cp:coreProperties>
</file>