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tags/tag104.xml" ContentType="application/vnd.openxmlformats-officedocument.presentationml.tags+xml"/>
  <Override PartName="/ppt/tags/tag140.xml" ContentType="application/vnd.openxmlformats-officedocument.presentationml.tags+xml"/>
  <Override PartName="/ppt/tags/tag151.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notesSlides/notesSlide16.xml" ContentType="application/vnd.openxmlformats-officedocument.presentationml.notesSlide+xml"/>
  <Override PartName="/ppt/tags/tag85.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notesSlides/notesSlide30.xml" ContentType="application/vnd.openxmlformats-officedocument.presentationml.notesSlide+xml"/>
  <Override PartName="/ppt/tags/tag156.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145.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tags/tag112.xml" ContentType="application/vnd.openxmlformats-officedocument.presentationml.tags+xml"/>
  <Override PartName="/ppt/tags/tag123.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notesSlides/notesSlide17.xml" ContentType="application/vnd.openxmlformats-officedocument.presentationml.notesSlide+xml"/>
  <Override PartName="/ppt/tags/tag68.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tags/tag75.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46.xml" ContentType="application/vnd.openxmlformats-officedocument.presentationml.tags+xml"/>
  <Override PartName="/ppt/tags/tag64.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Default Extension="vml" ContentType="application/vnd.openxmlformats-officedocument.vmlDrawing"/>
  <Override PartName="/ppt/tags/tag53.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157.xml" ContentType="application/vnd.openxmlformats-officedocument.presentationml.tags+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20.xml" ContentType="application/vnd.openxmlformats-officedocument.presentationml.tags+xml"/>
  <Override PartName="/ppt/tags/tag106.xml" ContentType="application/vnd.openxmlformats-officedocument.presentationml.tags+xml"/>
  <Override PartName="/ppt/tags/tag124.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tags/tag6.xml" ContentType="application/vnd.openxmlformats-officedocument.presentationml.tags+xml"/>
  <Override PartName="/ppt/tags/tag113.xml" ContentType="application/vnd.openxmlformats-officedocument.presentationml.tags+xml"/>
  <Override PartName="/ppt/tags/tag131.xml" ContentType="application/vnd.openxmlformats-officedocument.presentationml.tags+xml"/>
  <Override PartName="/ppt/tags/tag160.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tags/tag98.xml" ContentType="application/vnd.openxmlformats-officedocument.presentationml.tags+xml"/>
  <Override PartName="/ppt/tags/tag102.xml" ContentType="application/vnd.openxmlformats-officedocument.presentationml.tags+xml"/>
  <Override PartName="/ppt/tags/tag120.xml" ContentType="application/vnd.openxmlformats-officedocument.presentationml.tags+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87.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tags/tag94.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tags/tag18.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tags/tag158.xml" ContentType="application/vnd.openxmlformats-officedocument.presentationml.tags+xml"/>
  <Override PartName="/ppt/notesSlides/notesSlide32.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90.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notesSlides/notesSlide21.xml" ContentType="application/vnd.openxmlformats-officedocument.presentationml.notesSlide+xml"/>
  <Override PartName="/ppt/tags/tag147.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36.xml" ContentType="application/vnd.openxmlformats-officedocument.presentationml.tags+xml"/>
  <Override PartName="/ppt/tags/tag154.xml" ContentType="application/vnd.openxmlformats-officedocument.presentationml.tags+xml"/>
  <Override PartName="/ppt/slides/slide7.xml" ContentType="application/vnd.openxmlformats-officedocument.presentationml.slide+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43.xml" ContentType="application/vnd.openxmlformats-officedocument.presentationml.tags+xml"/>
  <Override PartName="/ppt/slides/slide28.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tags/tag103.xml" ContentType="application/vnd.openxmlformats-officedocument.presentationml.tags+xml"/>
  <Override PartName="/ppt/tags/tag132.xml" ContentType="application/vnd.openxmlformats-officedocument.presentationml.tags+xml"/>
  <Override PartName="/ppt/tags/tag150.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tags/tag3.xml" ContentType="application/vnd.openxmlformats-officedocument.presentationml.tags+xml"/>
  <Override PartName="/ppt/tags/tag59.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notesSlides/notesSlide26.xml" ContentType="application/vnd.openxmlformats-officedocument.presentationml.notesSlide+xml"/>
  <Override PartName="/ppt/slides/slide20.xml" ContentType="application/vnd.openxmlformats-officedocument.presentationml.slide+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notesSlides/notesSlide22.xml" ContentType="application/vnd.openxmlformats-officedocument.presentationml.notesSlide+xml"/>
  <Override PartName="/ppt/tags/tag159.xml" ContentType="application/vnd.openxmlformats-officedocument.presentationml.tags+xml"/>
  <Override PartName="/ppt/notesSlides/notesSlide33.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26.xml" ContentType="application/vnd.openxmlformats-officedocument.presentationml.tags+xml"/>
  <Override PartName="/ppt/tags/tag155.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slides/slide29.xml" ContentType="application/vnd.openxmlformats-officedocument.presentationml.slide+xml"/>
  <Override PartName="/ppt/tags/tag122.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notesSlides/notesSlide23.xml" ContentType="application/vnd.openxmlformats-officedocument.presentationml.notesSlide+xml"/>
  <Override PartName="/ppt/tags/tag149.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81.xml" ContentType="application/vnd.openxmlformats-officedocument.presentationml.tags+xml"/>
  <Override PartName="/ppt/tags/tag138.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notesSlides/notesSlide3.xml" ContentType="application/vnd.openxmlformats-officedocument.presentationml.notesSlide+xml"/>
  <Default Extension="bin" ContentType="application/vnd.openxmlformats-officedocument.oleObject"/>
  <Override PartName="/ppt/tags/tag141.xml" ContentType="application/vnd.openxmlformats-officedocument.presentationml.tags+xml"/>
  <Override PartName="/ppt/slides/slide26.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35"/>
  </p:notesMasterIdLst>
  <p:handoutMasterIdLst>
    <p:handoutMasterId r:id="rId36"/>
  </p:handoutMasterIdLst>
  <p:sldIdLst>
    <p:sldId id="375" r:id="rId2"/>
    <p:sldId id="363" r:id="rId3"/>
    <p:sldId id="335" r:id="rId4"/>
    <p:sldId id="331" r:id="rId5"/>
    <p:sldId id="333" r:id="rId6"/>
    <p:sldId id="336" r:id="rId7"/>
    <p:sldId id="317" r:id="rId8"/>
    <p:sldId id="346" r:id="rId9"/>
    <p:sldId id="364" r:id="rId10"/>
    <p:sldId id="365" r:id="rId11"/>
    <p:sldId id="344" r:id="rId12"/>
    <p:sldId id="376" r:id="rId13"/>
    <p:sldId id="345" r:id="rId14"/>
    <p:sldId id="353" r:id="rId15"/>
    <p:sldId id="347" r:id="rId16"/>
    <p:sldId id="348" r:id="rId17"/>
    <p:sldId id="374" r:id="rId18"/>
    <p:sldId id="372" r:id="rId19"/>
    <p:sldId id="373" r:id="rId20"/>
    <p:sldId id="379" r:id="rId21"/>
    <p:sldId id="356" r:id="rId22"/>
    <p:sldId id="337" r:id="rId23"/>
    <p:sldId id="338" r:id="rId24"/>
    <p:sldId id="357" r:id="rId25"/>
    <p:sldId id="368" r:id="rId26"/>
    <p:sldId id="358" r:id="rId27"/>
    <p:sldId id="360" r:id="rId28"/>
    <p:sldId id="361" r:id="rId29"/>
    <p:sldId id="377" r:id="rId30"/>
    <p:sldId id="378" r:id="rId31"/>
    <p:sldId id="309" r:id="rId32"/>
    <p:sldId id="369" r:id="rId33"/>
    <p:sldId id="308" r:id="rId34"/>
  </p:sldIdLst>
  <p:sldSz cx="9144000" cy="6858000" type="screen4x3"/>
  <p:notesSz cx="6934200" cy="9232900"/>
  <p:defaultTextStyle>
    <a:defPPr>
      <a:defRPr lang="en-US"/>
    </a:defPPr>
    <a:lvl1pPr algn="l" rtl="0" fontAlgn="base">
      <a:spcBef>
        <a:spcPct val="0"/>
      </a:spcBef>
      <a:spcAft>
        <a:spcPct val="0"/>
      </a:spcAft>
      <a:defRPr sz="2400" b="1" kern="1200">
        <a:solidFill>
          <a:schemeClr val="bg2"/>
        </a:solidFill>
        <a:latin typeface="Arial" charset="0"/>
        <a:ea typeface="+mn-ea"/>
        <a:cs typeface="+mn-cs"/>
      </a:defRPr>
    </a:lvl1pPr>
    <a:lvl2pPr marL="457200" algn="l" rtl="0" fontAlgn="base">
      <a:spcBef>
        <a:spcPct val="0"/>
      </a:spcBef>
      <a:spcAft>
        <a:spcPct val="0"/>
      </a:spcAft>
      <a:defRPr sz="2400" b="1" kern="1200">
        <a:solidFill>
          <a:schemeClr val="bg2"/>
        </a:solidFill>
        <a:latin typeface="Arial" charset="0"/>
        <a:ea typeface="+mn-ea"/>
        <a:cs typeface="+mn-cs"/>
      </a:defRPr>
    </a:lvl2pPr>
    <a:lvl3pPr marL="914400" algn="l" rtl="0" fontAlgn="base">
      <a:spcBef>
        <a:spcPct val="0"/>
      </a:spcBef>
      <a:spcAft>
        <a:spcPct val="0"/>
      </a:spcAft>
      <a:defRPr sz="2400" b="1" kern="1200">
        <a:solidFill>
          <a:schemeClr val="bg2"/>
        </a:solidFill>
        <a:latin typeface="Arial" charset="0"/>
        <a:ea typeface="+mn-ea"/>
        <a:cs typeface="+mn-cs"/>
      </a:defRPr>
    </a:lvl3pPr>
    <a:lvl4pPr marL="1371600" algn="l" rtl="0" fontAlgn="base">
      <a:spcBef>
        <a:spcPct val="0"/>
      </a:spcBef>
      <a:spcAft>
        <a:spcPct val="0"/>
      </a:spcAft>
      <a:defRPr sz="2400" b="1" kern="1200">
        <a:solidFill>
          <a:schemeClr val="bg2"/>
        </a:solidFill>
        <a:latin typeface="Arial" charset="0"/>
        <a:ea typeface="+mn-ea"/>
        <a:cs typeface="+mn-cs"/>
      </a:defRPr>
    </a:lvl4pPr>
    <a:lvl5pPr marL="1828800" algn="l" rtl="0" fontAlgn="base">
      <a:spcBef>
        <a:spcPct val="0"/>
      </a:spcBef>
      <a:spcAft>
        <a:spcPct val="0"/>
      </a:spcAft>
      <a:defRPr sz="2400" b="1" kern="1200">
        <a:solidFill>
          <a:schemeClr val="bg2"/>
        </a:solidFill>
        <a:latin typeface="Arial" charset="0"/>
        <a:ea typeface="+mn-ea"/>
        <a:cs typeface="+mn-cs"/>
      </a:defRPr>
    </a:lvl5pPr>
    <a:lvl6pPr marL="2286000" algn="l" defTabSz="914400" rtl="0" eaLnBrk="1" latinLnBrk="0" hangingPunct="1">
      <a:defRPr sz="2400" b="1" kern="1200">
        <a:solidFill>
          <a:schemeClr val="bg2"/>
        </a:solidFill>
        <a:latin typeface="Arial" charset="0"/>
        <a:ea typeface="+mn-ea"/>
        <a:cs typeface="+mn-cs"/>
      </a:defRPr>
    </a:lvl6pPr>
    <a:lvl7pPr marL="2743200" algn="l" defTabSz="914400" rtl="0" eaLnBrk="1" latinLnBrk="0" hangingPunct="1">
      <a:defRPr sz="2400" b="1" kern="1200">
        <a:solidFill>
          <a:schemeClr val="bg2"/>
        </a:solidFill>
        <a:latin typeface="Arial" charset="0"/>
        <a:ea typeface="+mn-ea"/>
        <a:cs typeface="+mn-cs"/>
      </a:defRPr>
    </a:lvl7pPr>
    <a:lvl8pPr marL="3200400" algn="l" defTabSz="914400" rtl="0" eaLnBrk="1" latinLnBrk="0" hangingPunct="1">
      <a:defRPr sz="2400" b="1" kern="1200">
        <a:solidFill>
          <a:schemeClr val="bg2"/>
        </a:solidFill>
        <a:latin typeface="Arial" charset="0"/>
        <a:ea typeface="+mn-ea"/>
        <a:cs typeface="+mn-cs"/>
      </a:defRPr>
    </a:lvl8pPr>
    <a:lvl9pPr marL="3657600" algn="l" defTabSz="914400" rtl="0" eaLnBrk="1" latinLnBrk="0" hangingPunct="1">
      <a:defRPr sz="2400" b="1" kern="1200">
        <a:solidFill>
          <a:schemeClr val="bg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996633"/>
    <a:srgbClr val="F3DD8D"/>
    <a:srgbClr val="CCCC00"/>
    <a:srgbClr val="006699"/>
    <a:srgbClr val="447C98"/>
    <a:srgbClr val="FBC685"/>
    <a:srgbClr val="DAF39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728" autoAdjust="0"/>
    <p:restoredTop sz="64770" autoAdjust="0"/>
  </p:normalViewPr>
  <p:slideViewPr>
    <p:cSldViewPr snapToGrid="0">
      <p:cViewPr varScale="1">
        <p:scale>
          <a:sx n="62" d="100"/>
          <a:sy n="62" d="100"/>
        </p:scale>
        <p:origin x="-859" y="-96"/>
      </p:cViewPr>
      <p:guideLst>
        <p:guide orient="horz" pos="1071"/>
        <p:guide pos="5509"/>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966" y="-72"/>
      </p:cViewPr>
      <p:guideLst>
        <p:guide orient="horz" pos="2908"/>
        <p:guide pos="218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82" tIns="46191" rIns="92382" bIns="46191" rtlCol="0"/>
          <a:lstStyle>
            <a:lvl1pPr algn="l">
              <a:defRPr sz="1200">
                <a:latin typeface="Arial" charset="0"/>
              </a:defRPr>
            </a:lvl1pPr>
          </a:lstStyle>
          <a:p>
            <a:pPr>
              <a:defRPr/>
            </a:pPr>
            <a:endParaRPr lang="en-US" dirty="0"/>
          </a:p>
        </p:txBody>
      </p:sp>
      <p:sp>
        <p:nvSpPr>
          <p:cNvPr id="3" name="Date Placeholder 2"/>
          <p:cNvSpPr>
            <a:spLocks noGrp="1"/>
          </p:cNvSpPr>
          <p:nvPr>
            <p:ph type="dt" sz="quarter" idx="1"/>
          </p:nvPr>
        </p:nvSpPr>
        <p:spPr>
          <a:xfrm>
            <a:off x="3927775" y="0"/>
            <a:ext cx="3004820" cy="461645"/>
          </a:xfrm>
          <a:prstGeom prst="rect">
            <a:avLst/>
          </a:prstGeom>
        </p:spPr>
        <p:txBody>
          <a:bodyPr vert="horz" lIns="92382" tIns="46191" rIns="92382" bIns="46191" rtlCol="0"/>
          <a:lstStyle>
            <a:lvl1pPr algn="r">
              <a:defRPr sz="1200">
                <a:latin typeface="Arial" charset="0"/>
              </a:defRPr>
            </a:lvl1pPr>
          </a:lstStyle>
          <a:p>
            <a:pPr>
              <a:defRPr/>
            </a:pPr>
            <a:fld id="{8E5DBE8B-59D7-4BF0-9928-A2497B8C7C80}" type="datetimeFigureOut">
              <a:rPr lang="en-US"/>
              <a:pPr>
                <a:defRPr/>
              </a:pPr>
              <a:t>2/4/2011</a:t>
            </a:fld>
            <a:endParaRPr lang="en-US" dirty="0"/>
          </a:p>
        </p:txBody>
      </p:sp>
      <p:sp>
        <p:nvSpPr>
          <p:cNvPr id="4" name="Footer Placeholder 3"/>
          <p:cNvSpPr>
            <a:spLocks noGrp="1"/>
          </p:cNvSpPr>
          <p:nvPr>
            <p:ph type="ftr" sz="quarter" idx="2"/>
          </p:nvPr>
        </p:nvSpPr>
        <p:spPr>
          <a:xfrm>
            <a:off x="0" y="8769653"/>
            <a:ext cx="3004820" cy="461645"/>
          </a:xfrm>
          <a:prstGeom prst="rect">
            <a:avLst/>
          </a:prstGeom>
        </p:spPr>
        <p:txBody>
          <a:bodyPr vert="horz" lIns="92382" tIns="46191" rIns="92382" bIns="46191" rtlCol="0" anchor="b"/>
          <a:lstStyle>
            <a:lvl1pPr algn="l">
              <a:defRPr sz="1200">
                <a:latin typeface="Arial" charset="0"/>
              </a:defRPr>
            </a:lvl1pPr>
          </a:lstStyle>
          <a:p>
            <a:pPr>
              <a:defRPr/>
            </a:pPr>
            <a:endParaRPr lang="en-US" dirty="0"/>
          </a:p>
        </p:txBody>
      </p:sp>
      <p:sp>
        <p:nvSpPr>
          <p:cNvPr id="5" name="Slide Number Placeholder 4"/>
          <p:cNvSpPr>
            <a:spLocks noGrp="1"/>
          </p:cNvSpPr>
          <p:nvPr>
            <p:ph type="sldNum" sz="quarter" idx="3"/>
          </p:nvPr>
        </p:nvSpPr>
        <p:spPr>
          <a:xfrm>
            <a:off x="3927775" y="8769653"/>
            <a:ext cx="3004820" cy="461645"/>
          </a:xfrm>
          <a:prstGeom prst="rect">
            <a:avLst/>
          </a:prstGeom>
        </p:spPr>
        <p:txBody>
          <a:bodyPr vert="horz" lIns="92382" tIns="46191" rIns="92382" bIns="46191" rtlCol="0" anchor="b"/>
          <a:lstStyle>
            <a:lvl1pPr algn="r">
              <a:defRPr sz="1200">
                <a:latin typeface="Arial" charset="0"/>
              </a:defRPr>
            </a:lvl1pPr>
          </a:lstStyle>
          <a:p>
            <a:pPr>
              <a:defRPr/>
            </a:pPr>
            <a:fld id="{8A729D57-F701-413D-8D71-A4FC3D1C82B0}"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82" tIns="46191" rIns="92382" bIns="46191" rtlCol="0"/>
          <a:lstStyle>
            <a:lvl1pPr algn="l" fontAlgn="auto">
              <a:spcBef>
                <a:spcPts val="0"/>
              </a:spcBef>
              <a:spcAft>
                <a:spcPts val="0"/>
              </a:spcAft>
              <a:defRPr sz="1200" b="0">
                <a:solidFill>
                  <a:schemeClr val="tx1"/>
                </a:solidFill>
                <a:latin typeface="+mn-lt"/>
              </a:defRPr>
            </a:lvl1pPr>
          </a:lstStyle>
          <a:p>
            <a:pPr>
              <a:defRPr/>
            </a:pPr>
            <a:endParaRPr lang="en-CA" dirty="0"/>
          </a:p>
        </p:txBody>
      </p:sp>
      <p:sp>
        <p:nvSpPr>
          <p:cNvPr id="3" name="Date Placeholder 2"/>
          <p:cNvSpPr>
            <a:spLocks noGrp="1"/>
          </p:cNvSpPr>
          <p:nvPr>
            <p:ph type="dt" idx="1"/>
          </p:nvPr>
        </p:nvSpPr>
        <p:spPr>
          <a:xfrm>
            <a:off x="3927775" y="0"/>
            <a:ext cx="3004820" cy="461645"/>
          </a:xfrm>
          <a:prstGeom prst="rect">
            <a:avLst/>
          </a:prstGeom>
        </p:spPr>
        <p:txBody>
          <a:bodyPr vert="horz" lIns="92382" tIns="46191" rIns="92382" bIns="46191" rtlCol="0"/>
          <a:lstStyle>
            <a:lvl1pPr algn="r" fontAlgn="auto">
              <a:spcBef>
                <a:spcPts val="0"/>
              </a:spcBef>
              <a:spcAft>
                <a:spcPts val="0"/>
              </a:spcAft>
              <a:defRPr sz="1200" b="0">
                <a:solidFill>
                  <a:schemeClr val="tx1"/>
                </a:solidFill>
                <a:latin typeface="+mn-lt"/>
              </a:defRPr>
            </a:lvl1pPr>
          </a:lstStyle>
          <a:p>
            <a:pPr>
              <a:defRPr/>
            </a:pPr>
            <a:fld id="{8DDC5C52-1062-4CB9-8E59-FD0D3D6F5442}" type="datetimeFigureOut">
              <a:rPr lang="en-US"/>
              <a:pPr>
                <a:defRPr/>
              </a:pPr>
              <a:t>2/4/2011</a:t>
            </a:fld>
            <a:endParaRPr lang="en-CA" dirty="0"/>
          </a:p>
        </p:txBody>
      </p:sp>
      <p:sp>
        <p:nvSpPr>
          <p:cNvPr id="4" name="Slide Image Placeholder 3"/>
          <p:cNvSpPr>
            <a:spLocks noGrp="1" noRot="1" noChangeAspect="1"/>
          </p:cNvSpPr>
          <p:nvPr>
            <p:ph type="sldImg" idx="2"/>
          </p:nvPr>
        </p:nvSpPr>
        <p:spPr>
          <a:xfrm>
            <a:off x="1158875" y="692150"/>
            <a:ext cx="4616450" cy="3462338"/>
          </a:xfrm>
          <a:prstGeom prst="rect">
            <a:avLst/>
          </a:prstGeom>
          <a:noFill/>
          <a:ln w="12700">
            <a:solidFill>
              <a:prstClr val="black"/>
            </a:solidFill>
          </a:ln>
        </p:spPr>
        <p:txBody>
          <a:bodyPr vert="horz" lIns="92382" tIns="46191" rIns="92382" bIns="46191" rtlCol="0" anchor="ctr"/>
          <a:lstStyle/>
          <a:p>
            <a:pPr lvl="0"/>
            <a:endParaRPr lang="en-CA" noProof="0" dirty="0"/>
          </a:p>
        </p:txBody>
      </p:sp>
      <p:sp>
        <p:nvSpPr>
          <p:cNvPr id="5" name="Notes Placeholder 4"/>
          <p:cNvSpPr>
            <a:spLocks noGrp="1"/>
          </p:cNvSpPr>
          <p:nvPr>
            <p:ph type="body" sz="quarter" idx="3"/>
          </p:nvPr>
        </p:nvSpPr>
        <p:spPr>
          <a:xfrm>
            <a:off x="693420" y="4385628"/>
            <a:ext cx="5547360" cy="4154805"/>
          </a:xfrm>
          <a:prstGeom prst="rect">
            <a:avLst/>
          </a:prstGeom>
        </p:spPr>
        <p:txBody>
          <a:bodyPr vert="horz" wrap="square" lIns="92382" tIns="46191" rIns="92382" bIns="46191"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smtClean="0"/>
          </a:p>
        </p:txBody>
      </p:sp>
      <p:sp>
        <p:nvSpPr>
          <p:cNvPr id="6" name="Footer Placeholder 5"/>
          <p:cNvSpPr>
            <a:spLocks noGrp="1"/>
          </p:cNvSpPr>
          <p:nvPr>
            <p:ph type="ftr" sz="quarter" idx="4"/>
          </p:nvPr>
        </p:nvSpPr>
        <p:spPr>
          <a:xfrm>
            <a:off x="0" y="8769653"/>
            <a:ext cx="3004820" cy="461645"/>
          </a:xfrm>
          <a:prstGeom prst="rect">
            <a:avLst/>
          </a:prstGeom>
        </p:spPr>
        <p:txBody>
          <a:bodyPr vert="horz" lIns="92382" tIns="46191" rIns="92382" bIns="46191" rtlCol="0" anchor="b"/>
          <a:lstStyle>
            <a:lvl1pPr algn="l" fontAlgn="auto">
              <a:spcBef>
                <a:spcPts val="0"/>
              </a:spcBef>
              <a:spcAft>
                <a:spcPts val="0"/>
              </a:spcAft>
              <a:defRPr sz="1200" b="0">
                <a:solidFill>
                  <a:schemeClr val="tx1"/>
                </a:solidFill>
                <a:latin typeface="+mn-lt"/>
              </a:defRPr>
            </a:lvl1pPr>
          </a:lstStyle>
          <a:p>
            <a:pPr>
              <a:defRPr/>
            </a:pPr>
            <a:endParaRPr lang="en-CA" dirty="0"/>
          </a:p>
        </p:txBody>
      </p:sp>
      <p:sp>
        <p:nvSpPr>
          <p:cNvPr id="7" name="Slide Number Placeholder 6"/>
          <p:cNvSpPr>
            <a:spLocks noGrp="1"/>
          </p:cNvSpPr>
          <p:nvPr>
            <p:ph type="sldNum" sz="quarter" idx="5"/>
          </p:nvPr>
        </p:nvSpPr>
        <p:spPr>
          <a:xfrm>
            <a:off x="3927775" y="8769653"/>
            <a:ext cx="3004820" cy="461645"/>
          </a:xfrm>
          <a:prstGeom prst="rect">
            <a:avLst/>
          </a:prstGeom>
        </p:spPr>
        <p:txBody>
          <a:bodyPr vert="horz" lIns="92382" tIns="46191" rIns="92382" bIns="46191" rtlCol="0" anchor="b"/>
          <a:lstStyle>
            <a:lvl1pPr algn="r" fontAlgn="auto">
              <a:spcBef>
                <a:spcPts val="0"/>
              </a:spcBef>
              <a:spcAft>
                <a:spcPts val="0"/>
              </a:spcAft>
              <a:defRPr sz="1200" b="0">
                <a:solidFill>
                  <a:schemeClr val="tx1"/>
                </a:solidFill>
                <a:latin typeface="+mn-lt"/>
              </a:defRPr>
            </a:lvl1pPr>
          </a:lstStyle>
          <a:p>
            <a:pPr>
              <a:defRPr/>
            </a:pPr>
            <a:fld id="{AF7D4E82-38E5-442A-9EFE-84526E624716}" type="slidenum">
              <a:rPr lang="en-CA"/>
              <a:pPr>
                <a:defRPr/>
              </a:pPr>
              <a:t>‹#›</a:t>
            </a:fld>
            <a:endParaRPr lang="en-CA" dirty="0"/>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9218" name="Notes Placeholder 2"/>
          <p:cNvSpPr>
            <a:spLocks noGrp="1"/>
          </p:cNvSpPr>
          <p:nvPr>
            <p:ph type="body" idx="1"/>
          </p:nvPr>
        </p:nvSpPr>
        <p:spPr bwMode="auto">
          <a:noFill/>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478A0271-4E3A-4FB8-9F10-3170A8F082A1}" type="slidenum">
              <a:rPr lang="en-CA" smtClean="0"/>
              <a:pPr>
                <a:defRPr/>
              </a:pPr>
              <a:t>1</a:t>
            </a:fld>
            <a:endParaRPr lang="en-C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otes Placeholder 2"/>
          <p:cNvSpPr>
            <a:spLocks noGrp="1"/>
          </p:cNvSpPr>
          <p:nvPr>
            <p:ph type="body" idx="1"/>
          </p:nvPr>
        </p:nvSpPr>
        <p:spPr/>
        <p:txBody>
          <a:bodyPr>
            <a:normAutofit/>
          </a:bodyPr>
          <a:lstStyle/>
          <a:p>
            <a:r>
              <a:rPr lang="fr-CA" noProof="0" dirty="0" smtClean="0">
                <a:latin typeface="Arial" pitchFamily="34" charset="0"/>
                <a:cs typeface="Arial" pitchFamily="34" charset="0"/>
              </a:rPr>
              <a:t>L’image ci-dessus montre les baies non protégées (dans ce cas, les baies vitrées dans la façade de rayonnement) ainsi qu’un évent.</a:t>
            </a:r>
          </a:p>
        </p:txBody>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35F845B6-1BE2-46E8-9994-B0C74787481F}" type="slidenum">
              <a:rPr lang="en-CA" sz="1200" b="0">
                <a:solidFill>
                  <a:schemeClr val="tx1"/>
                </a:solidFill>
                <a:latin typeface="+mn-lt"/>
              </a:rPr>
              <a:pPr algn="r" fontAlgn="auto">
                <a:spcBef>
                  <a:spcPts val="0"/>
                </a:spcBef>
                <a:spcAft>
                  <a:spcPts val="0"/>
                </a:spcAft>
                <a:defRPr/>
              </a:pPr>
              <a:t>10</a:t>
            </a:fld>
            <a:endParaRPr lang="en-CA" sz="1200" b="0" dirty="0">
              <a:solidFill>
                <a:schemeClr val="tx1"/>
              </a:solidFill>
              <a:latin typeface="+mn-lt"/>
            </a:endParaRPr>
          </a:p>
        </p:txBody>
      </p:sp>
      <p:sp>
        <p:nvSpPr>
          <p:cNvPr id="5" name="Slide Number Placeholder 4"/>
          <p:cNvSpPr>
            <a:spLocks noGrp="1"/>
          </p:cNvSpPr>
          <p:nvPr>
            <p:ph type="sldNum" sz="quarter" idx="10"/>
          </p:nvPr>
        </p:nvSpPr>
        <p:spPr/>
        <p:txBody>
          <a:bodyPr/>
          <a:lstStyle/>
          <a:p>
            <a:fld id="{AF7D4E82-38E5-442A-9EFE-84526E624716}" type="slidenum">
              <a:rPr lang="en-CA" smtClean="0"/>
              <a:pPr/>
              <a:t>10</a:t>
            </a:fld>
            <a:endParaRPr lang="en-CA" dirty="0"/>
          </a:p>
        </p:txBody>
      </p:sp>
      <p:sp>
        <p:nvSpPr>
          <p:cNvPr id="8" name="Slide Image Placeholder 7"/>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La distance limitative est la distance entre la façade de rayonnement et une limite de propriété, l’axe d’une rue ou une ligne imaginaire entre deux bâtiments sur la même propriété.</a:t>
            </a:r>
          </a:p>
          <a:p>
            <a:pPr eaLnBrk="1" hangingPunct="1">
              <a:spcBef>
                <a:spcPct val="0"/>
              </a:spcBef>
            </a:pPr>
            <a:endParaRPr lang="fr-CA" noProof="0" dirty="0" smtClean="0">
              <a:latin typeface="Arial" charset="0"/>
            </a:endParaRPr>
          </a:p>
          <a:p>
            <a:pPr eaLnBrk="1" hangingPunct="1">
              <a:spcBef>
                <a:spcPct val="0"/>
              </a:spcBef>
            </a:pPr>
            <a:endParaRPr lang="fr-CA" noProof="0" dirty="0" smtClean="0">
              <a:latin typeface="Arial" charset="0"/>
            </a:endParaRPr>
          </a:p>
        </p:txBody>
      </p:sp>
      <p:sp>
        <p:nvSpPr>
          <p:cNvPr id="4" name="Slide Number Placeholder 3"/>
          <p:cNvSpPr>
            <a:spLocks noGrp="1"/>
          </p:cNvSpPr>
          <p:nvPr>
            <p:ph type="sldNum" sz="quarter" idx="5"/>
          </p:nvPr>
        </p:nvSpPr>
        <p:spPr/>
        <p:txBody>
          <a:bodyPr/>
          <a:lstStyle/>
          <a:p>
            <a:pPr>
              <a:defRPr/>
            </a:pPr>
            <a:fld id="{6492A3A4-5F4C-4646-86D8-085E8EB6D8D5}" type="slidenum">
              <a:rPr lang="en-CA" smtClean="0"/>
              <a:pPr>
                <a:defRPr/>
              </a:pPr>
              <a:t>11</a:t>
            </a:fld>
            <a:endParaRPr lang="en-C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otes Placeholder 2"/>
          <p:cNvSpPr>
            <a:spLocks noGrp="1"/>
          </p:cNvSpPr>
          <p:nvPr>
            <p:ph type="body" idx="1"/>
          </p:nvPr>
        </p:nvSpPr>
        <p:spPr/>
        <p:txBody>
          <a:bodyPr>
            <a:normAutofit/>
          </a:bodyPr>
          <a:lstStyle/>
          <a:p>
            <a:r>
              <a:rPr lang="fr-CA" noProof="0" dirty="0" smtClean="0">
                <a:latin typeface="Arial" pitchFamily="34" charset="0"/>
                <a:cs typeface="Arial" pitchFamily="34" charset="0"/>
              </a:rPr>
              <a:t>L’image ci-dessus illustre des baies non protégées (dans ce cas, des baies vitrées dans une façade de rayonnement), ainsi qu’un évent. Elle montre ces éléments en relation avec une limite de propriété ou l’axe de la rue. Cette distance est également appelée la distance limitative.</a:t>
            </a:r>
          </a:p>
          <a:p>
            <a:endParaRPr lang="fr-CA" noProof="0" dirty="0" smtClean="0"/>
          </a:p>
          <a:p>
            <a:endParaRPr lang="fr-CA" noProof="0" dirty="0" smtClean="0"/>
          </a:p>
        </p:txBody>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226002EC-6C57-4D99-9B13-4AAD6298B5CE}" type="slidenum">
              <a:rPr lang="en-CA" sz="1200" b="0">
                <a:solidFill>
                  <a:schemeClr val="tx1"/>
                </a:solidFill>
                <a:latin typeface="+mn-lt"/>
              </a:rPr>
              <a:pPr algn="r" fontAlgn="auto">
                <a:spcBef>
                  <a:spcPts val="0"/>
                </a:spcBef>
                <a:spcAft>
                  <a:spcPts val="0"/>
                </a:spcAft>
                <a:defRPr/>
              </a:pPr>
              <a:t>12</a:t>
            </a:fld>
            <a:endParaRPr lang="en-CA" sz="1200" b="0" dirty="0">
              <a:solidFill>
                <a:schemeClr val="tx1"/>
              </a:solidFill>
              <a:latin typeface="+mn-lt"/>
            </a:endParaRPr>
          </a:p>
        </p:txBody>
      </p:sp>
      <p:sp>
        <p:nvSpPr>
          <p:cNvPr id="5" name="Slide Number Placeholder 4"/>
          <p:cNvSpPr>
            <a:spLocks noGrp="1"/>
          </p:cNvSpPr>
          <p:nvPr>
            <p:ph type="sldNum" sz="quarter" idx="10"/>
          </p:nvPr>
        </p:nvSpPr>
        <p:spPr/>
        <p:txBody>
          <a:bodyPr/>
          <a:lstStyle/>
          <a:p>
            <a:fld id="{AF7D4E82-38E5-442A-9EFE-84526E624716}" type="slidenum">
              <a:rPr lang="en-CA" smtClean="0"/>
              <a:pPr/>
              <a:t>12</a:t>
            </a:fld>
            <a:endParaRPr lang="en-CA" dirty="0"/>
          </a:p>
        </p:txBody>
      </p:sp>
      <p:sp>
        <p:nvSpPr>
          <p:cNvPr id="8" name="Slide Image Placeholder 7"/>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xfrm>
            <a:off x="308187" y="4231746"/>
            <a:ext cx="6240780" cy="4640524"/>
          </a:xfrm>
          <a:noFill/>
        </p:spPr>
        <p:txBody>
          <a:bodyPr>
            <a:normAutofit fontScale="92500" lnSpcReduction="10000"/>
          </a:bodyPr>
          <a:lstStyle/>
          <a:p>
            <a:pPr eaLnBrk="1" hangingPunct="1">
              <a:lnSpc>
                <a:spcPct val="110000"/>
              </a:lnSpc>
              <a:spcBef>
                <a:spcPct val="0"/>
              </a:spcBef>
            </a:pPr>
            <a:r>
              <a:rPr lang="fr-CA" noProof="0" dirty="0" smtClean="0">
                <a:latin typeface="Arial" charset="0"/>
              </a:rPr>
              <a:t>Le délai prescrit de 10 minutes doit être mesuré à partir de la réception de la notification par le service d’incendie jusqu’à l’arrivée du premier véhicule d’incendie sur place. D’autres durées ne peuvent pas être prévues par le CNB ou varieraient considérablement d’un cas à un autre. Le taux de fiabilité proposé de 90 % est généralement en accord avec le délai spécifié dans la norme NFPA 1710, </a:t>
            </a:r>
            <a:r>
              <a:rPr lang="fr-CA" noProof="0" dirty="0" smtClean="0">
                <a:latin typeface="Arial"/>
                <a:cs typeface="Arial"/>
              </a:rPr>
              <a:t>« </a:t>
            </a:r>
            <a:r>
              <a:rPr lang="fr-CA" i="0" noProof="0" dirty="0" err="1" smtClean="0">
                <a:latin typeface="Arial" charset="0"/>
              </a:rPr>
              <a:t>Organization</a:t>
            </a:r>
            <a:r>
              <a:rPr lang="fr-CA" i="0" noProof="0" dirty="0" smtClean="0">
                <a:latin typeface="Arial" charset="0"/>
              </a:rPr>
              <a:t> and Deployment of Fire Suppression Operations, Emergency Medical Operations, and Special Operations to the Public by Career </a:t>
            </a:r>
            <a:r>
              <a:rPr lang="fr-CA" i="0" noProof="0" dirty="0" err="1" smtClean="0">
                <a:latin typeface="Arial" charset="0"/>
              </a:rPr>
              <a:t>Fire</a:t>
            </a:r>
            <a:r>
              <a:rPr lang="fr-CA" i="0" noProof="0" dirty="0" smtClean="0">
                <a:latin typeface="Arial" charset="0"/>
              </a:rPr>
              <a:t> </a:t>
            </a:r>
            <a:r>
              <a:rPr lang="fr-CA" i="0" noProof="0" dirty="0" err="1" smtClean="0">
                <a:latin typeface="Arial" charset="0"/>
              </a:rPr>
              <a:t>Departments</a:t>
            </a:r>
            <a:r>
              <a:rPr lang="fr-CA" i="0" noProof="0" dirty="0" smtClean="0">
                <a:latin typeface="Arial" charset="0"/>
              </a:rPr>
              <a:t> </a:t>
            </a:r>
            <a:r>
              <a:rPr lang="fr-CA" i="1" noProof="0" dirty="0" smtClean="0">
                <a:latin typeface="Arial" charset="0"/>
              </a:rPr>
              <a:t>»</a:t>
            </a:r>
            <a:r>
              <a:rPr lang="fr-CA" noProof="0" dirty="0" smtClean="0">
                <a:latin typeface="Arial" charset="0"/>
              </a:rPr>
              <a:t>, qui précise que les limites de temps doivent être satisfaites dans 90% des appels au bâtiment. Ce taux procure une certaine souplesse dans le respect du délai d’intervention de 10 minutes.</a:t>
            </a:r>
          </a:p>
          <a:p>
            <a:pPr eaLnBrk="1" hangingPunct="1">
              <a:lnSpc>
                <a:spcPct val="110000"/>
              </a:lnSpc>
              <a:spcBef>
                <a:spcPct val="0"/>
              </a:spcBef>
            </a:pPr>
            <a:endParaRPr lang="fr-CA" noProof="0" dirty="0" smtClean="0">
              <a:latin typeface="Arial" charset="0"/>
            </a:endParaRPr>
          </a:p>
          <a:p>
            <a:pPr eaLnBrk="1" hangingPunct="1">
              <a:lnSpc>
                <a:spcPct val="110000"/>
              </a:lnSpc>
              <a:spcBef>
                <a:spcPct val="0"/>
              </a:spcBef>
            </a:pPr>
            <a:r>
              <a:rPr lang="fr-CA" noProof="0" dirty="0" smtClean="0">
                <a:latin typeface="Arial" charset="0"/>
              </a:rPr>
              <a:t>Le temps total à partir du début d’un incendie jusqu’à son extinction par le service d’incendie dépend du temps pris pour une série d’actions. Le CNB se préoccupe seulement du temps écoulé entre la réception de la notification d’un incendie par le service d’incendie et l’arrivée du premier véhicule d’incendie au bâtiment. Le CNB spécifie une limite de 10 minutes qui doit être respectée pour plus de 90 % des appels pour le bâtiment desservi par le service d’incendie. Ce niveau de fiabilité et de souplesse est essentiellement en accord avec la norme NFPA 1710.</a:t>
            </a:r>
          </a:p>
          <a:p>
            <a:pPr eaLnBrk="1" hangingPunct="1">
              <a:lnSpc>
                <a:spcPct val="110000"/>
              </a:lnSpc>
              <a:spcBef>
                <a:spcPct val="0"/>
              </a:spcBef>
            </a:pPr>
            <a:endParaRPr lang="fr-CA" noProof="0" dirty="0" smtClean="0">
              <a:latin typeface="Arial" charset="0"/>
            </a:endParaRPr>
          </a:p>
          <a:p>
            <a:pPr eaLnBrk="1" hangingPunct="1">
              <a:lnSpc>
                <a:spcPct val="110000"/>
              </a:lnSpc>
              <a:spcBef>
                <a:spcPct val="0"/>
              </a:spcBef>
            </a:pPr>
            <a:r>
              <a:rPr lang="fr-CA" noProof="0" dirty="0" smtClean="0">
                <a:latin typeface="Arial" charset="0"/>
              </a:rPr>
              <a:t>Lorsque la limite de 10 minutes ne peut pas être respectée par le service d’incendie au moins 90 % du temps, une valeur correspondant à la moitié de la distance limitative réelle doit être utilisée dans les exigences qui dépendent de la distance limitative pour la définition d’autres critères.</a:t>
            </a:r>
          </a:p>
          <a:p>
            <a:pPr eaLnBrk="1" hangingPunct="1">
              <a:lnSpc>
                <a:spcPct val="110000"/>
              </a:lnSpc>
              <a:spcBef>
                <a:spcPct val="0"/>
              </a:spcBef>
            </a:pPr>
            <a:endParaRPr lang="fr-CA" noProof="0" dirty="0" smtClean="0">
              <a:latin typeface="Arial" charset="0"/>
            </a:endParaRPr>
          </a:p>
          <a:p>
            <a:pPr eaLnBrk="1" hangingPunct="1">
              <a:lnSpc>
                <a:spcPct val="110000"/>
              </a:lnSpc>
              <a:spcBef>
                <a:spcPct val="0"/>
              </a:spcBef>
            </a:pPr>
            <a:r>
              <a:rPr lang="fr-CA" noProof="0" dirty="0" smtClean="0">
                <a:latin typeface="Arial" charset="0"/>
              </a:rPr>
              <a:t>Pour les nouveaux lotissements, des accords juridiques peuvent être conclus en vue de la construction de casernes de pompiers destinées à desservir ces secteurs. Le délai d’intervention du service d’incendie dans ces lotissements peut temporairement dépasser 10 minutes jusqu’à ce que la caserne soit construite.</a:t>
            </a:r>
          </a:p>
        </p:txBody>
      </p:sp>
      <p:sp>
        <p:nvSpPr>
          <p:cNvPr id="84996" name="Slide Number Placeholder 3"/>
          <p:cNvSpPr>
            <a:spLocks noGrp="1"/>
          </p:cNvSpPr>
          <p:nvPr>
            <p:ph type="sldNum" sz="quarter" idx="5"/>
          </p:nvPr>
        </p:nvSpPr>
        <p:spPr/>
        <p:txBody>
          <a:bodyPr/>
          <a:lstStyle/>
          <a:p>
            <a:pPr>
              <a:defRPr/>
            </a:pPr>
            <a:fld id="{36AB8371-30E6-4B7D-82C5-F90DCBF08630}" type="slidenum">
              <a:rPr lang="en-US" smtClean="0"/>
              <a:pPr>
                <a:defRPr/>
              </a:pPr>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Examinons les dispositions sur les baies vitrées et baies non protégées et les vitrages dans les parties 3 et 9 du CNB.</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Les baies non protégées incluent les fenêtres, les portes, et les orifices servant au matériel électrique et mécanique.</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La partie 9 utilise également le terme « baies vitrées », qui renvoie aux fenêtres et aux portions vitrées des portes.</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L’aire des baies non protégées ou des baies vitrées permises sur la façade d’un bâtiment est basée sur la distance entre une façade de rayonnement et la limite de propriété, l’axe d’une rue ou d’une voie de circulation</a:t>
            </a:r>
            <a:r>
              <a:rPr lang="fr-CA" baseline="0" noProof="0" dirty="0" smtClean="0">
                <a:latin typeface="Arial" charset="0"/>
              </a:rPr>
              <a:t> </a:t>
            </a:r>
            <a:r>
              <a:rPr lang="fr-CA" noProof="0" dirty="0" smtClean="0">
                <a:latin typeface="Arial" charset="0"/>
              </a:rPr>
              <a:t>publique, ou une ligne imaginaire entre les bâtiments.</a:t>
            </a:r>
          </a:p>
        </p:txBody>
      </p:sp>
      <p:sp>
        <p:nvSpPr>
          <p:cNvPr id="4" name="Slide Number Placeholder 3"/>
          <p:cNvSpPr>
            <a:spLocks noGrp="1"/>
          </p:cNvSpPr>
          <p:nvPr>
            <p:ph type="sldNum" sz="quarter" idx="5"/>
          </p:nvPr>
        </p:nvSpPr>
        <p:spPr/>
        <p:txBody>
          <a:bodyPr/>
          <a:lstStyle/>
          <a:p>
            <a:pPr>
              <a:defRPr/>
            </a:pPr>
            <a:fld id="{3B774B64-F37E-4B58-B0E0-CC21958C51CC}" type="slidenum">
              <a:rPr lang="en-CA" smtClean="0"/>
              <a:pPr>
                <a:defRPr/>
              </a:pPr>
              <a:t>14</a:t>
            </a:fld>
            <a:endParaRPr lang="en-C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031"/>
          <p:cNvSpPr>
            <a:spLocks noGrp="1" noChangeArrowheads="1"/>
          </p:cNvSpPr>
          <p:nvPr>
            <p:ph type="sldNum" sz="quarter" idx="5"/>
          </p:nvPr>
        </p:nvSpPr>
        <p:spPr/>
        <p:txBody>
          <a:bodyPr/>
          <a:lstStyle/>
          <a:p>
            <a:pPr>
              <a:defRPr/>
            </a:pPr>
            <a:fld id="{67A19DC8-D69F-4082-BB3D-81798FA6EA7A}" type="slidenum">
              <a:rPr lang="en-US" smtClean="0"/>
              <a:pPr>
                <a:defRPr/>
              </a:pPr>
              <a:t>15</a:t>
            </a:fld>
            <a:endParaRPr lang="en-US" dirty="0" smtClean="0"/>
          </a:p>
        </p:txBody>
      </p:sp>
      <p:sp>
        <p:nvSpPr>
          <p:cNvPr id="38914" name="Rectangle 1026"/>
          <p:cNvSpPr>
            <a:spLocks noGrp="1" noRot="1" noChangeAspect="1" noChangeArrowheads="1" noTextEdit="1"/>
          </p:cNvSpPr>
          <p:nvPr>
            <p:ph type="sldImg"/>
          </p:nvPr>
        </p:nvSpPr>
        <p:spPr bwMode="auto">
          <a:noFill/>
          <a:ln>
            <a:solidFill>
              <a:srgbClr val="000000"/>
            </a:solidFill>
            <a:miter lim="800000"/>
            <a:headEnd/>
            <a:tailEnd/>
          </a:ln>
        </p:spPr>
      </p:sp>
      <p:sp>
        <p:nvSpPr>
          <p:cNvPr id="38915" name="Rectangle 1027"/>
          <p:cNvSpPr>
            <a:spLocks noGrp="1" noChangeArrowheads="1"/>
          </p:cNvSpPr>
          <p:nvPr>
            <p:ph type="body" idx="1"/>
          </p:nvPr>
        </p:nvSpPr>
        <p:spPr bwMode="auto">
          <a:noFill/>
        </p:spPr>
        <p:txBody>
          <a:bodyPr/>
          <a:lstStyle/>
          <a:p>
            <a:pPr eaLnBrk="1" hangingPunct="1">
              <a:spcBef>
                <a:spcPct val="0"/>
              </a:spcBef>
            </a:pPr>
            <a:r>
              <a:rPr lang="fr-CA" noProof="0" dirty="0" smtClean="0">
                <a:latin typeface="Arial" charset="0"/>
                <a:cs typeface="Times New Roman" charset="0"/>
              </a:rPr>
              <a:t>Les limites existantes applicables aux baies non protégées supposent une distribution uniforme de petites baies plutôt qu’une concentration de grandes baies. La concentration de l’aire permise dans un petit nombre de grandes baies ou la concentration de petites baies en une aire réduite de la façade de rayonnement augmentent l’exposition du bâtiment adjacent, en particulier lorsque les distance limitatives sont faibles. </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Les répercussions d’une grande baie non protégée ou d’une concentration locale de petites baies sur l’exposition aux flammes d’un bâtiment adjacent sont particulièrement importantes à des distances limitatives de 2 m ou moins. Sauf pour les bâtiments protégés par gicleurs, où la distance limitative est de 2 m ou moins, la surface des baies non protégées individuelles dans une façade de rayonnement ne doit pas être supérieure aux valeurs indiquées dans le tableau ou calculées au moyen de l’équation. Cette disposition s’applique aux bâtiments visés tant par la partie 3 que la partie 9.</a:t>
            </a:r>
          </a:p>
          <a:p>
            <a:pPr eaLnBrk="1" hangingPunct="1">
              <a:lnSpc>
                <a:spcPct val="90000"/>
              </a:lnSpc>
              <a:spcBef>
                <a:spcPct val="0"/>
              </a:spcBef>
            </a:pPr>
            <a:endParaRPr lang="fr-CA" noProof="0" dirty="0" smtClean="0">
              <a:latin typeface="Arial" charset="0"/>
              <a:cs typeface="Times New Roman" charset="0"/>
            </a:endParaRPr>
          </a:p>
          <a:p>
            <a:pPr eaLnBrk="1" hangingPunct="1">
              <a:lnSpc>
                <a:spcPct val="90000"/>
              </a:lnSpc>
              <a:spcBef>
                <a:spcPct val="0"/>
              </a:spcBef>
            </a:pPr>
            <a:r>
              <a:rPr lang="fr-CA" noProof="0" dirty="0" smtClean="0">
                <a:latin typeface="Arial" charset="0"/>
                <a:cs typeface="Times New Roman" charset="0"/>
              </a:rPr>
              <a:t>Dans tous les cas, aucune baie non protégée et aucune baie vitrée ne sont permises à moins de 1,2 m de la ligne de lot.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031"/>
          <p:cNvSpPr>
            <a:spLocks noGrp="1" noChangeArrowheads="1"/>
          </p:cNvSpPr>
          <p:nvPr>
            <p:ph type="sldNum" sz="quarter" idx="5"/>
          </p:nvPr>
        </p:nvSpPr>
        <p:spPr/>
        <p:txBody>
          <a:bodyPr/>
          <a:lstStyle/>
          <a:p>
            <a:pPr>
              <a:defRPr/>
            </a:pPr>
            <a:fld id="{0B8B3147-9A1C-44BD-A403-53AAF4FB5C2A}" type="slidenum">
              <a:rPr lang="en-US" smtClean="0"/>
              <a:pPr>
                <a:defRPr/>
              </a:pPr>
              <a:t>16</a:t>
            </a:fld>
            <a:endParaRPr lang="en-US" dirty="0" smtClean="0"/>
          </a:p>
        </p:txBody>
      </p:sp>
      <p:sp>
        <p:nvSpPr>
          <p:cNvPr id="40962" name="Rectangle 1026"/>
          <p:cNvSpPr>
            <a:spLocks noGrp="1" noRot="1" noChangeAspect="1" noChangeArrowheads="1" noTextEdit="1"/>
          </p:cNvSpPr>
          <p:nvPr>
            <p:ph type="sldImg"/>
          </p:nvPr>
        </p:nvSpPr>
        <p:spPr bwMode="auto">
          <a:noFill/>
          <a:ln>
            <a:solidFill>
              <a:srgbClr val="000000"/>
            </a:solidFill>
            <a:miter lim="800000"/>
            <a:headEnd/>
            <a:tailEnd/>
          </a:ln>
        </p:spPr>
      </p:sp>
      <p:sp>
        <p:nvSpPr>
          <p:cNvPr id="40963" name="Rectangle 1027"/>
          <p:cNvSpPr>
            <a:spLocks noGrp="1" noChangeArrowheads="1"/>
          </p:cNvSpPr>
          <p:nvPr>
            <p:ph type="body" idx="1"/>
          </p:nvPr>
        </p:nvSpPr>
        <p:spPr bwMode="auto">
          <a:noFill/>
        </p:spPr>
        <p:txBody>
          <a:bodyPr/>
          <a:lstStyle/>
          <a:p>
            <a:pPr eaLnBrk="1" hangingPunct="1">
              <a:spcBef>
                <a:spcPct val="0"/>
              </a:spcBef>
            </a:pPr>
            <a:r>
              <a:rPr lang="fr-CA" noProof="0" dirty="0" smtClean="0">
                <a:latin typeface="Arial" charset="0"/>
                <a:cs typeface="Times New Roman" charset="0"/>
              </a:rPr>
              <a:t>Des exceptions sont prévues pour les bâtiments protégés</a:t>
            </a:r>
            <a:r>
              <a:rPr lang="fr-CA" baseline="0" noProof="0" dirty="0" smtClean="0">
                <a:latin typeface="Arial" charset="0"/>
                <a:cs typeface="Times New Roman" charset="0"/>
              </a:rPr>
              <a:t> par </a:t>
            </a:r>
            <a:r>
              <a:rPr lang="fr-CA" noProof="0" dirty="0" smtClean="0">
                <a:latin typeface="Arial" charset="0"/>
                <a:cs typeface="Times New Roman" charset="0"/>
              </a:rPr>
              <a:t>gicleurs et les fenêtres de chambre ouvrantes ayant une surface dégagée</a:t>
            </a:r>
            <a:r>
              <a:rPr lang="fr-CA" baseline="0" noProof="0" dirty="0" smtClean="0">
                <a:latin typeface="Arial" charset="0"/>
                <a:cs typeface="Times New Roman" charset="0"/>
              </a:rPr>
              <a:t> </a:t>
            </a:r>
            <a:r>
              <a:rPr lang="fr-CA" noProof="0" dirty="0" smtClean="0">
                <a:latin typeface="Arial" charset="0"/>
                <a:cs typeface="Times New Roman" charset="0"/>
              </a:rPr>
              <a:t>de 0,35 mètre carré lorsque la fenêtre est requise pour satisfaire aux exigences d’évacuation des chambres.</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Dans le cas des maisons, chaque baie vitrée ou groupe de baies vitrées dans une façade de rayonnement ne peut pas être plus grand que  50 % de la surface globale maximale admise des baies vitrées. Cette permission est accordée en raison de la petite taille des maisons et permettra également une souplesse quant à la conception.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031"/>
          <p:cNvSpPr txBox="1">
            <a:spLocks noGrp="1" noChangeArrowheads="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1622EF45-0564-422B-B806-E24227C72C5D}" type="slidenum">
              <a:rPr lang="en-US" sz="1200" b="0">
                <a:solidFill>
                  <a:schemeClr val="tx1"/>
                </a:solidFill>
                <a:latin typeface="+mn-lt"/>
              </a:rPr>
              <a:pPr algn="r" fontAlgn="auto">
                <a:spcBef>
                  <a:spcPts val="0"/>
                </a:spcBef>
                <a:spcAft>
                  <a:spcPts val="0"/>
                </a:spcAft>
                <a:defRPr/>
              </a:pPr>
              <a:t>17</a:t>
            </a:fld>
            <a:endParaRPr lang="en-US" sz="1200" b="0" dirty="0">
              <a:solidFill>
                <a:schemeClr val="tx1"/>
              </a:solidFill>
              <a:latin typeface="+mn-lt"/>
            </a:endParaRPr>
          </a:p>
        </p:txBody>
      </p:sp>
      <p:sp>
        <p:nvSpPr>
          <p:cNvPr id="43011" name="Rectangle 1027"/>
          <p:cNvSpPr>
            <a:spLocks noGrp="1" noChangeArrowheads="1"/>
          </p:cNvSpPr>
          <p:nvPr>
            <p:ph type="body" idx="1"/>
          </p:nvPr>
        </p:nvSpPr>
        <p:spPr/>
        <p:txBody>
          <a:bodyPr>
            <a:normAutofit/>
          </a:bodyPr>
          <a:lstStyle/>
          <a:p>
            <a:r>
              <a:rPr lang="fr-CA" noProof="0" dirty="0" smtClean="0">
                <a:latin typeface="Arial" pitchFamily="34" charset="0"/>
                <a:cs typeface="Arial" pitchFamily="34" charset="0"/>
              </a:rPr>
              <a:t>La vue de face ci-dessus illustre le concept des baies dans une façade de rayonnement lorsque la baie ou le groupe de baies dans une aire ne peut pas être plus grand que 50 % de la SMBV (surface maximale des baies vitrées). Les fenêtres de chambre ne sont pas incluses dans cette limite.</a:t>
            </a:r>
          </a:p>
        </p:txBody>
      </p:sp>
      <p:sp>
        <p:nvSpPr>
          <p:cNvPr id="5" name="Slide Number Placeholder 4"/>
          <p:cNvSpPr>
            <a:spLocks noGrp="1"/>
          </p:cNvSpPr>
          <p:nvPr>
            <p:ph type="sldNum" sz="quarter" idx="10"/>
          </p:nvPr>
        </p:nvSpPr>
        <p:spPr/>
        <p:txBody>
          <a:bodyPr/>
          <a:lstStyle/>
          <a:p>
            <a:fld id="{AF7D4E82-38E5-442A-9EFE-84526E624716}" type="slidenum">
              <a:rPr lang="en-CA" smtClean="0"/>
              <a:pPr/>
              <a:t>17</a:t>
            </a:fld>
            <a:endParaRPr lang="en-CA" dirty="0"/>
          </a:p>
        </p:txBody>
      </p:sp>
      <p:sp>
        <p:nvSpPr>
          <p:cNvPr id="8" name="Slide Image Placeholder 7"/>
          <p:cNvSpPr>
            <a:spLocks noGrp="1" noRot="1" noChangeAspect="1"/>
          </p:cNvSpPr>
          <p:nvPr>
            <p:ph type="sldImg"/>
          </p:nvPr>
        </p:nvSpPr>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Lorsque la distance limitative est de 2 m ou moins, les baies non protégées qui desservent une seule pièce ou un seul espace ne doivent pas être espacées de moins de 2 mètres verticalement ou horizontalement les unes par rapport aux autres. La diapositive suivante illustre ce point.</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Ce diagramme montre une vue de face de la façade de rayonnement. Dans ce cas, si l’on suppose que cette façade de rayonnement dessert une seule pièce ou un seul espace, le dégagement horizontal et vertical par rapport à chaque baie ne peut pas dépasser 2 m. Ce qu’on entend par pièce ou espace est expliqué à la diapositive suivante.</a:t>
            </a:r>
            <a:endParaRPr lang="fr-CA" sz="2400" b="1" dirty="0" smtClean="0">
              <a:latin typeface="Arial" charset="0"/>
            </a:endParaRPr>
          </a:p>
        </p:txBody>
      </p:sp>
      <p:sp>
        <p:nvSpPr>
          <p:cNvPr id="4" name="Slide Number Placeholder 3"/>
          <p:cNvSpPr>
            <a:spLocks noGrp="1"/>
          </p:cNvSpPr>
          <p:nvPr>
            <p:ph type="sldNum" sz="quarter" idx="5"/>
          </p:nvPr>
        </p:nvSpPr>
        <p:spPr/>
        <p:txBody>
          <a:bodyPr/>
          <a:lstStyle/>
          <a:p>
            <a:pPr>
              <a:defRPr/>
            </a:pPr>
            <a:fld id="{554B67B6-20CE-4DB5-8DE8-74CE38AD8113}" type="slidenum">
              <a:rPr lang="en-CA" smtClean="0"/>
              <a:pPr>
                <a:defRPr/>
              </a:pPr>
              <a:t>18</a:t>
            </a:fld>
            <a:endParaRPr lang="en-CA"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9155" name="Rectangle 3"/>
          <p:cNvSpPr>
            <a:spLocks noGrp="1"/>
          </p:cNvSpPr>
          <p:nvPr>
            <p:ph type="body" idx="1"/>
          </p:nvPr>
        </p:nvSpPr>
        <p:spPr bwMode="auto">
          <a:xfrm>
            <a:off x="650062" y="4255787"/>
            <a:ext cx="5489613" cy="4472217"/>
          </a:xfrm>
        </p:spPr>
        <p:txBody>
          <a:bodyPr>
            <a:normAutofit/>
          </a:bodyPr>
          <a:lstStyle/>
          <a:p>
            <a:r>
              <a:rPr lang="fr-CA" dirty="0" smtClean="0">
                <a:latin typeface="Arial" pitchFamily="34" charset="0"/>
                <a:cs typeface="Arial" pitchFamily="34" charset="0"/>
              </a:rPr>
              <a:t>Afin de déterminer si la façade de rayonnement dessert une seule pièce ou un seul espace  :</a:t>
            </a:r>
            <a:endParaRPr lang="fr-CA" noProof="0" dirty="0" smtClean="0">
              <a:latin typeface="Arial" pitchFamily="34" charset="0"/>
              <a:cs typeface="Arial" pitchFamily="34" charset="0"/>
            </a:endParaRPr>
          </a:p>
          <a:p>
            <a:endParaRPr lang="fr-CA" noProof="0" dirty="0" smtClean="0">
              <a:latin typeface="Arial" pitchFamily="34" charset="0"/>
              <a:cs typeface="Arial" pitchFamily="34" charset="0"/>
            </a:endParaRPr>
          </a:p>
          <a:p>
            <a:pPr marL="182839" indent="-182839">
              <a:buFont typeface="Wingdings" pitchFamily="2" charset="2"/>
              <a:buChar char="§"/>
            </a:pPr>
            <a:r>
              <a:rPr lang="fr-CA" dirty="0" smtClean="0">
                <a:latin typeface="Arial" pitchFamily="34" charset="0"/>
                <a:cs typeface="Arial" pitchFamily="34" charset="0"/>
              </a:rPr>
              <a:t>Lorsque deux espaces adjacents ou plus sont séparés par un mur pleine hauteur se prolongeant à moins de 1,5 m à partir de la face intérieure du mur extérieur, la façade de rayonnement peut être traitée comme desservant deux espaces. Dans ce cas, il n’est pas nécessaire que le dégagement entre les fenêtres à gauche et au centre soit conforme à l’exigence de dégagement de 2 m</a:t>
            </a:r>
            <a:r>
              <a:rPr lang="fr-CA" noProof="0" dirty="0" smtClean="0">
                <a:latin typeface="Arial" pitchFamily="34" charset="0"/>
                <a:cs typeface="Arial" pitchFamily="34" charset="0"/>
              </a:rPr>
              <a:t>.</a:t>
            </a:r>
          </a:p>
        </p:txBody>
      </p:sp>
      <p:sp>
        <p:nvSpPr>
          <p:cNvPr id="4" name="Slide Number Placeholder 3"/>
          <p:cNvSpPr>
            <a:spLocks noGrp="1"/>
          </p:cNvSpPr>
          <p:nvPr>
            <p:ph type="sldNum" sz="quarter" idx="10"/>
          </p:nvPr>
        </p:nvSpPr>
        <p:spPr/>
        <p:txBody>
          <a:bodyPr/>
          <a:lstStyle/>
          <a:p>
            <a:pPr>
              <a:defRPr/>
            </a:pPr>
            <a:fld id="{AF7D4E82-38E5-442A-9EFE-84526E624716}" type="slidenum">
              <a:rPr lang="en-CA" smtClean="0"/>
              <a:pPr>
                <a:defRPr/>
              </a:pPr>
              <a:t>19</a:t>
            </a:fld>
            <a:endParaRPr lang="en-C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noTextEdi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p:spPr>
        <p:txBody>
          <a:bodyPr/>
          <a:lstStyle/>
          <a:p>
            <a:r>
              <a:rPr lang="fr-CA" noProof="0" dirty="0" smtClean="0">
                <a:latin typeface="Arial" charset="0"/>
              </a:rPr>
              <a:t>Cette présentation fait partie d’une série de treize présentations sur les codes modèles nationaux de construction de 2010. </a:t>
            </a:r>
          </a:p>
          <a:p>
            <a:endParaRPr lang="fr-CA" noProof="0" dirty="0" smtClean="0">
              <a:latin typeface="Arial" charset="0"/>
            </a:endParaRPr>
          </a:p>
          <a:p>
            <a:r>
              <a:rPr lang="fr-CA" noProof="0" dirty="0" smtClean="0">
                <a:latin typeface="Arial" charset="0"/>
              </a:rPr>
              <a:t>Il est important de noter que les codes modèles </a:t>
            </a:r>
            <a:r>
              <a:rPr lang="fr-CA" dirty="0" smtClean="0">
                <a:latin typeface="Arial" charset="0"/>
              </a:rPr>
              <a:t>élaborés par la Commission canadienne des codes du bâtiment et de prévention </a:t>
            </a:r>
            <a:r>
              <a:rPr lang="fr-CA" smtClean="0">
                <a:latin typeface="Arial" charset="0"/>
              </a:rPr>
              <a:t>des incendies </a:t>
            </a:r>
            <a:r>
              <a:rPr lang="fr-CA" noProof="0" smtClean="0">
                <a:latin typeface="Arial" charset="0"/>
              </a:rPr>
              <a:t>doivent </a:t>
            </a:r>
            <a:r>
              <a:rPr lang="fr-CA" noProof="0" dirty="0" smtClean="0">
                <a:latin typeface="Arial" charset="0"/>
              </a:rPr>
              <a:t>être adoptés par les autorités provinciales/territoriales pour avoir force de loi.</a:t>
            </a:r>
          </a:p>
          <a:p>
            <a:endParaRPr lang="fr-CA" noProof="0" dirty="0" smtClean="0">
              <a:latin typeface="Arial" charset="0"/>
            </a:endParaRPr>
          </a:p>
          <a:p>
            <a:r>
              <a:rPr lang="fr-CA" noProof="0" dirty="0" smtClean="0">
                <a:latin typeface="Arial" charset="0"/>
              </a:rPr>
              <a:t>Les exigences des codes édictées par la loi dans votre province ou votre territoire peuvent donc être différentes des exigences présentées ici.</a:t>
            </a:r>
          </a:p>
          <a:p>
            <a:endParaRPr lang="fr-CA" noProof="0" dirty="0" smtClean="0">
              <a:latin typeface="Arial" charset="0"/>
            </a:endParaRPr>
          </a:p>
          <a:p>
            <a:r>
              <a:rPr lang="fr-CA" noProof="0" dirty="0" smtClean="0">
                <a:latin typeface="Arial" charset="0"/>
              </a:rPr>
              <a:t>Veuillez vérifier auprès des autorités locales.</a:t>
            </a:r>
          </a:p>
          <a:p>
            <a:endParaRPr lang="fr-CA" noProof="0" dirty="0" smtClean="0">
              <a:latin typeface="Arial" charset="0"/>
            </a:endParaRPr>
          </a:p>
          <a:p>
            <a:pPr eaLnBrk="1" hangingPunct="1">
              <a:spcBef>
                <a:spcPct val="0"/>
              </a:spcBef>
            </a:pPr>
            <a:endParaRPr lang="fr-CA" noProof="0" dirty="0" smtClean="0">
              <a:solidFill>
                <a:schemeClr val="bg2"/>
              </a:solidFill>
              <a:latin typeface="Arial" charset="0"/>
            </a:endParaRPr>
          </a:p>
        </p:txBody>
      </p:sp>
      <p:sp>
        <p:nvSpPr>
          <p:cNvPr id="4" name="Slide Number Placeholder 3"/>
          <p:cNvSpPr>
            <a:spLocks noGrp="1"/>
          </p:cNvSpPr>
          <p:nvPr>
            <p:ph type="sldNum" sz="quarter" idx="5"/>
          </p:nvPr>
        </p:nvSpPr>
        <p:spPr/>
        <p:txBody>
          <a:bodyPr/>
          <a:lstStyle/>
          <a:p>
            <a:pPr>
              <a:defRPr/>
            </a:pPr>
            <a:fld id="{C449D9E2-AFD3-4B70-B718-B5FF4791341B}" type="slidenum">
              <a:rPr lang="en-CA" smtClean="0"/>
              <a:pPr>
                <a:defRPr/>
              </a:pPr>
              <a:t>2</a:t>
            </a:fld>
            <a:endParaRPr lang="en-C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Ce diagramme illustre le dégagement vertical de 2 m dans le même espace.</a:t>
            </a:r>
          </a:p>
        </p:txBody>
      </p:sp>
      <p:sp>
        <p:nvSpPr>
          <p:cNvPr id="4" name="Slide Number Placeholder 3"/>
          <p:cNvSpPr>
            <a:spLocks noGrp="1"/>
          </p:cNvSpPr>
          <p:nvPr>
            <p:ph type="sldNum" sz="quarter" idx="5"/>
          </p:nvPr>
        </p:nvSpPr>
        <p:spPr/>
        <p:txBody>
          <a:bodyPr/>
          <a:lstStyle/>
          <a:p>
            <a:pPr>
              <a:defRPr/>
            </a:pPr>
            <a:fld id="{AEB81426-9480-45DF-9DBB-473681ECA4B8}" type="slidenum">
              <a:rPr lang="en-CA" smtClean="0"/>
              <a:pPr>
                <a:defRPr/>
              </a:pPr>
              <a:t>20</a:t>
            </a:fld>
            <a:endParaRPr lang="en-CA"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CF1131E2-C14B-4A51-8CAB-DC2C15EE5396}" type="slidenum">
              <a:rPr lang="en-CA" sz="1200" b="0">
                <a:solidFill>
                  <a:schemeClr val="tx1"/>
                </a:solidFill>
                <a:latin typeface="+mn-lt"/>
              </a:rPr>
              <a:pPr algn="r" fontAlgn="auto">
                <a:spcBef>
                  <a:spcPts val="0"/>
                </a:spcBef>
                <a:spcAft>
                  <a:spcPts val="0"/>
                </a:spcAft>
                <a:defRPr/>
              </a:pPr>
              <a:t>21</a:t>
            </a:fld>
            <a:endParaRPr lang="en-CA" sz="1200" b="0" dirty="0">
              <a:solidFill>
                <a:schemeClr val="tx1"/>
              </a:solidFill>
              <a:latin typeface="+mn-lt"/>
            </a:endParaRPr>
          </a:p>
        </p:txBody>
      </p:sp>
      <p:sp>
        <p:nvSpPr>
          <p:cNvPr id="51203" name="Notes Placeholder 4"/>
          <p:cNvSpPr>
            <a:spLocks noGrp="1"/>
          </p:cNvSpPr>
          <p:nvPr>
            <p:ph type="body" sz="quarter" idx="10"/>
          </p:nvPr>
        </p:nvSpPr>
        <p:spPr bwMode="auto">
          <a:noFill/>
        </p:spPr>
        <p:txBody>
          <a:bodyPr/>
          <a:lstStyle/>
          <a:p>
            <a:pPr eaLnBrk="1" hangingPunct="1">
              <a:spcBef>
                <a:spcPct val="0"/>
              </a:spcBef>
            </a:pPr>
            <a:r>
              <a:rPr lang="fr-CA" sz="1200" b="0" dirty="0" smtClean="0">
                <a:latin typeface="Arial" charset="0"/>
              </a:rPr>
              <a:t>Passons à la protection de la façade de rayonnement.</a:t>
            </a:r>
          </a:p>
        </p:txBody>
      </p:sp>
      <p:sp>
        <p:nvSpPr>
          <p:cNvPr id="5" name="Slide Number Placeholder 4"/>
          <p:cNvSpPr>
            <a:spLocks noGrp="1"/>
          </p:cNvSpPr>
          <p:nvPr>
            <p:ph type="sldNum" sz="quarter" idx="11"/>
          </p:nvPr>
        </p:nvSpPr>
        <p:spPr/>
        <p:txBody>
          <a:bodyPr/>
          <a:lstStyle/>
          <a:p>
            <a:pPr>
              <a:defRPr/>
            </a:pPr>
            <a:fld id="{AF7D4E82-38E5-442A-9EFE-84526E624716}" type="slidenum">
              <a:rPr lang="en-CA" smtClean="0"/>
              <a:pPr>
                <a:defRPr/>
              </a:pPr>
              <a:t>21</a:t>
            </a:fld>
            <a:endParaRPr lang="en-CA"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a:lstStyle/>
          <a:p>
            <a:pPr eaLnBrk="1" hangingPunct="1">
              <a:spcBef>
                <a:spcPct val="0"/>
              </a:spcBef>
            </a:pPr>
            <a:r>
              <a:rPr lang="fr-CA" noProof="0" dirty="0" smtClean="0">
                <a:latin typeface="Arial" charset="0"/>
              </a:rPr>
              <a:t>En plus du risque du rayonnement thermique que présentent les baies non protégées pour les autres bâtiments, le revêtement extérieur combustible peut également être une menace pour les bâtiments adjacents. Lorsque le pourcentage</a:t>
            </a:r>
            <a:r>
              <a:rPr lang="fr-CA" baseline="0" noProof="0" dirty="0" smtClean="0">
                <a:latin typeface="Arial" charset="0"/>
              </a:rPr>
              <a:t> maximal de la surface occupée par des baies non protégées </a:t>
            </a:r>
            <a:r>
              <a:rPr lang="fr-CA" noProof="0" dirty="0" smtClean="0">
                <a:latin typeface="Arial" charset="0"/>
              </a:rPr>
              <a:t>se situe entre 25 % et 50 % de la façade de rayonnement, le degré de résistance au feu minimal doit être de 45 minutes. </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La construction peut être de type combustible ou incombustible, mais le revêtement doit maintenant être de type incombustible. Cette exigence s’applique aux bâtiments visés tant par la partie 3 que par la partie 9.</a:t>
            </a:r>
          </a:p>
        </p:txBody>
      </p:sp>
      <p:sp>
        <p:nvSpPr>
          <p:cNvPr id="4" name="Slide Number Placeholder 3"/>
          <p:cNvSpPr>
            <a:spLocks noGrp="1"/>
          </p:cNvSpPr>
          <p:nvPr>
            <p:ph type="sldNum" sz="quarter" idx="10"/>
          </p:nvPr>
        </p:nvSpPr>
        <p:spPr/>
        <p:txBody>
          <a:bodyPr/>
          <a:lstStyle/>
          <a:p>
            <a:pPr>
              <a:defRPr/>
            </a:pPr>
            <a:fld id="{AF7D4E82-38E5-442A-9EFE-84526E624716}" type="slidenum">
              <a:rPr lang="en-CA" smtClean="0"/>
              <a:pPr>
                <a:defRPr/>
              </a:pPr>
              <a:t>22</a:t>
            </a:fld>
            <a:endParaRPr lang="en-CA"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pPr eaLnBrk="1" hangingPunct="1">
              <a:spcBef>
                <a:spcPct val="0"/>
              </a:spcBef>
            </a:pPr>
            <a:r>
              <a:rPr lang="fr-CA" noProof="0" dirty="0" smtClean="0">
                <a:latin typeface="Arial" charset="0"/>
              </a:rPr>
              <a:t>Il y a des exceptions aux exigences relatives au revêtement</a:t>
            </a:r>
            <a:r>
              <a:rPr lang="fr-CA" baseline="0" noProof="0" dirty="0" smtClean="0">
                <a:latin typeface="Arial" charset="0"/>
              </a:rPr>
              <a:t> in</a:t>
            </a:r>
            <a:r>
              <a:rPr lang="fr-CA" noProof="0" dirty="0" smtClean="0">
                <a:latin typeface="Arial" charset="0"/>
              </a:rPr>
              <a:t>combustible lorsque la surface maximale des baies non protégées se situe entre 25 % et 50 % de l’aire de la façade de rayonnement :</a:t>
            </a:r>
          </a:p>
          <a:p>
            <a:pPr eaLnBrk="1" hangingPunct="1">
              <a:spcBef>
                <a:spcPct val="0"/>
              </a:spcBef>
            </a:pPr>
            <a:endParaRPr lang="fr-CA" noProof="0" dirty="0" smtClean="0">
              <a:latin typeface="Arial" charset="0"/>
            </a:endParaRPr>
          </a:p>
          <a:p>
            <a:pPr defTabSz="461909" eaLnBrk="1" hangingPunct="1">
              <a:spcBef>
                <a:spcPct val="0"/>
              </a:spcBef>
              <a:buFont typeface="Wingdings" pitchFamily="2" charset="2"/>
              <a:buChar char="§"/>
            </a:pPr>
            <a:r>
              <a:rPr lang="fr-CA" noProof="0" dirty="0" smtClean="0">
                <a:latin typeface="Arial" charset="0"/>
              </a:rPr>
              <a:t>	la distance limitative est supérieure à 5 m;</a:t>
            </a:r>
          </a:p>
          <a:p>
            <a:pPr defTabSz="461909" eaLnBrk="1" hangingPunct="1">
              <a:spcBef>
                <a:spcPct val="0"/>
              </a:spcBef>
              <a:buFont typeface="Wingdings" pitchFamily="2" charset="2"/>
              <a:buChar char="§"/>
            </a:pPr>
            <a:r>
              <a:rPr lang="fr-CA" noProof="0" dirty="0" smtClean="0">
                <a:latin typeface="Arial" charset="0"/>
              </a:rPr>
              <a:t>	le bâtiment ou le compartiment résistant au feu est protégé par gicleurs (y compris les combles); et</a:t>
            </a:r>
          </a:p>
          <a:p>
            <a:pPr defTabSz="461909" eaLnBrk="1" hangingPunct="1">
              <a:spcBef>
                <a:spcPct val="0"/>
              </a:spcBef>
              <a:buFont typeface="Wingdings" pitchFamily="2" charset="2"/>
              <a:buChar char="§"/>
            </a:pPr>
            <a:r>
              <a:rPr lang="fr-CA" noProof="0" dirty="0" smtClean="0">
                <a:latin typeface="Arial" charset="0"/>
              </a:rPr>
              <a:t>	le revêtement est conforme à l’exigence de la partie 9 voulant</a:t>
            </a:r>
            <a:r>
              <a:rPr lang="fr-CA" baseline="0" noProof="0" dirty="0" smtClean="0">
                <a:latin typeface="Arial" charset="0"/>
              </a:rPr>
              <a:t> qu’il soit posé sur un revêtement intermédiaire en </a:t>
            </a:r>
            <a:r>
              <a:rPr lang="fr-CA" noProof="0" dirty="0" smtClean="0">
                <a:latin typeface="Arial" charset="0"/>
              </a:rPr>
              <a:t>plaques de plâtre.</a:t>
            </a:r>
            <a:endParaRPr lang="fr-CA" sz="2400" b="1" dirty="0" smtClean="0">
              <a:latin typeface="Arial" charset="0"/>
            </a:endParaRPr>
          </a:p>
        </p:txBody>
      </p:sp>
      <p:sp>
        <p:nvSpPr>
          <p:cNvPr id="4" name="Slide Number Placeholder 3"/>
          <p:cNvSpPr>
            <a:spLocks noGrp="1"/>
          </p:cNvSpPr>
          <p:nvPr>
            <p:ph type="sldNum" sz="quarter" idx="10"/>
          </p:nvPr>
        </p:nvSpPr>
        <p:spPr/>
        <p:txBody>
          <a:bodyPr/>
          <a:lstStyle/>
          <a:p>
            <a:pPr>
              <a:defRPr/>
            </a:pPr>
            <a:fld id="{AF7D4E82-38E5-442A-9EFE-84526E624716}" type="slidenum">
              <a:rPr lang="en-CA" smtClean="0"/>
              <a:pPr>
                <a:defRPr/>
              </a:pPr>
              <a:t>23</a:t>
            </a:fld>
            <a:endParaRPr lang="en-CA"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6" name="Notes Placeholder 12"/>
          <p:cNvSpPr>
            <a:spLocks noGrp="1"/>
          </p:cNvSpPr>
          <p:nvPr>
            <p:ph type="body" sz="quarter" idx="10"/>
          </p:nvPr>
        </p:nvSpPr>
        <p:spPr bwMode="auto">
          <a:noFill/>
        </p:spPr>
        <p:txBody>
          <a:bodyPr/>
          <a:lstStyle/>
          <a:p>
            <a:pPr eaLnBrk="1" hangingPunct="1">
              <a:spcBef>
                <a:spcPct val="0"/>
              </a:spcBef>
            </a:pPr>
            <a:r>
              <a:rPr lang="fr-CA" noProof="0" dirty="0" smtClean="0">
                <a:latin typeface="Arial" charset="0"/>
              </a:rPr>
              <a:t>Il existe de légères différences entre les parties 3 et 9 quant aux exceptions aux exigences relatives aux revêtements incombustibles</a:t>
            </a:r>
            <a:r>
              <a:rPr lang="fr-CA" baseline="0" noProof="0" dirty="0" smtClean="0">
                <a:latin typeface="Arial" charset="0"/>
              </a:rPr>
              <a:t> </a:t>
            </a:r>
            <a:r>
              <a:rPr lang="fr-CA" noProof="0" dirty="0" smtClean="0">
                <a:latin typeface="Arial" charset="0"/>
              </a:rPr>
              <a:t>lorsque la surface maximale des baies non protégées se situe entre 25 % et 50 % de l’aire de la façade de rayonnement.</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Un revêtement incombustible n’est pas requis dans les cas suivants</a:t>
            </a:r>
            <a:r>
              <a:rPr lang="fr-CA" baseline="0" noProof="0" dirty="0" smtClean="0">
                <a:latin typeface="Arial" charset="0"/>
              </a:rPr>
              <a:t> :</a:t>
            </a:r>
            <a:endParaRPr lang="fr-CA" noProof="0" dirty="0" smtClean="0">
              <a:latin typeface="Arial" charset="0"/>
            </a:endParaRPr>
          </a:p>
          <a:p>
            <a:pPr defTabSz="461909" eaLnBrk="1" hangingPunct="1">
              <a:spcBef>
                <a:spcPct val="0"/>
              </a:spcBef>
              <a:buFont typeface="Calibri" pitchFamily="34" charset="0"/>
              <a:buAutoNum type="arabicPeriod"/>
            </a:pPr>
            <a:r>
              <a:rPr lang="fr-CA" noProof="0" dirty="0" smtClean="0">
                <a:latin typeface="Arial" charset="0"/>
              </a:rPr>
              <a:t> 	la distance limitative est supérieure à 5 m;</a:t>
            </a:r>
          </a:p>
          <a:p>
            <a:pPr defTabSz="461909" eaLnBrk="1" hangingPunct="1">
              <a:spcBef>
                <a:spcPct val="0"/>
              </a:spcBef>
              <a:buFont typeface="Calibri" pitchFamily="34" charset="0"/>
              <a:buAutoNum type="arabicPeriod"/>
            </a:pPr>
            <a:r>
              <a:rPr lang="fr-CA" noProof="0" dirty="0" smtClean="0">
                <a:latin typeface="Arial" charset="0"/>
              </a:rPr>
              <a:t> 	la distance limitative est supérieure à 2,5 m et le rapport largeur-hauteur de la façade de rayonnement est conforme au nouveau tableau des rapports de largeur-hauteur;</a:t>
            </a:r>
          </a:p>
          <a:p>
            <a:pPr defTabSz="461909" eaLnBrk="1" hangingPunct="1">
              <a:spcBef>
                <a:spcPct val="0"/>
              </a:spcBef>
              <a:buFont typeface="Calibri" pitchFamily="34" charset="0"/>
              <a:buAutoNum type="arabicPeriod"/>
            </a:pPr>
            <a:r>
              <a:rPr lang="fr-CA" noProof="0" dirty="0" smtClean="0">
                <a:latin typeface="Arial" charset="0"/>
              </a:rPr>
              <a:t> 	le bâtiment ou le compartiment résistant au feu est protégé par gicleurs (la différence par rapport à la partie 3 est que le système de gicleurs peut être conforme à la norme NFPA 13R et il n’est pas nécessaire que les combles soient protégés par gicleurs);</a:t>
            </a:r>
          </a:p>
          <a:p>
            <a:pPr defTabSz="461909" eaLnBrk="1" hangingPunct="1">
              <a:spcBef>
                <a:spcPct val="0"/>
              </a:spcBef>
              <a:buFont typeface="Calibri" pitchFamily="34" charset="0"/>
              <a:buAutoNum type="arabicPeriod"/>
            </a:pPr>
            <a:r>
              <a:rPr lang="fr-CA" noProof="0" dirty="0" smtClean="0">
                <a:latin typeface="Arial" charset="0"/>
              </a:rPr>
              <a:t> 	le revêtement est conforme à l’exigence de la section 9.27. voulant</a:t>
            </a:r>
            <a:r>
              <a:rPr lang="fr-CA" baseline="0" noProof="0" dirty="0" smtClean="0">
                <a:latin typeface="Arial" charset="0"/>
              </a:rPr>
              <a:t> qu’il soit posé sur un revêtement intermédiaire en </a:t>
            </a:r>
            <a:r>
              <a:rPr lang="fr-CA" noProof="0" dirty="0" smtClean="0">
                <a:latin typeface="Arial" charset="0"/>
              </a:rPr>
              <a:t>plaques de plâtre.</a:t>
            </a:r>
          </a:p>
        </p:txBody>
      </p:sp>
      <p:sp>
        <p:nvSpPr>
          <p:cNvPr id="4" name="Slide Number Placeholder 3"/>
          <p:cNvSpPr>
            <a:spLocks noGrp="1"/>
          </p:cNvSpPr>
          <p:nvPr>
            <p:ph type="sldNum" sz="quarter" idx="11"/>
          </p:nvPr>
        </p:nvSpPr>
        <p:spPr/>
        <p:txBody>
          <a:bodyPr/>
          <a:lstStyle/>
          <a:p>
            <a:pPr>
              <a:defRPr/>
            </a:pPr>
            <a:fld id="{AF7D4E82-38E5-442A-9EFE-84526E624716}" type="slidenum">
              <a:rPr lang="en-CA" smtClean="0"/>
              <a:pPr>
                <a:defRPr/>
              </a:pPr>
              <a:t>24</a:t>
            </a:fld>
            <a:endParaRPr lang="en-CA"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9394" name="Notes Placeholder 12"/>
          <p:cNvSpPr>
            <a:spLocks noGrp="1"/>
          </p:cNvSpPr>
          <p:nvPr>
            <p:ph type="body" sz="quarter" idx="10"/>
          </p:nvPr>
        </p:nvSpPr>
        <p:spPr bwMode="auto">
          <a:xfrm>
            <a:off x="577830" y="4327920"/>
            <a:ext cx="5489613" cy="4544350"/>
          </a:xfrm>
          <a:noFill/>
        </p:spPr>
        <p:txBody>
          <a:bodyPr>
            <a:normAutofit/>
          </a:bodyPr>
          <a:lstStyle/>
          <a:p>
            <a:r>
              <a:rPr lang="fr-CA" dirty="0" smtClean="0">
                <a:latin typeface="Arial" pitchFamily="34" charset="0"/>
                <a:cs typeface="Arial" pitchFamily="34" charset="0"/>
              </a:rPr>
              <a:t>La distance limitative est supérieure à 2,5 m et le rapport largeur-hauteur de la façade de rayonnement est conforme au tableau des rapports de largeur-hauteur nouvellement établi.</a:t>
            </a:r>
          </a:p>
          <a:p>
            <a:endParaRPr lang="fr-CA" dirty="0" smtClean="0">
              <a:latin typeface="Arial" pitchFamily="34" charset="0"/>
              <a:cs typeface="Arial" pitchFamily="34" charset="0"/>
            </a:endParaRPr>
          </a:p>
          <a:p>
            <a:r>
              <a:rPr lang="fr-CA" dirty="0" smtClean="0">
                <a:latin typeface="Arial" pitchFamily="34" charset="0"/>
                <a:cs typeface="Arial" pitchFamily="34" charset="0"/>
              </a:rPr>
              <a:t>Ce tableau s’applique aux bâtiments à un et deux étages, et est basé sur des calculs des valeurs de chaleur rayonnante prévues pour une surface donnée.</a:t>
            </a:r>
          </a:p>
        </p:txBody>
      </p:sp>
      <p:sp>
        <p:nvSpPr>
          <p:cNvPr id="4" name="Slide Number Placeholder 3"/>
          <p:cNvSpPr>
            <a:spLocks noGrp="1"/>
          </p:cNvSpPr>
          <p:nvPr>
            <p:ph type="sldNum" sz="quarter" idx="11"/>
          </p:nvPr>
        </p:nvSpPr>
        <p:spPr/>
        <p:txBody>
          <a:bodyPr/>
          <a:lstStyle/>
          <a:p>
            <a:pPr>
              <a:defRPr/>
            </a:pPr>
            <a:fld id="{AF7D4E82-38E5-442A-9EFE-84526E624716}" type="slidenum">
              <a:rPr lang="en-CA" smtClean="0"/>
              <a:pPr>
                <a:defRPr/>
              </a:pPr>
              <a:t>25</a:t>
            </a:fld>
            <a:endParaRPr lang="en-CA"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1442" name="Notes Placeholder 3"/>
          <p:cNvSpPr>
            <a:spLocks noGrp="1"/>
          </p:cNvSpPr>
          <p:nvPr>
            <p:ph type="body" sz="quarter" idx="10"/>
          </p:nvPr>
        </p:nvSpPr>
        <p:spPr bwMode="auto">
          <a:noFill/>
        </p:spPr>
        <p:txBody>
          <a:bodyPr/>
          <a:lstStyle/>
          <a:p>
            <a:pPr eaLnBrk="1" hangingPunct="1">
              <a:spcBef>
                <a:spcPct val="0"/>
              </a:spcBef>
            </a:pPr>
            <a:r>
              <a:rPr lang="fr-CA" noProof="0" dirty="0" smtClean="0">
                <a:latin typeface="Arial" charset="0"/>
              </a:rPr>
              <a:t>Dans le cas des maisons où la distance limitative est égale ou supérieure à 0,6 m et inférieure à 1,2 m, la façade de rayonnement et tout mur au-dessus qui renferme un comble ou un vide sous toit doivent avoir un degré de résistance au feu de 45 min.</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Le revêtement doit en outre être en métal ou être de construction incombustible, être posé sur des plaques</a:t>
            </a:r>
            <a:r>
              <a:rPr lang="fr-CA" baseline="0" noProof="0" dirty="0" smtClean="0">
                <a:latin typeface="Arial" charset="0"/>
              </a:rPr>
              <a:t> </a:t>
            </a:r>
            <a:r>
              <a:rPr lang="fr-CA" noProof="0" dirty="0" smtClean="0">
                <a:latin typeface="Arial" charset="0"/>
              </a:rPr>
              <a:t>de plâtre ou avoir été soumis à l’essai conformément à la norme CAN/ULC-S134, </a:t>
            </a:r>
            <a:r>
              <a:rPr lang="fr-CA" noProof="0" dirty="0" smtClean="0">
                <a:latin typeface="Arial"/>
                <a:cs typeface="Arial"/>
              </a:rPr>
              <a:t>« </a:t>
            </a:r>
            <a:r>
              <a:rPr lang="fr-CA" i="0" noProof="0" dirty="0" smtClean="0">
                <a:latin typeface="Arial" charset="0"/>
              </a:rPr>
              <a:t>Essais de comportement au feu des murs extérieurs ».</a:t>
            </a:r>
          </a:p>
        </p:txBody>
      </p:sp>
      <p:sp>
        <p:nvSpPr>
          <p:cNvPr id="4" name="Slide Number Placeholder 3"/>
          <p:cNvSpPr>
            <a:spLocks noGrp="1"/>
          </p:cNvSpPr>
          <p:nvPr>
            <p:ph type="sldNum" sz="quarter" idx="11"/>
          </p:nvPr>
        </p:nvSpPr>
        <p:spPr/>
        <p:txBody>
          <a:bodyPr/>
          <a:lstStyle/>
          <a:p>
            <a:pPr>
              <a:defRPr/>
            </a:pPr>
            <a:fld id="{AF7D4E82-38E5-442A-9EFE-84526E624716}" type="slidenum">
              <a:rPr lang="en-CA" smtClean="0"/>
              <a:pPr>
                <a:defRPr/>
              </a:pPr>
              <a:t>26</a:t>
            </a:fld>
            <a:endParaRPr lang="en-CA"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DE885219-CA1F-45DE-AA07-54B2BA9011FF}" type="slidenum">
              <a:rPr lang="en-CA" sz="1200" b="0">
                <a:solidFill>
                  <a:schemeClr val="tx1"/>
                </a:solidFill>
                <a:latin typeface="+mn-lt"/>
              </a:rPr>
              <a:pPr algn="r" fontAlgn="auto">
                <a:spcBef>
                  <a:spcPts val="0"/>
                </a:spcBef>
                <a:spcAft>
                  <a:spcPts val="0"/>
                </a:spcAft>
                <a:defRPr/>
              </a:pPr>
              <a:t>27</a:t>
            </a:fld>
            <a:endParaRPr lang="en-CA" sz="1200" b="0" dirty="0">
              <a:solidFill>
                <a:schemeClr val="tx1"/>
              </a:solidFill>
              <a:latin typeface="+mn-lt"/>
            </a:endParaRPr>
          </a:p>
        </p:txBody>
      </p:sp>
      <p:sp>
        <p:nvSpPr>
          <p:cNvPr id="63491" name="Notes Placeholder 4"/>
          <p:cNvSpPr>
            <a:spLocks noGrp="1"/>
          </p:cNvSpPr>
          <p:nvPr>
            <p:ph type="body" sz="quarter" idx="10"/>
          </p:nvPr>
        </p:nvSpPr>
        <p:spPr bwMode="auto">
          <a:noFill/>
        </p:spPr>
        <p:txBody>
          <a:bodyPr/>
          <a:lstStyle/>
          <a:p>
            <a:pPr eaLnBrk="1" hangingPunct="1">
              <a:spcBef>
                <a:spcPct val="0"/>
              </a:spcBef>
            </a:pPr>
            <a:r>
              <a:rPr lang="fr-CA" sz="1200" b="0" dirty="0" smtClean="0">
                <a:latin typeface="Arial" charset="0"/>
              </a:rPr>
              <a:t>La dernière section portera sur les saillies.</a:t>
            </a:r>
          </a:p>
        </p:txBody>
      </p:sp>
      <p:sp>
        <p:nvSpPr>
          <p:cNvPr id="5" name="Slide Number Placeholder 4"/>
          <p:cNvSpPr>
            <a:spLocks noGrp="1"/>
          </p:cNvSpPr>
          <p:nvPr>
            <p:ph type="sldNum" sz="quarter" idx="11"/>
          </p:nvPr>
        </p:nvSpPr>
        <p:spPr/>
        <p:txBody>
          <a:bodyPr/>
          <a:lstStyle/>
          <a:p>
            <a:pPr>
              <a:defRPr/>
            </a:pPr>
            <a:fld id="{AF7D4E82-38E5-442A-9EFE-84526E624716}" type="slidenum">
              <a:rPr lang="en-CA" smtClean="0"/>
              <a:pPr>
                <a:defRPr/>
              </a:pPr>
              <a:t>27</a:t>
            </a:fld>
            <a:endParaRPr lang="en-CA"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bwMode="auto">
          <a:noFill/>
          <a:ln>
            <a:solidFill>
              <a:srgbClr val="000000"/>
            </a:solidFill>
            <a:miter lim="800000"/>
            <a:headEnd/>
            <a:tailEnd/>
          </a:ln>
        </p:spPr>
      </p:sp>
      <p:sp>
        <p:nvSpPr>
          <p:cNvPr id="65538" name="Rectangle 3"/>
          <p:cNvSpPr>
            <a:spLocks noGrp="1"/>
          </p:cNvSpPr>
          <p:nvPr>
            <p:ph type="body" idx="1"/>
          </p:nvPr>
        </p:nvSpPr>
        <p:spPr bwMode="auto">
          <a:noFill/>
        </p:spPr>
        <p:txBody>
          <a:bodyPr/>
          <a:lstStyle/>
          <a:p>
            <a:pPr eaLnBrk="1" hangingPunct="1">
              <a:spcBef>
                <a:spcPct val="0"/>
              </a:spcBef>
            </a:pPr>
            <a:endParaRPr lang="fr-CA" sz="2400" b="1" dirty="0" smtClean="0">
              <a:latin typeface="Arial" charset="0"/>
              <a:cs typeface="Times New Roman" charset="0"/>
            </a:endParaRPr>
          </a:p>
          <a:p>
            <a:pPr eaLnBrk="1" hangingPunct="1">
              <a:spcBef>
                <a:spcPct val="0"/>
              </a:spcBef>
            </a:pPr>
            <a:endParaRPr lang="fr-CA" sz="2400" b="1"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Le diagramme montre un cas qui ne sera plus permis.</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Des soffites de toit en saillie ne doivent pas être construits au-dessus de la façade de rayonnement lorsque cette dernière présente une distance limitative d’au plus 0,45 m.</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La face des soffites de toit au-dessus de la façade de rayonnement ne doit pas faire saillie à moins de 0,45 m de la limite de propriété lorsque la façade de rayonnement présente une distance limitative supérieure à 0,45 m.</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La diapositive qui suit illustrera ce point avec un peu plus de clarté.</a:t>
            </a:r>
            <a:endParaRPr lang="fr-CA" noProof="0" dirty="0" smtClean="0">
              <a:latin typeface="Arial" charset="0"/>
            </a:endParaRPr>
          </a:p>
        </p:txBody>
      </p:sp>
      <p:sp>
        <p:nvSpPr>
          <p:cNvPr id="4" name="Slide Number Placeholder 3"/>
          <p:cNvSpPr>
            <a:spLocks noGrp="1"/>
          </p:cNvSpPr>
          <p:nvPr>
            <p:ph type="sldNum" sz="quarter" idx="10"/>
          </p:nvPr>
        </p:nvSpPr>
        <p:spPr/>
        <p:txBody>
          <a:bodyPr/>
          <a:lstStyle/>
          <a:p>
            <a:pPr>
              <a:defRPr/>
            </a:pPr>
            <a:fld id="{AF7D4E82-38E5-442A-9EFE-84526E624716}" type="slidenum">
              <a:rPr lang="en-CA" smtClean="0"/>
              <a:pPr>
                <a:defRPr/>
              </a:pPr>
              <a:t>28</a:t>
            </a:fld>
            <a:endParaRPr lang="en-CA"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a:lstStyle/>
          <a:p>
            <a:r>
              <a:rPr lang="en-US" dirty="0" smtClean="0">
                <a:solidFill>
                  <a:srgbClr val="000000"/>
                </a:solidFill>
                <a:latin typeface="Arial" pitchFamily="34" charset="0"/>
                <a:cs typeface="Arial" pitchFamily="34" charset="0"/>
              </a:rPr>
              <a:t>Si la distance limitative de la façade de </a:t>
            </a:r>
            <a:r>
              <a:rPr lang="en-US" dirty="0" err="1" smtClean="0">
                <a:solidFill>
                  <a:srgbClr val="000000"/>
                </a:solidFill>
                <a:latin typeface="Arial" pitchFamily="34" charset="0"/>
                <a:cs typeface="Arial" pitchFamily="34" charset="0"/>
              </a:rPr>
              <a:t>rayonnement</a:t>
            </a:r>
            <a:r>
              <a:rPr lang="en-US" dirty="0" smtClean="0">
                <a:solidFill>
                  <a:srgbClr val="000000"/>
                </a:solidFill>
                <a:latin typeface="Arial" pitchFamily="34" charset="0"/>
                <a:cs typeface="Arial" pitchFamily="34" charset="0"/>
              </a:rPr>
              <a:t> </a:t>
            </a:r>
            <a:r>
              <a:rPr lang="en-US" dirty="0" err="1" smtClean="0">
                <a:solidFill>
                  <a:srgbClr val="000000"/>
                </a:solidFill>
                <a:latin typeface="Arial" pitchFamily="34" charset="0"/>
                <a:cs typeface="Arial" pitchFamily="34" charset="0"/>
              </a:rPr>
              <a:t>est</a:t>
            </a:r>
            <a:r>
              <a:rPr lang="en-US" dirty="0" smtClean="0">
                <a:solidFill>
                  <a:srgbClr val="000000"/>
                </a:solidFill>
                <a:latin typeface="Arial" pitchFamily="34" charset="0"/>
                <a:cs typeface="Arial" pitchFamily="34" charset="0"/>
              </a:rPr>
              <a:t> </a:t>
            </a:r>
            <a:r>
              <a:rPr lang="en-US" dirty="0" err="1" smtClean="0">
                <a:solidFill>
                  <a:srgbClr val="000000"/>
                </a:solidFill>
                <a:latin typeface="Arial" pitchFamily="34" charset="0"/>
                <a:cs typeface="Arial" pitchFamily="34" charset="0"/>
              </a:rPr>
              <a:t>d’au</a:t>
            </a:r>
            <a:r>
              <a:rPr lang="en-US" dirty="0" smtClean="0">
                <a:solidFill>
                  <a:srgbClr val="000000"/>
                </a:solidFill>
                <a:latin typeface="Arial" pitchFamily="34" charset="0"/>
                <a:cs typeface="Arial" pitchFamily="34" charset="0"/>
              </a:rPr>
              <a:t> plus 0,45</a:t>
            </a:r>
            <a:r>
              <a:rPr lang="en-US" baseline="0" dirty="0" smtClean="0">
                <a:solidFill>
                  <a:srgbClr val="000000"/>
                </a:solidFill>
                <a:latin typeface="Arial" pitchFamily="34" charset="0"/>
                <a:cs typeface="Arial" pitchFamily="34" charset="0"/>
              </a:rPr>
              <a:t> m, </a:t>
            </a:r>
            <a:r>
              <a:rPr lang="en-US" baseline="0" dirty="0" err="1" smtClean="0">
                <a:solidFill>
                  <a:srgbClr val="000000"/>
                </a:solidFill>
                <a:latin typeface="Arial" pitchFamily="34" charset="0"/>
                <a:cs typeface="Arial" pitchFamily="34" charset="0"/>
              </a:rPr>
              <a:t>aucun</a:t>
            </a:r>
            <a:r>
              <a:rPr lang="en-US" baseline="0" dirty="0" smtClean="0">
                <a:solidFill>
                  <a:srgbClr val="000000"/>
                </a:solidFill>
                <a:latin typeface="Arial" pitchFamily="34" charset="0"/>
                <a:cs typeface="Arial" pitchFamily="34" charset="0"/>
              </a:rPr>
              <a:t> </a:t>
            </a:r>
            <a:r>
              <a:rPr lang="en-US" baseline="0" dirty="0" err="1" smtClean="0">
                <a:solidFill>
                  <a:srgbClr val="000000"/>
                </a:solidFill>
                <a:latin typeface="Arial" pitchFamily="34" charset="0"/>
                <a:cs typeface="Arial" pitchFamily="34" charset="0"/>
              </a:rPr>
              <a:t>soffite</a:t>
            </a:r>
            <a:r>
              <a:rPr lang="en-US" baseline="0" dirty="0" smtClean="0">
                <a:solidFill>
                  <a:srgbClr val="000000"/>
                </a:solidFill>
                <a:latin typeface="Arial" pitchFamily="34" charset="0"/>
                <a:cs typeface="Arial" pitchFamily="34" charset="0"/>
              </a:rPr>
              <a:t> de </a:t>
            </a:r>
            <a:r>
              <a:rPr lang="en-US" baseline="0" dirty="0" err="1" smtClean="0">
                <a:solidFill>
                  <a:srgbClr val="000000"/>
                </a:solidFill>
                <a:latin typeface="Arial" pitchFamily="34" charset="0"/>
                <a:cs typeface="Arial" pitchFamily="34" charset="0"/>
              </a:rPr>
              <a:t>toit</a:t>
            </a:r>
            <a:r>
              <a:rPr lang="en-US" baseline="0" dirty="0" smtClean="0">
                <a:solidFill>
                  <a:srgbClr val="000000"/>
                </a:solidFill>
                <a:latin typeface="Arial" pitchFamily="34" charset="0"/>
                <a:cs typeface="Arial" pitchFamily="34" charset="0"/>
              </a:rPr>
              <a:t> ne </a:t>
            </a:r>
            <a:r>
              <a:rPr lang="en-US" baseline="0" dirty="0" err="1" smtClean="0">
                <a:solidFill>
                  <a:srgbClr val="000000"/>
                </a:solidFill>
                <a:latin typeface="Arial" pitchFamily="34" charset="0"/>
                <a:cs typeface="Arial" pitchFamily="34" charset="0"/>
              </a:rPr>
              <a:t>doit</a:t>
            </a:r>
            <a:r>
              <a:rPr lang="en-US" baseline="0" dirty="0" smtClean="0">
                <a:solidFill>
                  <a:srgbClr val="000000"/>
                </a:solidFill>
                <a:latin typeface="Arial" pitchFamily="34" charset="0"/>
                <a:cs typeface="Arial" pitchFamily="34" charset="0"/>
              </a:rPr>
              <a:t> </a:t>
            </a:r>
            <a:r>
              <a:rPr lang="en-US" baseline="0" dirty="0" err="1" smtClean="0">
                <a:solidFill>
                  <a:srgbClr val="000000"/>
                </a:solidFill>
                <a:latin typeface="Arial" pitchFamily="34" charset="0"/>
                <a:cs typeface="Arial" pitchFamily="34" charset="0"/>
              </a:rPr>
              <a:t>être</a:t>
            </a:r>
            <a:r>
              <a:rPr lang="en-US" baseline="0" dirty="0" smtClean="0">
                <a:solidFill>
                  <a:srgbClr val="000000"/>
                </a:solidFill>
                <a:latin typeface="Arial" pitchFamily="34" charset="0"/>
                <a:cs typeface="Arial" pitchFamily="34" charset="0"/>
              </a:rPr>
              <a:t> </a:t>
            </a:r>
            <a:r>
              <a:rPr lang="en-US" baseline="0" dirty="0" err="1" smtClean="0">
                <a:solidFill>
                  <a:srgbClr val="000000"/>
                </a:solidFill>
                <a:latin typeface="Arial" pitchFamily="34" charset="0"/>
                <a:cs typeface="Arial" pitchFamily="34" charset="0"/>
              </a:rPr>
              <a:t>construit</a:t>
            </a:r>
            <a:r>
              <a:rPr lang="en-US" baseline="0" dirty="0" smtClean="0">
                <a:solidFill>
                  <a:srgbClr val="000000"/>
                </a:solidFill>
                <a:latin typeface="Arial" pitchFamily="34" charset="0"/>
                <a:cs typeface="Arial" pitchFamily="34" charset="0"/>
              </a:rPr>
              <a:t> au-</a:t>
            </a:r>
            <a:r>
              <a:rPr lang="en-US" baseline="0" dirty="0" err="1" smtClean="0">
                <a:solidFill>
                  <a:srgbClr val="000000"/>
                </a:solidFill>
                <a:latin typeface="Arial" pitchFamily="34" charset="0"/>
                <a:cs typeface="Arial" pitchFamily="34" charset="0"/>
              </a:rPr>
              <a:t>dessus</a:t>
            </a:r>
            <a:r>
              <a:rPr lang="en-US" baseline="0" dirty="0" smtClean="0">
                <a:solidFill>
                  <a:srgbClr val="000000"/>
                </a:solidFill>
                <a:latin typeface="Arial" pitchFamily="34" charset="0"/>
                <a:cs typeface="Arial" pitchFamily="34" charset="0"/>
              </a:rPr>
              <a:t> de la façade de </a:t>
            </a:r>
            <a:r>
              <a:rPr lang="en-US" baseline="0" dirty="0" err="1" smtClean="0">
                <a:solidFill>
                  <a:srgbClr val="000000"/>
                </a:solidFill>
                <a:latin typeface="Arial" pitchFamily="34" charset="0"/>
                <a:cs typeface="Arial" pitchFamily="34" charset="0"/>
              </a:rPr>
              <a:t>rayonnement</a:t>
            </a:r>
            <a:r>
              <a:rPr lang="en-US" baseline="0" dirty="0" smtClean="0">
                <a:solidFill>
                  <a:srgbClr val="000000"/>
                </a:solidFill>
                <a:latin typeface="Arial" pitchFamily="34" charset="0"/>
                <a:cs typeface="Arial" pitchFamily="34" charset="0"/>
              </a:rPr>
              <a:t>.</a:t>
            </a:r>
            <a:endParaRPr lang="en-US" dirty="0" smtClean="0">
              <a:solidFill>
                <a:srgbClr val="000000"/>
              </a:solidFill>
              <a:latin typeface="Arial" pitchFamily="34" charset="0"/>
              <a:cs typeface="Arial" pitchFamily="34" charset="0"/>
            </a:endParaRPr>
          </a:p>
          <a:p>
            <a:endParaRPr lang="en-US" dirty="0" smtClean="0">
              <a:solidFill>
                <a:srgbClr val="000000"/>
              </a:solidFill>
              <a:latin typeface="Arial" pitchFamily="34" charset="0"/>
              <a:cs typeface="Arial" pitchFamily="34" charset="0"/>
            </a:endParaRPr>
          </a:p>
          <a:p>
            <a:r>
              <a:rPr lang="en-US" dirty="0" smtClean="0">
                <a:solidFill>
                  <a:srgbClr val="000000"/>
                </a:solidFill>
                <a:latin typeface="Arial" pitchFamily="34" charset="0"/>
                <a:cs typeface="Arial" pitchFamily="34" charset="0"/>
              </a:rPr>
              <a:t>Si la distance limitative de la façade de</a:t>
            </a:r>
            <a:r>
              <a:rPr lang="en-US" baseline="0" dirty="0" smtClean="0">
                <a:solidFill>
                  <a:srgbClr val="000000"/>
                </a:solidFill>
                <a:latin typeface="Arial" pitchFamily="34" charset="0"/>
                <a:cs typeface="Arial" pitchFamily="34" charset="0"/>
              </a:rPr>
              <a:t> </a:t>
            </a:r>
            <a:r>
              <a:rPr lang="en-US" baseline="0" dirty="0" err="1" smtClean="0">
                <a:solidFill>
                  <a:srgbClr val="000000"/>
                </a:solidFill>
                <a:latin typeface="Arial" pitchFamily="34" charset="0"/>
                <a:cs typeface="Arial" pitchFamily="34" charset="0"/>
              </a:rPr>
              <a:t>rayonnement</a:t>
            </a:r>
            <a:r>
              <a:rPr lang="en-US" baseline="0" dirty="0" smtClean="0">
                <a:solidFill>
                  <a:srgbClr val="000000"/>
                </a:solidFill>
                <a:latin typeface="Arial" pitchFamily="34" charset="0"/>
                <a:cs typeface="Arial" pitchFamily="34" charset="0"/>
              </a:rPr>
              <a:t> </a:t>
            </a:r>
            <a:r>
              <a:rPr lang="en-US" baseline="0" dirty="0" err="1" smtClean="0">
                <a:solidFill>
                  <a:srgbClr val="000000"/>
                </a:solidFill>
                <a:latin typeface="Arial" pitchFamily="34" charset="0"/>
                <a:cs typeface="Arial" pitchFamily="34" charset="0"/>
              </a:rPr>
              <a:t>est</a:t>
            </a:r>
            <a:r>
              <a:rPr lang="en-US" baseline="0" dirty="0" smtClean="0">
                <a:solidFill>
                  <a:srgbClr val="000000"/>
                </a:solidFill>
                <a:latin typeface="Arial" pitchFamily="34" charset="0"/>
                <a:cs typeface="Arial" pitchFamily="34" charset="0"/>
              </a:rPr>
              <a:t> </a:t>
            </a:r>
            <a:r>
              <a:rPr lang="en-US" baseline="0" dirty="0" err="1" smtClean="0">
                <a:solidFill>
                  <a:srgbClr val="000000"/>
                </a:solidFill>
                <a:latin typeface="Arial" pitchFamily="34" charset="0"/>
                <a:cs typeface="Arial" pitchFamily="34" charset="0"/>
              </a:rPr>
              <a:t>supérieure</a:t>
            </a:r>
            <a:r>
              <a:rPr lang="en-US" baseline="0" dirty="0" smtClean="0">
                <a:solidFill>
                  <a:srgbClr val="000000"/>
                </a:solidFill>
                <a:latin typeface="Arial" pitchFamily="34" charset="0"/>
                <a:cs typeface="Arial" pitchFamily="34" charset="0"/>
              </a:rPr>
              <a:t> à 0,45 m, la face des </a:t>
            </a:r>
            <a:r>
              <a:rPr lang="en-US" baseline="0" dirty="0" err="1" smtClean="0">
                <a:solidFill>
                  <a:srgbClr val="000000"/>
                </a:solidFill>
                <a:latin typeface="Arial" pitchFamily="34" charset="0"/>
                <a:cs typeface="Arial" pitchFamily="34" charset="0"/>
              </a:rPr>
              <a:t>soffites</a:t>
            </a:r>
            <a:r>
              <a:rPr lang="en-US" baseline="0" dirty="0" smtClean="0">
                <a:solidFill>
                  <a:srgbClr val="000000"/>
                </a:solidFill>
                <a:latin typeface="Arial" pitchFamily="34" charset="0"/>
                <a:cs typeface="Arial" pitchFamily="34" charset="0"/>
              </a:rPr>
              <a:t> de </a:t>
            </a:r>
            <a:r>
              <a:rPr lang="en-US" baseline="0" dirty="0" err="1" smtClean="0">
                <a:solidFill>
                  <a:srgbClr val="000000"/>
                </a:solidFill>
                <a:latin typeface="Arial" pitchFamily="34" charset="0"/>
                <a:cs typeface="Arial" pitchFamily="34" charset="0"/>
              </a:rPr>
              <a:t>toit</a:t>
            </a:r>
            <a:r>
              <a:rPr lang="en-US" baseline="0" dirty="0" smtClean="0">
                <a:solidFill>
                  <a:srgbClr val="000000"/>
                </a:solidFill>
                <a:latin typeface="Arial" pitchFamily="34" charset="0"/>
                <a:cs typeface="Arial" pitchFamily="34" charset="0"/>
              </a:rPr>
              <a:t> au-</a:t>
            </a:r>
            <a:r>
              <a:rPr lang="en-US" baseline="0" dirty="0" err="1" smtClean="0">
                <a:solidFill>
                  <a:srgbClr val="000000"/>
                </a:solidFill>
                <a:latin typeface="Arial" pitchFamily="34" charset="0"/>
                <a:cs typeface="Arial" pitchFamily="34" charset="0"/>
              </a:rPr>
              <a:t>dessus</a:t>
            </a:r>
            <a:r>
              <a:rPr lang="en-US" baseline="0" dirty="0" smtClean="0">
                <a:solidFill>
                  <a:srgbClr val="000000"/>
                </a:solidFill>
                <a:latin typeface="Arial" pitchFamily="34" charset="0"/>
                <a:cs typeface="Arial" pitchFamily="34" charset="0"/>
              </a:rPr>
              <a:t> de la façade de </a:t>
            </a:r>
            <a:r>
              <a:rPr lang="en-US" baseline="0" dirty="0" err="1" smtClean="0">
                <a:solidFill>
                  <a:srgbClr val="000000"/>
                </a:solidFill>
                <a:latin typeface="Arial" pitchFamily="34" charset="0"/>
                <a:cs typeface="Arial" pitchFamily="34" charset="0"/>
              </a:rPr>
              <a:t>rayonnement</a:t>
            </a:r>
            <a:r>
              <a:rPr lang="en-US" baseline="0" dirty="0" smtClean="0">
                <a:solidFill>
                  <a:srgbClr val="000000"/>
                </a:solidFill>
                <a:latin typeface="Arial" pitchFamily="34" charset="0"/>
                <a:cs typeface="Arial" pitchFamily="34" charset="0"/>
              </a:rPr>
              <a:t> ne </a:t>
            </a:r>
            <a:r>
              <a:rPr lang="en-US" baseline="0" dirty="0" err="1" smtClean="0">
                <a:solidFill>
                  <a:srgbClr val="000000"/>
                </a:solidFill>
                <a:latin typeface="Arial" pitchFamily="34" charset="0"/>
                <a:cs typeface="Arial" pitchFamily="34" charset="0"/>
              </a:rPr>
              <a:t>doit</a:t>
            </a:r>
            <a:r>
              <a:rPr lang="en-US" baseline="0" dirty="0" smtClean="0">
                <a:solidFill>
                  <a:srgbClr val="000000"/>
                </a:solidFill>
                <a:latin typeface="Arial" pitchFamily="34" charset="0"/>
                <a:cs typeface="Arial" pitchFamily="34" charset="0"/>
              </a:rPr>
              <a:t> pas faire </a:t>
            </a:r>
            <a:r>
              <a:rPr lang="en-US" baseline="0" dirty="0" err="1" smtClean="0">
                <a:solidFill>
                  <a:srgbClr val="000000"/>
                </a:solidFill>
                <a:latin typeface="Arial" pitchFamily="34" charset="0"/>
                <a:cs typeface="Arial" pitchFamily="34" charset="0"/>
              </a:rPr>
              <a:t>saillie</a:t>
            </a:r>
            <a:r>
              <a:rPr lang="en-US" baseline="0" dirty="0" smtClean="0">
                <a:solidFill>
                  <a:srgbClr val="000000"/>
                </a:solidFill>
                <a:latin typeface="Arial" pitchFamily="34" charset="0"/>
                <a:cs typeface="Arial" pitchFamily="34" charset="0"/>
              </a:rPr>
              <a:t> à </a:t>
            </a:r>
            <a:r>
              <a:rPr lang="en-US" baseline="0" dirty="0" err="1" smtClean="0">
                <a:solidFill>
                  <a:srgbClr val="000000"/>
                </a:solidFill>
                <a:latin typeface="Arial" pitchFamily="34" charset="0"/>
                <a:cs typeface="Arial" pitchFamily="34" charset="0"/>
              </a:rPr>
              <a:t>moins</a:t>
            </a:r>
            <a:r>
              <a:rPr lang="en-US" baseline="0" dirty="0" smtClean="0">
                <a:solidFill>
                  <a:srgbClr val="000000"/>
                </a:solidFill>
                <a:latin typeface="Arial" pitchFamily="34" charset="0"/>
                <a:cs typeface="Arial" pitchFamily="34" charset="0"/>
              </a:rPr>
              <a:t> de 0,45 m de la </a:t>
            </a:r>
            <a:r>
              <a:rPr lang="en-US" baseline="0" dirty="0" err="1" smtClean="0">
                <a:solidFill>
                  <a:srgbClr val="000000"/>
                </a:solidFill>
                <a:latin typeface="Arial" pitchFamily="34" charset="0"/>
                <a:cs typeface="Arial" pitchFamily="34" charset="0"/>
              </a:rPr>
              <a:t>limite</a:t>
            </a:r>
            <a:r>
              <a:rPr lang="en-US" baseline="0" dirty="0" smtClean="0">
                <a:solidFill>
                  <a:srgbClr val="000000"/>
                </a:solidFill>
                <a:latin typeface="Arial" pitchFamily="34" charset="0"/>
                <a:cs typeface="Arial" pitchFamily="34" charset="0"/>
              </a:rPr>
              <a:t> de </a:t>
            </a:r>
            <a:r>
              <a:rPr lang="en-US" baseline="0" dirty="0" err="1" smtClean="0">
                <a:solidFill>
                  <a:srgbClr val="000000"/>
                </a:solidFill>
                <a:latin typeface="Arial" pitchFamily="34" charset="0"/>
                <a:cs typeface="Arial" pitchFamily="34" charset="0"/>
              </a:rPr>
              <a:t>propriété</a:t>
            </a:r>
            <a:r>
              <a:rPr lang="en-US" baseline="0" dirty="0" smtClean="0">
                <a:solidFill>
                  <a:srgbClr val="000000"/>
                </a:solidFill>
                <a:latin typeface="Arial" pitchFamily="34" charset="0"/>
                <a:cs typeface="Arial" pitchFamily="34" charset="0"/>
              </a:rPr>
              <a:t>.</a:t>
            </a:r>
            <a:endParaRPr lang="en-US" dirty="0" smtClean="0">
              <a:solidFill>
                <a:srgbClr val="000000"/>
              </a:solidFill>
              <a:latin typeface="Arial" pitchFamily="34" charset="0"/>
              <a:cs typeface="Arial" pitchFamily="34" charset="0"/>
            </a:endParaRPr>
          </a:p>
          <a:p>
            <a:pPr eaLnBrk="1" hangingPunct="1">
              <a:spcBef>
                <a:spcPct val="0"/>
              </a:spcBef>
            </a:pPr>
            <a:endParaRPr lang="en-US" dirty="0" smtClean="0">
              <a:solidFill>
                <a:srgbClr val="000000"/>
              </a:solidFill>
              <a:latin typeface="Arial" pitchFamily="34" charset="0"/>
            </a:endParaRPr>
          </a:p>
          <a:p>
            <a:pPr eaLnBrk="1" hangingPunct="1">
              <a:spcBef>
                <a:spcPct val="0"/>
              </a:spcBef>
            </a:pPr>
            <a:r>
              <a:rPr lang="en-US" dirty="0" smtClean="0">
                <a:solidFill>
                  <a:srgbClr val="000000"/>
                </a:solidFill>
                <a:latin typeface="Arial" pitchFamily="34" charset="0"/>
              </a:rPr>
              <a:t>Les figures</a:t>
            </a:r>
            <a:r>
              <a:rPr lang="en-US" baseline="0" dirty="0" smtClean="0">
                <a:solidFill>
                  <a:srgbClr val="000000"/>
                </a:solidFill>
                <a:latin typeface="Arial" pitchFamily="34" charset="0"/>
              </a:rPr>
              <a:t> </a:t>
            </a:r>
            <a:r>
              <a:rPr lang="en-US" baseline="0" dirty="0" err="1" smtClean="0">
                <a:solidFill>
                  <a:srgbClr val="000000"/>
                </a:solidFill>
                <a:latin typeface="Arial" pitchFamily="34" charset="0"/>
              </a:rPr>
              <a:t>illustrent</a:t>
            </a:r>
            <a:r>
              <a:rPr lang="en-US" baseline="0" dirty="0" smtClean="0">
                <a:solidFill>
                  <a:srgbClr val="000000"/>
                </a:solidFill>
                <a:latin typeface="Arial" pitchFamily="34" charset="0"/>
              </a:rPr>
              <a:t> le fait </a:t>
            </a:r>
            <a:r>
              <a:rPr lang="en-US" baseline="0" dirty="0" err="1" smtClean="0">
                <a:solidFill>
                  <a:srgbClr val="000000"/>
                </a:solidFill>
                <a:latin typeface="Arial" pitchFamily="34" charset="0"/>
              </a:rPr>
              <a:t>que</a:t>
            </a:r>
            <a:r>
              <a:rPr lang="en-US" baseline="0" dirty="0" smtClean="0">
                <a:solidFill>
                  <a:srgbClr val="000000"/>
                </a:solidFill>
                <a:latin typeface="Arial" pitchFamily="34" charset="0"/>
              </a:rPr>
              <a:t> les </a:t>
            </a:r>
            <a:r>
              <a:rPr lang="en-US" baseline="0" dirty="0" err="1" smtClean="0">
                <a:solidFill>
                  <a:srgbClr val="000000"/>
                </a:solidFill>
                <a:latin typeface="Arial" pitchFamily="34" charset="0"/>
              </a:rPr>
              <a:t>soffites</a:t>
            </a:r>
            <a:r>
              <a:rPr lang="en-US" baseline="0" dirty="0" smtClean="0">
                <a:solidFill>
                  <a:srgbClr val="000000"/>
                </a:solidFill>
                <a:latin typeface="Arial" pitchFamily="34" charset="0"/>
              </a:rPr>
              <a:t> ne </a:t>
            </a:r>
            <a:r>
              <a:rPr lang="en-US" baseline="0" dirty="0" err="1" smtClean="0">
                <a:solidFill>
                  <a:srgbClr val="000000"/>
                </a:solidFill>
                <a:latin typeface="Arial" pitchFamily="34" charset="0"/>
              </a:rPr>
              <a:t>doivent</a:t>
            </a:r>
            <a:r>
              <a:rPr lang="en-US" baseline="0" dirty="0" smtClean="0">
                <a:solidFill>
                  <a:srgbClr val="000000"/>
                </a:solidFill>
                <a:latin typeface="Arial" pitchFamily="34" charset="0"/>
              </a:rPr>
              <a:t> </a:t>
            </a:r>
            <a:r>
              <a:rPr lang="en-US" baseline="0" dirty="0" err="1" smtClean="0">
                <a:solidFill>
                  <a:srgbClr val="000000"/>
                </a:solidFill>
                <a:latin typeface="Arial" pitchFamily="34" charset="0"/>
              </a:rPr>
              <a:t>jamais</a:t>
            </a:r>
            <a:r>
              <a:rPr lang="en-US" baseline="0" dirty="0" smtClean="0">
                <a:solidFill>
                  <a:srgbClr val="000000"/>
                </a:solidFill>
                <a:latin typeface="Arial" pitchFamily="34" charset="0"/>
              </a:rPr>
              <a:t> faire </a:t>
            </a:r>
            <a:r>
              <a:rPr lang="en-US" baseline="0" dirty="0" err="1" smtClean="0">
                <a:solidFill>
                  <a:srgbClr val="000000"/>
                </a:solidFill>
                <a:latin typeface="Arial" pitchFamily="34" charset="0"/>
              </a:rPr>
              <a:t>saillie</a:t>
            </a:r>
            <a:r>
              <a:rPr lang="en-US" baseline="0" dirty="0" smtClean="0">
                <a:solidFill>
                  <a:srgbClr val="000000"/>
                </a:solidFill>
                <a:latin typeface="Arial" pitchFamily="34" charset="0"/>
              </a:rPr>
              <a:t> à </a:t>
            </a:r>
            <a:r>
              <a:rPr lang="en-US" baseline="0" dirty="0" err="1" smtClean="0">
                <a:solidFill>
                  <a:srgbClr val="000000"/>
                </a:solidFill>
                <a:latin typeface="Arial" pitchFamily="34" charset="0"/>
              </a:rPr>
              <a:t>moins</a:t>
            </a:r>
            <a:r>
              <a:rPr lang="en-US" baseline="0" dirty="0" smtClean="0">
                <a:solidFill>
                  <a:srgbClr val="000000"/>
                </a:solidFill>
                <a:latin typeface="Arial" pitchFamily="34" charset="0"/>
              </a:rPr>
              <a:t> de 0,45 m </a:t>
            </a:r>
            <a:r>
              <a:rPr lang="en-US" baseline="0" dirty="0" err="1" smtClean="0">
                <a:solidFill>
                  <a:srgbClr val="000000"/>
                </a:solidFill>
                <a:latin typeface="Arial" pitchFamily="34" charset="0"/>
              </a:rPr>
              <a:t>d’une</a:t>
            </a:r>
            <a:r>
              <a:rPr lang="en-US" baseline="0" dirty="0" smtClean="0">
                <a:solidFill>
                  <a:srgbClr val="000000"/>
                </a:solidFill>
                <a:latin typeface="Arial" pitchFamily="34" charset="0"/>
              </a:rPr>
              <a:t> </a:t>
            </a:r>
            <a:r>
              <a:rPr lang="en-US" baseline="0" dirty="0" err="1" smtClean="0">
                <a:solidFill>
                  <a:srgbClr val="000000"/>
                </a:solidFill>
                <a:latin typeface="Arial" pitchFamily="34" charset="0"/>
              </a:rPr>
              <a:t>limite</a:t>
            </a:r>
            <a:r>
              <a:rPr lang="en-US" baseline="0" dirty="0" smtClean="0">
                <a:solidFill>
                  <a:srgbClr val="000000"/>
                </a:solidFill>
                <a:latin typeface="Arial" pitchFamily="34" charset="0"/>
              </a:rPr>
              <a:t> de </a:t>
            </a:r>
            <a:r>
              <a:rPr lang="en-US" baseline="0" dirty="0" err="1" smtClean="0">
                <a:solidFill>
                  <a:srgbClr val="000000"/>
                </a:solidFill>
                <a:latin typeface="Arial" pitchFamily="34" charset="0"/>
              </a:rPr>
              <a:t>propriété</a:t>
            </a:r>
            <a:r>
              <a:rPr lang="en-US" baseline="0" dirty="0" smtClean="0">
                <a:solidFill>
                  <a:srgbClr val="000000"/>
                </a:solidFill>
                <a:latin typeface="Arial" pitchFamily="34" charset="0"/>
              </a:rPr>
              <a:t>.</a:t>
            </a:r>
          </a:p>
        </p:txBody>
      </p:sp>
      <p:sp>
        <p:nvSpPr>
          <p:cNvPr id="4" name="Slide Number Placeholder 3"/>
          <p:cNvSpPr>
            <a:spLocks noGrp="1"/>
          </p:cNvSpPr>
          <p:nvPr>
            <p:ph type="sldNum" sz="quarter" idx="5"/>
          </p:nvPr>
        </p:nvSpPr>
        <p:spPr/>
        <p:txBody>
          <a:bodyPr/>
          <a:lstStyle/>
          <a:p>
            <a:pPr>
              <a:defRPr/>
            </a:pPr>
            <a:fld id="{B45AE85F-9CBC-447D-92BE-670596783315}" type="slidenum">
              <a:rPr lang="en-CA" smtClean="0"/>
              <a:pPr>
                <a:defRPr/>
              </a:pPr>
              <a:t>29</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pPr marL="230955" indent="-230955" eaLnBrk="1" hangingPunct="1">
              <a:spcBef>
                <a:spcPct val="0"/>
              </a:spcBef>
            </a:pPr>
            <a:r>
              <a:rPr lang="fr-CA" noProof="0" dirty="0" smtClean="0">
                <a:latin typeface="Arial" charset="0"/>
              </a:rPr>
              <a:t>La présentation d’aujourd'hui portera sur les modifications techniques aux parties 3 et 9 relativement aux séparations spatiales.</a:t>
            </a:r>
          </a:p>
          <a:p>
            <a:pPr marL="230955" indent="-230955" eaLnBrk="1" hangingPunct="1">
              <a:spcBef>
                <a:spcPct val="0"/>
              </a:spcBef>
            </a:pPr>
            <a:endParaRPr lang="fr-CA" noProof="0" dirty="0" smtClean="0">
              <a:latin typeface="Arial" charset="0"/>
            </a:endParaRPr>
          </a:p>
          <a:p>
            <a:pPr marL="230955" indent="-230955" eaLnBrk="1" hangingPunct="1">
              <a:spcBef>
                <a:spcPct val="0"/>
              </a:spcBef>
            </a:pPr>
            <a:r>
              <a:rPr lang="fr-CA" noProof="0" dirty="0" smtClean="0">
                <a:latin typeface="Arial" charset="0"/>
              </a:rPr>
              <a:t>Les sujets seront regroupés en cinq catégories :</a:t>
            </a:r>
          </a:p>
          <a:p>
            <a:pPr marL="230955" indent="-230955" eaLnBrk="1" hangingPunct="1">
              <a:spcBef>
                <a:spcPct val="0"/>
              </a:spcBef>
              <a:buFontTx/>
              <a:buAutoNum type="arabicPeriod"/>
            </a:pPr>
            <a:r>
              <a:rPr lang="fr-CA" noProof="0" dirty="0" smtClean="0">
                <a:latin typeface="Arial" charset="0"/>
              </a:rPr>
              <a:t>Introduction des délais d’intervention des services d’incendie dans la partie 9, et précision des délais à la partie 3</a:t>
            </a:r>
          </a:p>
          <a:p>
            <a:pPr marL="230955" indent="-230955" eaLnBrk="1" hangingPunct="1">
              <a:spcBef>
                <a:spcPct val="0"/>
              </a:spcBef>
              <a:buFontTx/>
              <a:buAutoNum type="arabicPeriod"/>
            </a:pPr>
            <a:r>
              <a:rPr lang="fr-CA" noProof="0" dirty="0" smtClean="0">
                <a:latin typeface="Arial" charset="0"/>
              </a:rPr>
              <a:t>Exigences relatives à la distance limitative entre des bâtiments et des maisons</a:t>
            </a:r>
          </a:p>
          <a:p>
            <a:pPr marL="230955" indent="-230955" eaLnBrk="1" hangingPunct="1">
              <a:spcBef>
                <a:spcPct val="0"/>
              </a:spcBef>
              <a:buFontTx/>
              <a:buAutoNum type="arabicPeriod"/>
            </a:pPr>
            <a:r>
              <a:rPr lang="fr-CA" noProof="0" dirty="0" smtClean="0">
                <a:latin typeface="Arial" charset="0"/>
              </a:rPr>
              <a:t>Limitations et conditions applicables aux baies vitrées et baies</a:t>
            </a:r>
            <a:r>
              <a:rPr lang="fr-CA" baseline="0" noProof="0" dirty="0" smtClean="0">
                <a:latin typeface="Arial" charset="0"/>
              </a:rPr>
              <a:t> </a:t>
            </a:r>
            <a:r>
              <a:rPr lang="fr-CA" noProof="0" dirty="0" smtClean="0">
                <a:latin typeface="Arial" charset="0"/>
              </a:rPr>
              <a:t>non protégées et aux vitrages de la façade de rayonnement (l’expression « baies vitrées » est utilisée dans la partie 9 pour les maisons, et renvoie aux fenêtres, aux panneaux latéraux translucides, etc.)</a:t>
            </a:r>
          </a:p>
          <a:p>
            <a:pPr marL="230955" indent="-230955" eaLnBrk="1" hangingPunct="1">
              <a:spcBef>
                <a:spcPct val="0"/>
              </a:spcBef>
              <a:buFontTx/>
              <a:buAutoNum type="arabicPeriod"/>
            </a:pPr>
            <a:r>
              <a:rPr lang="fr-CA" noProof="0" dirty="0" smtClean="0">
                <a:latin typeface="Arial" charset="0"/>
              </a:rPr>
              <a:t>Exigences de construction (combustible et non combustible) relatives à la façade de rayonnement</a:t>
            </a:r>
          </a:p>
          <a:p>
            <a:pPr marL="230955" indent="-230955" eaLnBrk="1" hangingPunct="1">
              <a:spcBef>
                <a:spcPct val="0"/>
              </a:spcBef>
              <a:buFontTx/>
              <a:buAutoNum type="arabicPeriod"/>
            </a:pPr>
            <a:r>
              <a:rPr lang="fr-CA" noProof="0" dirty="0" smtClean="0">
                <a:latin typeface="Arial" charset="0"/>
              </a:rPr>
              <a:t>Protection et limitations relatives aux saillies de la façade de rayonnement.</a:t>
            </a:r>
          </a:p>
        </p:txBody>
      </p:sp>
      <p:sp>
        <p:nvSpPr>
          <p:cNvPr id="4" name="Slide Number Placeholder 3"/>
          <p:cNvSpPr>
            <a:spLocks noGrp="1"/>
          </p:cNvSpPr>
          <p:nvPr>
            <p:ph type="sldNum" sz="quarter" idx="5"/>
          </p:nvPr>
        </p:nvSpPr>
        <p:spPr/>
        <p:txBody>
          <a:bodyPr/>
          <a:lstStyle/>
          <a:p>
            <a:pPr>
              <a:defRPr/>
            </a:pPr>
            <a:fld id="{E2FC3366-2EA0-4290-89BD-C237F9504F9C}" type="slidenum">
              <a:rPr lang="en-CA" smtClean="0"/>
              <a:pPr>
                <a:defRPr/>
              </a:pPr>
              <a:t>3</a:t>
            </a:fld>
            <a:endParaRPr lang="en-CA"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TextEdit="1"/>
          </p:cNvSpPr>
          <p:nvPr>
            <p:ph type="sldImg"/>
          </p:nvPr>
        </p:nvSpPr>
        <p:spPr bwMode="auto">
          <a:noFill/>
          <a:ln>
            <a:solidFill>
              <a:srgbClr val="000000"/>
            </a:solidFill>
            <a:miter lim="800000"/>
            <a:headEnd/>
            <a:tailEnd/>
          </a:ln>
        </p:spPr>
      </p:sp>
      <p:sp>
        <p:nvSpPr>
          <p:cNvPr id="121859" name="Rectangle 3"/>
          <p:cNvSpPr>
            <a:spLocks noGrp="1"/>
          </p:cNvSpPr>
          <p:nvPr>
            <p:ph type="body" idx="1"/>
          </p:nvPr>
        </p:nvSpPr>
        <p:spPr bwMode="auto">
          <a:noFill/>
        </p:spPr>
        <p:txBody>
          <a:bodyPr/>
          <a:lstStyle/>
          <a:p>
            <a:pPr marL="250201" eaLnBrk="1" hangingPunct="1">
              <a:lnSpc>
                <a:spcPct val="90000"/>
              </a:lnSpc>
              <a:spcBef>
                <a:spcPct val="0"/>
              </a:spcBef>
            </a:pPr>
            <a:r>
              <a:rPr lang="fr-CA" noProof="0" dirty="0" smtClean="0">
                <a:latin typeface="Arial" charset="0"/>
              </a:rPr>
              <a:t>Lorsque les soffites de toit font saillie à moins de 1,2 m de l’axe d’une ruelle ou d’une voie de circulation publique, ou d’une ligne imaginaire entre deux bâtiments ou compartiments résistant au feu sur la même propriété, ils doivent  :</a:t>
            </a:r>
          </a:p>
          <a:p>
            <a:pPr marL="250201" indent="-250201" eaLnBrk="1" hangingPunct="1">
              <a:lnSpc>
                <a:spcPct val="90000"/>
              </a:lnSpc>
              <a:spcBef>
                <a:spcPct val="0"/>
              </a:spcBef>
            </a:pPr>
            <a:endParaRPr lang="fr-CA" noProof="0" dirty="0" smtClean="0">
              <a:latin typeface="Arial" charset="0"/>
            </a:endParaRPr>
          </a:p>
          <a:p>
            <a:pPr marL="250201" indent="-250201" eaLnBrk="1" hangingPunct="1">
              <a:lnSpc>
                <a:spcPct val="90000"/>
              </a:lnSpc>
              <a:spcBef>
                <a:spcPct val="0"/>
              </a:spcBef>
              <a:buFont typeface="Calibri" pitchFamily="34" charset="0"/>
              <a:buAutoNum type="alphaLcParenR"/>
            </a:pPr>
            <a:r>
              <a:rPr lang="fr-CA" noProof="0" dirty="0" smtClean="0">
                <a:latin typeface="Arial" charset="0"/>
              </a:rPr>
              <a:t> être exempts d’ouvertures; </a:t>
            </a:r>
          </a:p>
          <a:p>
            <a:pPr marL="250201" indent="-250201" eaLnBrk="1" hangingPunct="1">
              <a:lnSpc>
                <a:spcPct val="90000"/>
              </a:lnSpc>
              <a:spcBef>
                <a:spcPct val="0"/>
              </a:spcBef>
              <a:buFont typeface="Calibri" pitchFamily="34" charset="0"/>
              <a:buAutoNum type="alphaLcParenR"/>
            </a:pPr>
            <a:r>
              <a:rPr lang="fr-CA" noProof="0" dirty="0" smtClean="0">
                <a:latin typeface="Arial" charset="0"/>
              </a:rPr>
              <a:t> être protégés par :</a:t>
            </a:r>
          </a:p>
          <a:p>
            <a:pPr marL="750602" lvl="1" indent="-288693" eaLnBrk="1" hangingPunct="1">
              <a:lnSpc>
                <a:spcPct val="90000"/>
              </a:lnSpc>
              <a:spcBef>
                <a:spcPct val="0"/>
              </a:spcBef>
              <a:buFont typeface="Calibri" pitchFamily="34" charset="0"/>
              <a:buAutoNum type="romanLcPeriod"/>
            </a:pPr>
            <a:r>
              <a:rPr lang="fr-CA" noProof="0" dirty="0" smtClean="0">
                <a:latin typeface="Arial" charset="0"/>
              </a:rPr>
              <a:t>une tôle d’acier d’au moins 0,38 mm d’épaisseur;</a:t>
            </a:r>
          </a:p>
          <a:p>
            <a:pPr marL="750602" lvl="1" indent="-288693" eaLnBrk="1" hangingPunct="1">
              <a:lnSpc>
                <a:spcPct val="90000"/>
              </a:lnSpc>
              <a:spcBef>
                <a:spcPct val="0"/>
              </a:spcBef>
              <a:buFont typeface="Calibri" pitchFamily="34" charset="0"/>
              <a:buAutoNum type="romanLcPeriod"/>
            </a:pPr>
            <a:r>
              <a:rPr lang="fr-CA" noProof="0" dirty="0" smtClean="0">
                <a:latin typeface="Arial" charset="0"/>
              </a:rPr>
              <a:t>de l’aluminium non ventilé conforme à la norme CAN/ONGC-93.2-M, </a:t>
            </a:r>
            <a:r>
              <a:rPr lang="fr-CA" noProof="0" dirty="0" smtClean="0">
                <a:latin typeface="Arial"/>
                <a:cs typeface="Arial"/>
              </a:rPr>
              <a:t>« </a:t>
            </a:r>
            <a:r>
              <a:rPr lang="fr-CA" i="0" noProof="0" dirty="0" smtClean="0">
                <a:latin typeface="Arial" charset="0"/>
              </a:rPr>
              <a:t>Bardage, soffites et bordures de toit en aluminium préfini pour bâtiments résidentiels »;</a:t>
            </a:r>
          </a:p>
          <a:p>
            <a:pPr marL="750602" lvl="1" indent="-288693" eaLnBrk="1" hangingPunct="1">
              <a:lnSpc>
                <a:spcPct val="90000"/>
              </a:lnSpc>
              <a:spcBef>
                <a:spcPct val="0"/>
              </a:spcBef>
              <a:buFont typeface="Calibri" pitchFamily="34" charset="0"/>
              <a:buAutoNum type="romanLcPeriod"/>
            </a:pPr>
            <a:r>
              <a:rPr lang="fr-CA" noProof="0" dirty="0" smtClean="0">
                <a:latin typeface="Arial" charset="0"/>
              </a:rPr>
              <a:t>un revêtement de soffite ou de plafond en plaques de plâtre d'au moins 12,7 mm d’épaisseur posé conformément à la norme CSA-A82.31-M, </a:t>
            </a:r>
            <a:r>
              <a:rPr lang="fr-CA" noProof="0" dirty="0" smtClean="0">
                <a:latin typeface="Arial"/>
                <a:cs typeface="Arial"/>
              </a:rPr>
              <a:t>« Pose des plaques</a:t>
            </a:r>
            <a:r>
              <a:rPr lang="fr-CA" baseline="0" noProof="0" dirty="0" smtClean="0">
                <a:latin typeface="Arial"/>
                <a:cs typeface="Arial"/>
              </a:rPr>
              <a:t> de plâtre »;</a:t>
            </a:r>
            <a:endParaRPr lang="fr-CA" i="1" noProof="0" dirty="0" smtClean="0">
              <a:latin typeface="Arial" charset="0"/>
            </a:endParaRPr>
          </a:p>
          <a:p>
            <a:pPr marL="750602" lvl="1" indent="-288693" eaLnBrk="1" hangingPunct="1">
              <a:lnSpc>
                <a:spcPct val="90000"/>
              </a:lnSpc>
              <a:spcBef>
                <a:spcPct val="0"/>
              </a:spcBef>
              <a:buFont typeface="Calibri" pitchFamily="34" charset="0"/>
              <a:buAutoNum type="romanLcPeriod"/>
            </a:pPr>
            <a:r>
              <a:rPr lang="fr-CA" noProof="0" dirty="0" smtClean="0">
                <a:latin typeface="Arial" charset="0"/>
              </a:rPr>
              <a:t>du contreplaqué d'au moins 11 mm d’épaisseur;</a:t>
            </a:r>
          </a:p>
          <a:p>
            <a:pPr marL="750602" lvl="1" indent="-288693" eaLnBrk="1" hangingPunct="1">
              <a:lnSpc>
                <a:spcPct val="90000"/>
              </a:lnSpc>
              <a:spcBef>
                <a:spcPct val="0"/>
              </a:spcBef>
              <a:buFont typeface="Calibri" pitchFamily="34" charset="0"/>
              <a:buAutoNum type="romanLcPeriod"/>
            </a:pPr>
            <a:r>
              <a:rPr lang="fr-CA" noProof="0" dirty="0" smtClean="0">
                <a:latin typeface="Arial" charset="0"/>
              </a:rPr>
              <a:t>des panneaux de copeaux orientés (OSB) ou des panneaux de copeaux d'au moins 12,5 mm d’épaisseur;</a:t>
            </a:r>
            <a:r>
              <a:rPr lang="fr-CA" baseline="0" noProof="0" dirty="0" smtClean="0">
                <a:latin typeface="Arial" charset="0"/>
              </a:rPr>
              <a:t> </a:t>
            </a:r>
            <a:r>
              <a:rPr lang="fr-CA" noProof="0" dirty="0" smtClean="0">
                <a:latin typeface="Arial" charset="0"/>
              </a:rPr>
              <a:t>ou</a:t>
            </a:r>
          </a:p>
          <a:p>
            <a:pPr marL="750602" lvl="1" indent="-288693" eaLnBrk="1" hangingPunct="1">
              <a:lnSpc>
                <a:spcPct val="90000"/>
              </a:lnSpc>
              <a:spcBef>
                <a:spcPct val="0"/>
              </a:spcBef>
              <a:buFont typeface="Calibri" pitchFamily="34" charset="0"/>
              <a:buAutoNum type="romanLcPeriod"/>
            </a:pPr>
            <a:r>
              <a:rPr lang="fr-CA" noProof="0" dirty="0" smtClean="0">
                <a:latin typeface="Arial" charset="0"/>
              </a:rPr>
              <a:t>du bois de construction d'au moins 11 mm d’épaisseur.</a:t>
            </a:r>
            <a:endParaRPr lang="fr-CA" sz="2400" dirty="0" smtClean="0">
              <a:latin typeface="Arial" charset="0"/>
            </a:endParaRPr>
          </a:p>
          <a:p>
            <a:pPr marL="749207" lvl="1" indent="-287303" eaLnBrk="1" hangingPunct="1">
              <a:lnSpc>
                <a:spcPct val="90000"/>
              </a:lnSpc>
              <a:spcBef>
                <a:spcPct val="0"/>
              </a:spcBef>
              <a:buFont typeface="Calibri" pitchFamily="34" charset="0"/>
              <a:buNone/>
            </a:pPr>
            <a:endParaRPr lang="en-CA" dirty="0" smtClean="0">
              <a:solidFill>
                <a:srgbClr val="000000"/>
              </a:solidFill>
              <a:latin typeface="Arial" pitchFamily="34" charset="0"/>
            </a:endParaRPr>
          </a:p>
          <a:p>
            <a:pPr eaLnBrk="1" hangingPunct="1">
              <a:spcBef>
                <a:spcPct val="0"/>
              </a:spcBef>
            </a:pPr>
            <a:endParaRPr lang="en-US" sz="2400" dirty="0" smtClean="0">
              <a:solidFill>
                <a:schemeClr val="bg2"/>
              </a:solidFill>
              <a:latin typeface="Arial" pitchFamily="34" charset="0"/>
            </a:endParaRPr>
          </a:p>
        </p:txBody>
      </p:sp>
      <p:sp>
        <p:nvSpPr>
          <p:cNvPr id="4" name="Slide Number Placeholder 3"/>
          <p:cNvSpPr>
            <a:spLocks noGrp="1"/>
          </p:cNvSpPr>
          <p:nvPr>
            <p:ph type="sldNum" sz="quarter" idx="10"/>
          </p:nvPr>
        </p:nvSpPr>
        <p:spPr/>
        <p:txBody>
          <a:bodyPr/>
          <a:lstStyle/>
          <a:p>
            <a:pPr>
              <a:defRPr/>
            </a:pPr>
            <a:fld id="{AF7D4E82-38E5-442A-9EFE-84526E624716}" type="slidenum">
              <a:rPr lang="en-CA" smtClean="0"/>
              <a:pPr>
                <a:defRPr/>
              </a:pPr>
              <a:t>30</a:t>
            </a:fld>
            <a:endParaRPr lang="en-CA"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La diapositive suivante montre les exigences de protection des saillies (foyer) sur le côté des maisons. Dans le cas où la saillie est à moins de 1,2 m de la limite de propriété, la façade de rayonnement doit avoir un degré de résistance au feu.</a:t>
            </a:r>
          </a:p>
          <a:p>
            <a:endParaRPr lang="fr-CA" noProof="0" dirty="0" smtClean="0"/>
          </a:p>
          <a:p>
            <a:r>
              <a:rPr lang="fr-CA" noProof="0" dirty="0" smtClean="0">
                <a:latin typeface="Arial" pitchFamily="34" charset="0"/>
                <a:cs typeface="Arial" pitchFamily="34" charset="0"/>
              </a:rPr>
              <a:t>Lorsqu’une saillie est à moins de 0,6 m de la limite de propriété, elle doit être protégée de la même manière qu’une façade de rayonnement d’une distance limitative inférieure à 0,6 m. Lorsqu’une saillie est à moins de 1,2 m mais à au moins 0,6 m de la limite de propriété, elle doit être protégée de la même manière qu’une façade de rayonnement d’une distance limitative de moins de 1,2 m.</a:t>
            </a:r>
          </a:p>
          <a:p>
            <a:endParaRPr lang="fr-CA" noProof="0" dirty="0" smtClean="0">
              <a:latin typeface="Arial" pitchFamily="34" charset="0"/>
              <a:cs typeface="Arial" pitchFamily="34" charset="0"/>
            </a:endParaRPr>
          </a:p>
          <a:p>
            <a:r>
              <a:rPr lang="fr-CA" noProof="0" dirty="0" smtClean="0">
                <a:latin typeface="Arial" pitchFamily="34" charset="0"/>
                <a:cs typeface="Arial" pitchFamily="34" charset="0"/>
              </a:rPr>
              <a:t>Une protection est également requise sous la saillie lorsque celle-ci est à plus de 0,6 m au-dessus du niveau du sol fini</a:t>
            </a:r>
            <a:r>
              <a:rPr lang="fr-CA" baseline="0" noProof="0" dirty="0" smtClean="0">
                <a:latin typeface="Arial" pitchFamily="34" charset="0"/>
                <a:cs typeface="Arial" pitchFamily="34" charset="0"/>
              </a:rPr>
              <a:t> </a:t>
            </a:r>
            <a:r>
              <a:rPr lang="fr-CA" noProof="0" dirty="0" smtClean="0">
                <a:latin typeface="Arial" pitchFamily="34" charset="0"/>
                <a:cs typeface="Arial" pitchFamily="34" charset="0"/>
              </a:rPr>
              <a:t>mesuré à la façade de rayonnement.</a:t>
            </a:r>
          </a:p>
          <a:p>
            <a:endParaRPr lang="fr-CA" noProof="0" dirty="0" smtClean="0"/>
          </a:p>
          <a:p>
            <a:endParaRPr lang="fr-CA" b="1" noProof="0" dirty="0" smtClean="0">
              <a:latin typeface="Arial" charset="0"/>
            </a:endParaRPr>
          </a:p>
        </p:txBody>
      </p:sp>
      <p:sp>
        <p:nvSpPr>
          <p:cNvPr id="4" name="Slide Number Placeholder 3"/>
          <p:cNvSpPr>
            <a:spLocks noGrp="1"/>
          </p:cNvSpPr>
          <p:nvPr>
            <p:ph type="sldNum" sz="quarter" idx="5"/>
          </p:nvPr>
        </p:nvSpPr>
        <p:spPr/>
        <p:txBody>
          <a:bodyPr/>
          <a:lstStyle/>
          <a:p>
            <a:pPr>
              <a:defRPr/>
            </a:pPr>
            <a:fld id="{EBF89345-F0F0-40CC-88D7-1DFEF50754D7}" type="slidenum">
              <a:rPr lang="en-CA" smtClean="0"/>
              <a:pPr>
                <a:defRPr/>
              </a:pPr>
              <a:t>31</a:t>
            </a:fld>
            <a:endParaRPr lang="en-CA"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3730" name="Notes Placeholder 12"/>
          <p:cNvSpPr>
            <a:spLocks noGrp="1"/>
          </p:cNvSpPr>
          <p:nvPr>
            <p:ph type="body" sz="quarter" idx="10"/>
          </p:nvPr>
        </p:nvSpPr>
        <p:spPr bwMode="auto">
          <a:xfrm>
            <a:off x="722293" y="4400052"/>
            <a:ext cx="5272918" cy="937691"/>
          </a:xfrm>
          <a:noFill/>
        </p:spPr>
        <p:txBody>
          <a:bodyPr>
            <a:normAutofit/>
          </a:bodyPr>
          <a:lstStyle/>
          <a:p>
            <a:r>
              <a:rPr lang="fr-CA" dirty="0" smtClean="0">
                <a:latin typeface="Arial" pitchFamily="34" charset="0"/>
                <a:cs typeface="Arial" pitchFamily="34" charset="0"/>
              </a:rPr>
              <a:t>Lire la diapositive.</a:t>
            </a:r>
          </a:p>
        </p:txBody>
      </p:sp>
      <p:sp>
        <p:nvSpPr>
          <p:cNvPr id="4" name="Slide Number Placeholder 3"/>
          <p:cNvSpPr>
            <a:spLocks noGrp="1"/>
          </p:cNvSpPr>
          <p:nvPr>
            <p:ph type="sldNum" sz="quarter" idx="11"/>
          </p:nvPr>
        </p:nvSpPr>
        <p:spPr/>
        <p:txBody>
          <a:bodyPr/>
          <a:lstStyle/>
          <a:p>
            <a:pPr>
              <a:defRPr/>
            </a:pPr>
            <a:fld id="{AF7D4E82-38E5-442A-9EFE-84526E624716}" type="slidenum">
              <a:rPr lang="en-CA" smtClean="0"/>
              <a:pPr>
                <a:defRPr/>
              </a:pPr>
              <a:t>32</a:t>
            </a:fld>
            <a:endParaRPr lang="en-CA"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pPr eaLnBrk="1" hangingPunct="1">
              <a:spcBef>
                <a:spcPct val="0"/>
              </a:spcBef>
            </a:pPr>
            <a:endParaRPr lang="en-CA" sz="2400" b="1" dirty="0" smtClean="0">
              <a:latin typeface="Arial" charset="0"/>
            </a:endParaRPr>
          </a:p>
        </p:txBody>
      </p:sp>
      <p:sp>
        <p:nvSpPr>
          <p:cNvPr id="4" name="Slide Number Placeholder 3"/>
          <p:cNvSpPr>
            <a:spLocks noGrp="1"/>
          </p:cNvSpPr>
          <p:nvPr>
            <p:ph type="sldNum" sz="quarter" idx="5"/>
          </p:nvPr>
        </p:nvSpPr>
        <p:spPr/>
        <p:txBody>
          <a:bodyPr/>
          <a:lstStyle/>
          <a:p>
            <a:pPr>
              <a:defRPr/>
            </a:pPr>
            <a:fld id="{D044FB56-D92F-43F6-ADB6-A5BA7B865FC0}" type="slidenum">
              <a:rPr lang="en-CA" smtClean="0"/>
              <a:pPr>
                <a:defRPr/>
              </a:pPr>
              <a:t>33</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Pourquoi les séparations spatiales sont-elles une considération importante lorsque l’on construit un bâtiment à proximité d’un autre bâtiment?</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Des événements récents au Canada ont propulsé cette question à l’avant-plan, en particulier une série d’incendies survenus en Alberta. La série d’ incendies a commencé dans un bâtiment en construction et s’est ensuite propagée rapidement à des propriétés adjacentes (plus de 70 maisons ont été détruites). Ces événements ont non seulement mené à un certain nombre de modifications liées aux séparations spatiales, mais ont également été à l’origine de nouvelles modifications au CNPI relatives à la sécurité dans les chantiers de démolition et de construction.</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Ces événements ont également mené à la formation d’un groupe d’étude mixte des parties 3 et 9 sur les séparations spatiales.</a:t>
            </a:r>
            <a:endParaRPr lang="fr-CA" sz="2400" b="1" dirty="0" smtClean="0">
              <a:latin typeface="Arial" charset="0"/>
            </a:endParaRPr>
          </a:p>
        </p:txBody>
      </p:sp>
      <p:sp>
        <p:nvSpPr>
          <p:cNvPr id="4" name="Slide Number Placeholder 3"/>
          <p:cNvSpPr>
            <a:spLocks noGrp="1"/>
          </p:cNvSpPr>
          <p:nvPr>
            <p:ph type="sldNum" sz="quarter" idx="5"/>
          </p:nvPr>
        </p:nvSpPr>
        <p:spPr/>
        <p:txBody>
          <a:bodyPr/>
          <a:lstStyle/>
          <a:p>
            <a:pPr>
              <a:defRPr/>
            </a:pPr>
            <a:fld id="{3FFB85E0-5C53-4D50-9C4F-CBC032CA9758}" type="slidenum">
              <a:rPr lang="en-CA" smtClean="0"/>
              <a:pPr>
                <a:defRPr/>
              </a:pPr>
              <a:t>4</a:t>
            </a:fld>
            <a:endParaRPr lang="en-C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Dans les photos ci-dessus, on constate ce qui peut se produire lorsqu’un incendie commence à toucher des propriétés adjacentes. Dans le cas cité, plus de 70 maisons ont été détruites.</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Un des principes importants de la protection incendie est de minimiser la probabilité que la propriété d’une personne puisse endommager une autre propriété ou causer à cette dernière des effets nuisibles. Vous verrez à mesure que nous passerons en revue ces modifications</a:t>
            </a:r>
            <a:r>
              <a:rPr lang="fr-CA" baseline="0" noProof="0" dirty="0" smtClean="0">
                <a:latin typeface="Arial" charset="0"/>
              </a:rPr>
              <a:t> </a:t>
            </a:r>
            <a:r>
              <a:rPr lang="fr-CA" noProof="0" dirty="0" smtClean="0">
                <a:latin typeface="Arial" charset="0"/>
              </a:rPr>
              <a:t>que l’objectif des exigences relatives aux séparations spatiales est de réduire la probabilité d’une propagation des flammes d’un bâtiment à un autre.</a:t>
            </a:r>
          </a:p>
          <a:p>
            <a:pPr eaLnBrk="1" hangingPunct="1">
              <a:spcBef>
                <a:spcPct val="0"/>
              </a:spcBef>
            </a:pPr>
            <a:endParaRPr lang="fr-CA" noProof="0" dirty="0" smtClean="0">
              <a:latin typeface="Arial" charset="0"/>
            </a:endParaRPr>
          </a:p>
          <a:p>
            <a:pPr eaLnBrk="1" hangingPunct="1">
              <a:spcBef>
                <a:spcPct val="0"/>
              </a:spcBef>
            </a:pPr>
            <a:r>
              <a:rPr lang="fr-CA" noProof="0" dirty="0" smtClean="0">
                <a:latin typeface="Arial" charset="0"/>
              </a:rPr>
              <a:t>Comme le montreront les diapositives à venir, la réduction de la propagation des flammes entre des bâtiments peut être effectuée d’un certain nombre de façons :</a:t>
            </a:r>
          </a:p>
          <a:p>
            <a:pPr defTabSz="461909" eaLnBrk="1" hangingPunct="1">
              <a:spcBef>
                <a:spcPct val="0"/>
              </a:spcBef>
              <a:buFontTx/>
              <a:buAutoNum type="arabicPeriod"/>
            </a:pPr>
            <a:r>
              <a:rPr lang="fr-CA" noProof="0" dirty="0" smtClean="0">
                <a:latin typeface="Arial" charset="0"/>
              </a:rPr>
              <a:t>	en limitant la proximité d’un bâtiment par rapport à la limite de propriété;</a:t>
            </a:r>
          </a:p>
          <a:p>
            <a:pPr defTabSz="461909" eaLnBrk="1" hangingPunct="1">
              <a:spcBef>
                <a:spcPct val="0"/>
              </a:spcBef>
              <a:buFontTx/>
              <a:buAutoNum type="arabicPeriod"/>
            </a:pPr>
            <a:r>
              <a:rPr lang="fr-CA" noProof="0" dirty="0" smtClean="0">
                <a:latin typeface="Arial" charset="0"/>
              </a:rPr>
              <a:t>	en limitant la surface des fenêtres et des baies dans la façade de rayonnement;</a:t>
            </a:r>
          </a:p>
          <a:p>
            <a:pPr defTabSz="461909" eaLnBrk="1" hangingPunct="1">
              <a:spcBef>
                <a:spcPct val="0"/>
              </a:spcBef>
              <a:buFontTx/>
              <a:buAutoNum type="arabicPeriod"/>
            </a:pPr>
            <a:r>
              <a:rPr lang="fr-CA" noProof="0" dirty="0" smtClean="0">
                <a:latin typeface="Arial" charset="0"/>
              </a:rPr>
              <a:t>	en concevant les compartiments résistant au feu de manière à limiter la surface</a:t>
            </a:r>
            <a:r>
              <a:rPr lang="fr-CA" baseline="0" noProof="0" dirty="0" smtClean="0">
                <a:latin typeface="Arial" charset="0"/>
              </a:rPr>
              <a:t> de la</a:t>
            </a:r>
            <a:r>
              <a:rPr lang="fr-CA" noProof="0" dirty="0" smtClean="0">
                <a:latin typeface="Arial" charset="0"/>
              </a:rPr>
              <a:t> façade de rayonnement; et</a:t>
            </a:r>
          </a:p>
          <a:p>
            <a:pPr defTabSz="461909" eaLnBrk="1" hangingPunct="1">
              <a:spcBef>
                <a:spcPct val="0"/>
              </a:spcBef>
              <a:buFontTx/>
              <a:buAutoNum type="arabicPeriod"/>
            </a:pPr>
            <a:r>
              <a:rPr lang="fr-CA" noProof="0" dirty="0" smtClean="0">
                <a:latin typeface="Arial" charset="0"/>
              </a:rPr>
              <a:t>	en installant des gicleurs.</a:t>
            </a:r>
          </a:p>
        </p:txBody>
      </p:sp>
      <p:sp>
        <p:nvSpPr>
          <p:cNvPr id="4" name="Slide Number Placeholder 3"/>
          <p:cNvSpPr>
            <a:spLocks noGrp="1"/>
          </p:cNvSpPr>
          <p:nvPr>
            <p:ph type="sldNum" sz="quarter" idx="5"/>
          </p:nvPr>
        </p:nvSpPr>
        <p:spPr/>
        <p:txBody>
          <a:bodyPr/>
          <a:lstStyle/>
          <a:p>
            <a:pPr>
              <a:defRPr/>
            </a:pPr>
            <a:fld id="{1C8C23BE-269F-4240-8393-D9316E6E8115}" type="slidenum">
              <a:rPr lang="en-CA" smtClean="0"/>
              <a:pPr>
                <a:defRPr/>
              </a:pPr>
              <a:t>5</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Commençons par la dépendance par rapport aux délais d'intervention des services d'incendie et l’effet de ces délais sur les critères de conception.</a:t>
            </a:r>
          </a:p>
        </p:txBody>
      </p:sp>
      <p:sp>
        <p:nvSpPr>
          <p:cNvPr id="4" name="Slide Number Placeholder 3"/>
          <p:cNvSpPr>
            <a:spLocks noGrp="1"/>
          </p:cNvSpPr>
          <p:nvPr>
            <p:ph type="sldNum" sz="quarter" idx="5"/>
          </p:nvPr>
        </p:nvSpPr>
        <p:spPr/>
        <p:txBody>
          <a:bodyPr/>
          <a:lstStyle/>
          <a:p>
            <a:pPr>
              <a:defRPr/>
            </a:pPr>
            <a:fld id="{F384EB61-8B59-42B2-A7A2-2006565E3FF6}" type="slidenum">
              <a:rPr lang="en-CA" smtClean="0"/>
              <a:pPr>
                <a:defRPr/>
              </a:pPr>
              <a:t>6</a:t>
            </a:fld>
            <a:endParaRPr lang="en-C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031"/>
          <p:cNvSpPr>
            <a:spLocks noGrp="1" noChangeArrowheads="1"/>
          </p:cNvSpPr>
          <p:nvPr>
            <p:ph type="sldNum" sz="quarter" idx="5"/>
          </p:nvPr>
        </p:nvSpPr>
        <p:spPr/>
        <p:txBody>
          <a:bodyPr/>
          <a:lstStyle/>
          <a:p>
            <a:pPr>
              <a:defRPr/>
            </a:pPr>
            <a:fld id="{6ECD1E25-00AA-496E-877E-0EB7B26E38D2}" type="slidenum">
              <a:rPr lang="en-US" smtClean="0"/>
              <a:pPr>
                <a:defRPr/>
              </a:pPr>
              <a:t>7</a:t>
            </a:fld>
            <a:endParaRPr lang="en-US" dirty="0" smtClean="0"/>
          </a:p>
        </p:txBody>
      </p:sp>
      <p:sp>
        <p:nvSpPr>
          <p:cNvPr id="215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7" name="Rectangle 3"/>
          <p:cNvSpPr>
            <a:spLocks noGrp="1" noChangeArrowheads="1"/>
          </p:cNvSpPr>
          <p:nvPr>
            <p:ph type="body" idx="1"/>
          </p:nvPr>
        </p:nvSpPr>
        <p:spPr bwMode="auto">
          <a:noFill/>
        </p:spPr>
        <p:txBody>
          <a:bodyPr/>
          <a:lstStyle/>
          <a:p>
            <a:pPr eaLnBrk="1" hangingPunct="1">
              <a:spcBef>
                <a:spcPct val="0"/>
              </a:spcBef>
            </a:pPr>
            <a:r>
              <a:rPr lang="fr-CA" noProof="0" dirty="0" smtClean="0">
                <a:latin typeface="Arial" charset="0"/>
                <a:cs typeface="Times New Roman" charset="0"/>
              </a:rPr>
              <a:t>Le délai d’intervention du service d’incendie est un élément crucial lorsqu’il s’agit de déterminer les exigences de distance limitative dans le CNB.</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L’uniformité d’application de cette exigence a été établie dans les parties 3 et 9 du CNB.</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La distance limitative est basée sur la capacité du service d’incendie d’arriver rapidement afin de réduire la probabilité de propagation de l’incendie entre les bâtiments. </a:t>
            </a:r>
          </a:p>
          <a:p>
            <a:pPr eaLnBrk="1" hangingPunct="1">
              <a:spcBef>
                <a:spcPct val="0"/>
              </a:spcBef>
            </a:pPr>
            <a:endParaRPr lang="fr-CA" noProof="0" dirty="0" smtClean="0">
              <a:latin typeface="Arial" charset="0"/>
              <a:cs typeface="Times New Roman" charset="0"/>
            </a:endParaRPr>
          </a:p>
          <a:p>
            <a:pPr eaLnBrk="1" hangingPunct="1">
              <a:spcBef>
                <a:spcPct val="0"/>
              </a:spcBef>
            </a:pPr>
            <a:r>
              <a:rPr lang="fr-CA" noProof="0" dirty="0" smtClean="0">
                <a:latin typeface="Arial" charset="0"/>
                <a:cs typeface="Times New Roman" charset="0"/>
              </a:rPr>
              <a:t>Si le bâtiment est entièrement protégé par gicleurs, ce délai d’intervention de 10 minutes n’est plus un facteur à prendre en compte.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a:lstStyle/>
          <a:p>
            <a:pPr eaLnBrk="1" hangingPunct="1">
              <a:spcBef>
                <a:spcPct val="0"/>
              </a:spcBef>
            </a:pPr>
            <a:r>
              <a:rPr lang="fr-CA" noProof="0" dirty="0" smtClean="0">
                <a:latin typeface="Arial" charset="0"/>
              </a:rPr>
              <a:t>Examinons l’effet sur la distance limitative.</a:t>
            </a:r>
          </a:p>
        </p:txBody>
      </p:sp>
      <p:sp>
        <p:nvSpPr>
          <p:cNvPr id="4" name="Slide Number Placeholder 3"/>
          <p:cNvSpPr>
            <a:spLocks noGrp="1"/>
          </p:cNvSpPr>
          <p:nvPr>
            <p:ph type="sldNum" sz="quarter" idx="5"/>
          </p:nvPr>
        </p:nvSpPr>
        <p:spPr/>
        <p:txBody>
          <a:bodyPr/>
          <a:lstStyle/>
          <a:p>
            <a:pPr>
              <a:defRPr/>
            </a:pPr>
            <a:fld id="{34FE145C-15BE-4997-9361-7410193144FC}" type="slidenum">
              <a:rPr lang="en-CA" smtClean="0"/>
              <a:pPr>
                <a:defRPr/>
              </a:pPr>
              <a:t>8</a:t>
            </a:fld>
            <a:endParaRPr lang="en-C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otes Placeholder 2"/>
          <p:cNvSpPr>
            <a:spLocks noGrp="1"/>
          </p:cNvSpPr>
          <p:nvPr>
            <p:ph type="body" idx="1"/>
          </p:nvPr>
        </p:nvSpPr>
        <p:spPr/>
        <p:txBody>
          <a:bodyPr>
            <a:normAutofit/>
          </a:bodyPr>
          <a:lstStyle/>
          <a:p>
            <a:r>
              <a:rPr lang="fr-CA" noProof="0" dirty="0" smtClean="0">
                <a:latin typeface="Arial" pitchFamily="34" charset="0"/>
                <a:cs typeface="Arial" pitchFamily="34" charset="0"/>
              </a:rPr>
              <a:t>L’image ci-dessus illustre ce qu’est une façade de rayonnement. La portion encadrée montre le côté de la maison qui est exposé à une propriété adjacente.</a:t>
            </a:r>
          </a:p>
        </p:txBody>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3ADA9C2A-F813-45C8-B663-0CEE90A4C908}" type="slidenum">
              <a:rPr lang="en-CA" sz="1200" b="0">
                <a:solidFill>
                  <a:schemeClr val="tx1"/>
                </a:solidFill>
                <a:latin typeface="+mn-lt"/>
              </a:rPr>
              <a:pPr algn="r" fontAlgn="auto">
                <a:spcBef>
                  <a:spcPts val="0"/>
                </a:spcBef>
                <a:spcAft>
                  <a:spcPts val="0"/>
                </a:spcAft>
                <a:defRPr/>
              </a:pPr>
              <a:t>9</a:t>
            </a:fld>
            <a:endParaRPr lang="en-CA" sz="1200" b="0" dirty="0">
              <a:solidFill>
                <a:schemeClr val="tx1"/>
              </a:solidFill>
              <a:latin typeface="+mn-lt"/>
            </a:endParaRPr>
          </a:p>
        </p:txBody>
      </p:sp>
      <p:sp>
        <p:nvSpPr>
          <p:cNvPr id="5" name="Slide Number Placeholder 4"/>
          <p:cNvSpPr>
            <a:spLocks noGrp="1"/>
          </p:cNvSpPr>
          <p:nvPr>
            <p:ph type="sldNum" sz="quarter" idx="10"/>
          </p:nvPr>
        </p:nvSpPr>
        <p:spPr/>
        <p:txBody>
          <a:bodyPr/>
          <a:lstStyle/>
          <a:p>
            <a:fld id="{AF7D4E82-38E5-442A-9EFE-84526E624716}" type="slidenum">
              <a:rPr lang="en-CA" smtClean="0"/>
              <a:pPr/>
              <a:t>9</a:t>
            </a:fld>
            <a:endParaRPr lang="en-CA" dirty="0"/>
          </a:p>
        </p:txBody>
      </p:sp>
      <p:sp>
        <p:nvSpPr>
          <p:cNvPr id="8" name="Slide Image Placeholder 7"/>
          <p:cNvSpPr>
            <a:spLocks noGrp="1" noRot="1" noChangeAspect="1"/>
          </p:cNvSpPr>
          <p:nvPr>
            <p:ph type="sldImg"/>
          </p:nvPr>
        </p:nvSpPr>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corp_f_tw"/>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a:t>Click to edit Master subtitle style</a:t>
            </a:r>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a:t>Click to edit Master 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5"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046A4AC3-5006-4D80-9C86-2D9F28E19DA7}"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cxnSp>
        <p:nvCxnSpPr>
          <p:cNvPr id="6" name="Straight Connector 7"/>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pic>
        <p:nvPicPr>
          <p:cNvPr id="7" name="Picture 8" descr="code-fan-f.jpg"/>
          <p:cNvPicPr preferRelativeResize="0">
            <a:picLocks noChangeAspect="1"/>
          </p:cNvPicPr>
          <p:nvPr userDrawn="1"/>
        </p:nvPicPr>
        <p:blipFill>
          <a:blip r:embed="rId2" cstate="print"/>
          <a:srcRect/>
          <a:stretch>
            <a:fillRect/>
          </a:stretch>
        </p:blipFill>
        <p:spPr bwMode="auto">
          <a:xfrm>
            <a:off x="7380288" y="331788"/>
            <a:ext cx="1504950" cy="914400"/>
          </a:xfrm>
          <a:prstGeom prst="rect">
            <a:avLst/>
          </a:prstGeom>
          <a:noFill/>
          <a:ln w="9525">
            <a:noFill/>
            <a:miter lim="800000"/>
            <a:headEnd/>
            <a:tailEnd/>
          </a:ln>
        </p:spPr>
      </p:pic>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ftr" sz="quarter" idx="10"/>
          </p:nvPr>
        </p:nvSpPr>
        <p:spPr/>
        <p:txBody>
          <a:bodyPr/>
          <a:lstStyle>
            <a:lvl1pPr>
              <a:defRPr/>
            </a:lvl1pPr>
          </a:lstStyle>
          <a:p>
            <a:pPr>
              <a:defRPr/>
            </a:pPr>
            <a:endParaRPr lang="en-CA"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5"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91AA82BD-0D22-4C4D-88D2-5F402D18B2DB}"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cxnSp>
        <p:nvCxnSpPr>
          <p:cNvPr id="6" name="Straight Connector 7"/>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pic>
        <p:nvPicPr>
          <p:cNvPr id="7" name="Picture 2" descr="C:\Documents and Settings\morinvillg\Desktop\Major fire Edmonton.jpg"/>
          <p:cNvPicPr>
            <a:picLocks noChangeAspect="1" noChangeArrowheads="1"/>
          </p:cNvPicPr>
          <p:nvPr userDrawn="1"/>
        </p:nvPicPr>
        <p:blipFill>
          <a:blip r:embed="rId2" cstate="print"/>
          <a:srcRect/>
          <a:stretch>
            <a:fillRect/>
          </a:stretch>
        </p:blipFill>
        <p:spPr bwMode="auto">
          <a:xfrm>
            <a:off x="5148263" y="3608388"/>
            <a:ext cx="3600450" cy="2700337"/>
          </a:xfrm>
          <a:prstGeom prst="rect">
            <a:avLst/>
          </a:prstGeom>
          <a:noFill/>
          <a:ln w="9525">
            <a:noFill/>
            <a:miter lim="800000"/>
            <a:headEnd/>
            <a:tailEnd/>
          </a:ln>
        </p:spPr>
      </p:pic>
      <p:pic>
        <p:nvPicPr>
          <p:cNvPr id="8" name="Picture 9" descr="code-fan-f.jpg"/>
          <p:cNvPicPr preferRelativeResize="0">
            <a:picLocks noChangeAspect="1"/>
          </p:cNvPicPr>
          <p:nvPr userDrawn="1"/>
        </p:nvPicPr>
        <p:blipFill>
          <a:blip r:embed="rId3" cstate="print"/>
          <a:srcRect/>
          <a:stretch>
            <a:fillRect/>
          </a:stretch>
        </p:blipFill>
        <p:spPr bwMode="auto">
          <a:xfrm>
            <a:off x="7380288" y="331788"/>
            <a:ext cx="1504950" cy="914400"/>
          </a:xfrm>
          <a:prstGeom prst="rect">
            <a:avLst/>
          </a:prstGeom>
          <a:noFill/>
          <a:ln w="9525">
            <a:noFill/>
            <a:miter lim="800000"/>
            <a:headEnd/>
            <a:tailEnd/>
          </a:ln>
        </p:spPr>
      </p:pic>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4"/>
          <p:cNvSpPr>
            <a:spLocks noGrp="1" noChangeArrowheads="1"/>
          </p:cNvSpPr>
          <p:nvPr>
            <p:ph type="ftr" sz="quarter" idx="10"/>
          </p:nvPr>
        </p:nvSpPr>
        <p:spPr/>
        <p:txBody>
          <a:bodyPr/>
          <a:lstStyle>
            <a:lvl1pPr>
              <a:defRPr/>
            </a:lvl1pPr>
          </a:lstStyle>
          <a:p>
            <a:pPr>
              <a:defRPr/>
            </a:pPr>
            <a:endParaRPr lang="en-CA"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6"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E22B2BBE-5E66-42F1-BC1B-DEAB66ABBF19}"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cxnSp>
        <p:nvCxnSpPr>
          <p:cNvPr id="7" name="Straight Connector 6"/>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pic>
        <p:nvPicPr>
          <p:cNvPr id="8" name="Picture 11" descr="code-fan-f.jpg"/>
          <p:cNvPicPr preferRelativeResize="0">
            <a:picLocks noChangeAspect="1"/>
          </p:cNvPicPr>
          <p:nvPr userDrawn="1"/>
        </p:nvPicPr>
        <p:blipFill>
          <a:blip r:embed="rId2" cstate="print"/>
          <a:srcRect/>
          <a:stretch>
            <a:fillRect/>
          </a:stretch>
        </p:blipFill>
        <p:spPr bwMode="auto">
          <a:xfrm>
            <a:off x="7380288" y="331788"/>
            <a:ext cx="1504950" cy="914400"/>
          </a:xfrm>
          <a:prstGeom prst="rect">
            <a:avLst/>
          </a:prstGeom>
          <a:noFill/>
          <a:ln w="9525">
            <a:noFill/>
            <a:miter lim="800000"/>
            <a:headEnd/>
            <a:tailEnd/>
          </a:ln>
        </p:spPr>
      </p:pic>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2000"/>
            <a:ext cx="462724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Picture Placeholder 8"/>
          <p:cNvSpPr>
            <a:spLocks noGrp="1"/>
          </p:cNvSpPr>
          <p:nvPr>
            <p:ph type="pic" sz="quarter" idx="11"/>
          </p:nvPr>
        </p:nvSpPr>
        <p:spPr>
          <a:xfrm>
            <a:off x="5076056" y="1602000"/>
            <a:ext cx="3636144" cy="4266000"/>
          </a:xfrm>
        </p:spPr>
        <p:txBody>
          <a:bodyPr/>
          <a:lstStyle/>
          <a:p>
            <a:pPr lvl="0"/>
            <a:endParaRPr lang="en-US" noProof="0" dirty="0"/>
          </a:p>
        </p:txBody>
      </p:sp>
      <p:sp>
        <p:nvSpPr>
          <p:cNvPr id="10" name="Rectangle 4"/>
          <p:cNvSpPr>
            <a:spLocks noGrp="1" noChangeArrowheads="1"/>
          </p:cNvSpPr>
          <p:nvPr>
            <p:ph type="ftr" sz="quarter" idx="12"/>
          </p:nvPr>
        </p:nvSpPr>
        <p:spPr/>
        <p:txBody>
          <a:bodyPr/>
          <a:lstStyle>
            <a:lvl1pPr>
              <a:defRPr/>
            </a:lvl1pPr>
          </a:lstStyle>
          <a:p>
            <a:pPr>
              <a:defRPr/>
            </a:pPr>
            <a:endParaRPr lang="en-CA"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5" name="Picture 4" descr="presentations-e.jpg"/>
          <p:cNvPicPr>
            <a:picLocks noChangeAspect="1"/>
          </p:cNvPicPr>
          <p:nvPr userDrawn="1"/>
        </p:nvPicPr>
        <p:blipFill>
          <a:blip r:embed="rId2" cstate="print"/>
          <a:srcRect/>
          <a:stretch>
            <a:fillRect/>
          </a:stretch>
        </p:blipFill>
        <p:spPr bwMode="auto">
          <a:xfrm>
            <a:off x="7380288" y="333375"/>
            <a:ext cx="1504950" cy="904875"/>
          </a:xfrm>
          <a:prstGeom prst="rect">
            <a:avLst/>
          </a:prstGeom>
          <a:noFill/>
          <a:ln w="9525">
            <a:noFill/>
            <a:miter lim="800000"/>
            <a:headEnd/>
            <a:tailEnd/>
          </a:ln>
        </p:spPr>
      </p:pic>
      <p:cxnSp>
        <p:nvCxnSpPr>
          <p:cNvPr id="6" name="Straight Connector 5"/>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sp>
        <p:nvSpPr>
          <p:cNvPr id="2" name="Title 1"/>
          <p:cNvSpPr>
            <a:spLocks noGrp="1"/>
          </p:cNvSpPr>
          <p:nvPr>
            <p:ph type="title"/>
          </p:nvPr>
        </p:nvSpPr>
        <p:spPr>
          <a:xfrm>
            <a:off x="300608" y="260648"/>
            <a:ext cx="7079704" cy="1043136"/>
          </a:xfrm>
        </p:spPr>
        <p:txBody>
          <a:bodyPr anchor="b"/>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02000"/>
            <a:ext cx="414000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idx="11"/>
          </p:nvPr>
        </p:nvSpPr>
        <p:spPr>
          <a:xfrm>
            <a:off x="4572000" y="1602000"/>
            <a:ext cx="414000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ftr" sz="quarter" idx="12"/>
          </p:nvPr>
        </p:nvSpPr>
        <p:spPr/>
        <p:txBody>
          <a:bodyPr/>
          <a:lstStyle>
            <a:lvl1pPr>
              <a:defRPr/>
            </a:lvl1pPr>
          </a:lstStyle>
          <a:p>
            <a:pPr>
              <a:defRPr/>
            </a:pPr>
            <a:endParaRPr lang="en-CA"/>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bwMode="auto">
          <a:xfrm>
            <a:off x="304800" y="1601788"/>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3795" name="Rectangle 5"/>
          <p:cNvSpPr>
            <a:spLocks noGrp="1" noChangeArrowheads="1"/>
          </p:cNvSpPr>
          <p:nvPr>
            <p:ph type="title"/>
          </p:nvPr>
        </p:nvSpPr>
        <p:spPr bwMode="auto">
          <a:xfrm>
            <a:off x="4419600" y="228600"/>
            <a:ext cx="434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9" name="Rectangle 4"/>
          <p:cNvSpPr>
            <a:spLocks noGrp="1" noChangeArrowheads="1"/>
          </p:cNvSpPr>
          <p:nvPr>
            <p:ph type="ftr" sz="quarter" idx="3"/>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latin typeface="Arial" charset="0"/>
              </a:defRPr>
            </a:lvl1pPr>
          </a:lstStyle>
          <a:p>
            <a:pPr>
              <a:defRPr/>
            </a:pPr>
            <a:endParaRPr lang="en-CA"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Lst>
  <p:transition/>
  <p:hf hdr="0" ftr="0" dt="0"/>
  <p:txStyles>
    <p:titleStyle>
      <a:lvl1pPr algn="r" rtl="0" eaLnBrk="0" fontAlgn="base" hangingPunct="0">
        <a:spcBef>
          <a:spcPct val="0"/>
        </a:spcBef>
        <a:spcAft>
          <a:spcPct val="0"/>
        </a:spcAft>
        <a:defRPr sz="3000" b="1">
          <a:solidFill>
            <a:srgbClr val="000066"/>
          </a:solidFill>
          <a:latin typeface="Arial" pitchFamily="34" charset="0"/>
          <a:ea typeface="+mj-ea"/>
          <a:cs typeface="+mj-cs"/>
        </a:defRPr>
      </a:lvl1pPr>
      <a:lvl2pPr algn="r" rtl="0" eaLnBrk="0" fontAlgn="base" hangingPunct="0">
        <a:spcBef>
          <a:spcPct val="0"/>
        </a:spcBef>
        <a:spcAft>
          <a:spcPct val="0"/>
        </a:spcAft>
        <a:defRPr sz="3000" b="1">
          <a:solidFill>
            <a:srgbClr val="000066"/>
          </a:solidFill>
          <a:latin typeface="Arial" charset="0"/>
        </a:defRPr>
      </a:lvl2pPr>
      <a:lvl3pPr algn="r" rtl="0" eaLnBrk="0" fontAlgn="base" hangingPunct="0">
        <a:spcBef>
          <a:spcPct val="0"/>
        </a:spcBef>
        <a:spcAft>
          <a:spcPct val="0"/>
        </a:spcAft>
        <a:defRPr sz="3000" b="1">
          <a:solidFill>
            <a:srgbClr val="000066"/>
          </a:solidFill>
          <a:latin typeface="Arial" charset="0"/>
        </a:defRPr>
      </a:lvl3pPr>
      <a:lvl4pPr algn="r" rtl="0" eaLnBrk="0" fontAlgn="base" hangingPunct="0">
        <a:spcBef>
          <a:spcPct val="0"/>
        </a:spcBef>
        <a:spcAft>
          <a:spcPct val="0"/>
        </a:spcAft>
        <a:defRPr sz="3000" b="1">
          <a:solidFill>
            <a:srgbClr val="000066"/>
          </a:solidFill>
          <a:latin typeface="Arial" charset="0"/>
        </a:defRPr>
      </a:lvl4pPr>
      <a:lvl5pPr algn="r" rtl="0" eaLnBrk="0" fontAlgn="base" hangingPunct="0">
        <a:spcBef>
          <a:spcPct val="0"/>
        </a:spcBef>
        <a:spcAft>
          <a:spcPct val="0"/>
        </a:spcAft>
        <a:defRPr sz="3000" b="1">
          <a:solidFill>
            <a:srgbClr val="000066"/>
          </a:solidFill>
          <a:latin typeface="Arial" charset="0"/>
        </a:defRPr>
      </a:lvl5pPr>
      <a:lvl6pPr marL="457200" algn="r" rtl="0" fontAlgn="base">
        <a:spcBef>
          <a:spcPct val="0"/>
        </a:spcBef>
        <a:spcAft>
          <a:spcPct val="0"/>
        </a:spcAft>
        <a:defRPr sz="3000" b="1">
          <a:solidFill>
            <a:srgbClr val="000066"/>
          </a:solidFill>
          <a:latin typeface="Arial" charset="0"/>
        </a:defRPr>
      </a:lvl6pPr>
      <a:lvl7pPr marL="914400" algn="r" rtl="0" fontAlgn="base">
        <a:spcBef>
          <a:spcPct val="0"/>
        </a:spcBef>
        <a:spcAft>
          <a:spcPct val="0"/>
        </a:spcAft>
        <a:defRPr sz="3000" b="1">
          <a:solidFill>
            <a:srgbClr val="000066"/>
          </a:solidFill>
          <a:latin typeface="Arial" charset="0"/>
        </a:defRPr>
      </a:lvl7pPr>
      <a:lvl8pPr marL="1371600" algn="r" rtl="0" fontAlgn="base">
        <a:spcBef>
          <a:spcPct val="0"/>
        </a:spcBef>
        <a:spcAft>
          <a:spcPct val="0"/>
        </a:spcAft>
        <a:defRPr sz="3000" b="1">
          <a:solidFill>
            <a:srgbClr val="000066"/>
          </a:solidFill>
          <a:latin typeface="Arial" charset="0"/>
        </a:defRPr>
      </a:lvl8pPr>
      <a:lvl9pPr marL="1828800" algn="r" rtl="0" fontAlgn="base">
        <a:spcBef>
          <a:spcPct val="0"/>
        </a:spcBef>
        <a:spcAft>
          <a:spcPct val="0"/>
        </a:spcAft>
        <a:defRPr sz="3000" b="1">
          <a:solidFill>
            <a:srgbClr val="000066"/>
          </a:solidFill>
          <a:latin typeface="Arial" charset="0"/>
        </a:defRPr>
      </a:lvl9pPr>
    </p:titleStyle>
    <p:bodyStyle>
      <a:lvl1pPr marL="342900" indent="-342900" algn="l" rtl="0" eaLnBrk="0" fontAlgn="base" hangingPunct="0">
        <a:spcBef>
          <a:spcPct val="20000"/>
        </a:spcBef>
        <a:spcAft>
          <a:spcPct val="0"/>
        </a:spcAft>
        <a:buChar char="•"/>
        <a:defRPr sz="2400">
          <a:solidFill>
            <a:srgbClr val="000066"/>
          </a:solidFill>
          <a:latin typeface="Arial" pitchFamily="34" charset="0"/>
          <a:ea typeface="+mn-ea"/>
          <a:cs typeface="+mn-cs"/>
        </a:defRPr>
      </a:lvl1pPr>
      <a:lvl2pPr marL="742950" indent="-285750" algn="l" rtl="0" eaLnBrk="0" fontAlgn="base" hangingPunct="0">
        <a:spcBef>
          <a:spcPct val="20000"/>
        </a:spcBef>
        <a:spcAft>
          <a:spcPct val="0"/>
        </a:spcAft>
        <a:buChar char="–"/>
        <a:defRPr sz="2000">
          <a:solidFill>
            <a:srgbClr val="000066"/>
          </a:solidFill>
          <a:latin typeface="Arial" pitchFamily="34" charset="0"/>
        </a:defRPr>
      </a:lvl2pPr>
      <a:lvl3pPr marL="1143000" indent="-228600" algn="l" rtl="0" eaLnBrk="0" fontAlgn="base" hangingPunct="0">
        <a:spcBef>
          <a:spcPct val="20000"/>
        </a:spcBef>
        <a:spcAft>
          <a:spcPct val="0"/>
        </a:spcAft>
        <a:buChar char="•"/>
        <a:defRPr>
          <a:solidFill>
            <a:srgbClr val="000066"/>
          </a:solidFill>
          <a:latin typeface="Arial" pitchFamily="34" charset="0"/>
        </a:defRPr>
      </a:lvl3pPr>
      <a:lvl4pPr marL="1600200" indent="-228600" algn="l" rtl="0" eaLnBrk="0" fontAlgn="base" hangingPunct="0">
        <a:spcBef>
          <a:spcPct val="20000"/>
        </a:spcBef>
        <a:spcAft>
          <a:spcPct val="0"/>
        </a:spcAft>
        <a:buChar char="–"/>
        <a:defRPr sz="1700">
          <a:solidFill>
            <a:srgbClr val="000066"/>
          </a:solidFill>
          <a:latin typeface="Arial" pitchFamily="34" charset="0"/>
        </a:defRPr>
      </a:lvl4pPr>
      <a:lvl5pPr marL="2057400" indent="-228600" algn="l" rtl="0" eaLnBrk="0" fontAlgn="base" hangingPunct="0">
        <a:spcBef>
          <a:spcPct val="20000"/>
        </a:spcBef>
        <a:spcAft>
          <a:spcPct val="0"/>
        </a:spcAft>
        <a:buChar char="»"/>
        <a:defRPr sz="1500">
          <a:solidFill>
            <a:srgbClr val="000066"/>
          </a:solidFill>
          <a:latin typeface="Arial" pitchFamily="34" charset="0"/>
        </a:defRPr>
      </a:lvl5pPr>
      <a:lvl6pPr marL="2514600" indent="-228600" algn="l" rtl="0" fontAlgn="base">
        <a:spcBef>
          <a:spcPct val="20000"/>
        </a:spcBef>
        <a:spcAft>
          <a:spcPct val="0"/>
        </a:spcAft>
        <a:buChar char="»"/>
        <a:defRPr sz="1500">
          <a:solidFill>
            <a:srgbClr val="000066"/>
          </a:solidFill>
          <a:latin typeface="+mn-lt"/>
        </a:defRPr>
      </a:lvl6pPr>
      <a:lvl7pPr marL="2971800" indent="-228600" algn="l" rtl="0" fontAlgn="base">
        <a:spcBef>
          <a:spcPct val="20000"/>
        </a:spcBef>
        <a:spcAft>
          <a:spcPct val="0"/>
        </a:spcAft>
        <a:buChar char="»"/>
        <a:defRPr sz="1500">
          <a:solidFill>
            <a:srgbClr val="000066"/>
          </a:solidFill>
          <a:latin typeface="+mn-lt"/>
        </a:defRPr>
      </a:lvl7pPr>
      <a:lvl8pPr marL="3429000" indent="-228600" algn="l" rtl="0" fontAlgn="base">
        <a:spcBef>
          <a:spcPct val="20000"/>
        </a:spcBef>
        <a:spcAft>
          <a:spcPct val="0"/>
        </a:spcAft>
        <a:buChar char="»"/>
        <a:defRPr sz="1500">
          <a:solidFill>
            <a:srgbClr val="000066"/>
          </a:solidFill>
          <a:latin typeface="+mn-lt"/>
        </a:defRPr>
      </a:lvl8pPr>
      <a:lvl9pPr marL="3886200" indent="-228600" algn="l" rtl="0" fontAlgn="base">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9.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11.jpe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0.jpe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10" Type="http://schemas.openxmlformats.org/officeDocument/2006/relationships/image" Target="../media/image12.jpeg"/><Relationship Id="rId4" Type="http://schemas.openxmlformats.org/officeDocument/2006/relationships/tags" Target="../tags/tag32.xml"/><Relationship Id="rId9"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7.xml"/><Relationship Id="rId7" Type="http://schemas.openxmlformats.org/officeDocument/2006/relationships/tags" Target="../tags/tag41.xml"/><Relationship Id="rId2" Type="http://schemas.openxmlformats.org/officeDocument/2006/relationships/tags" Target="../tags/tag36.xml"/><Relationship Id="rId1" Type="http://schemas.openxmlformats.org/officeDocument/2006/relationships/vmlDrawing" Target="../drawings/vmlDrawing1.vml"/><Relationship Id="rId6" Type="http://schemas.openxmlformats.org/officeDocument/2006/relationships/tags" Target="../tags/tag40.xml"/><Relationship Id="rId11" Type="http://schemas.openxmlformats.org/officeDocument/2006/relationships/oleObject" Target="../embeddings/oleObject1.bin"/><Relationship Id="rId5" Type="http://schemas.openxmlformats.org/officeDocument/2006/relationships/tags" Target="../tags/tag39.xml"/><Relationship Id="rId10" Type="http://schemas.openxmlformats.org/officeDocument/2006/relationships/image" Target="../media/image14.jpeg"/><Relationship Id="rId4" Type="http://schemas.openxmlformats.org/officeDocument/2006/relationships/tags" Target="../tags/tag38.xml"/><Relationship Id="rId9"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tags" Target="../tags/tag61.xml"/><Relationship Id="rId18" Type="http://schemas.openxmlformats.org/officeDocument/2006/relationships/notesSlide" Target="../notesSlides/notesSlide17.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tags" Target="../tags/tag60.xml"/><Relationship Id="rId17" Type="http://schemas.openxmlformats.org/officeDocument/2006/relationships/slideLayout" Target="../slideLayouts/slideLayout2.xml"/><Relationship Id="rId2" Type="http://schemas.openxmlformats.org/officeDocument/2006/relationships/tags" Target="../tags/tag50.xml"/><Relationship Id="rId16" Type="http://schemas.openxmlformats.org/officeDocument/2006/relationships/tags" Target="../tags/tag64.xml"/><Relationship Id="rId20" Type="http://schemas.openxmlformats.org/officeDocument/2006/relationships/image" Target="../media/image16.jpeg"/><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5" Type="http://schemas.openxmlformats.org/officeDocument/2006/relationships/tags" Target="../tags/tag53.xml"/><Relationship Id="rId15" Type="http://schemas.openxmlformats.org/officeDocument/2006/relationships/tags" Target="../tags/tag63.xml"/><Relationship Id="rId10" Type="http://schemas.openxmlformats.org/officeDocument/2006/relationships/tags" Target="../tags/tag58.xml"/><Relationship Id="rId19" Type="http://schemas.openxmlformats.org/officeDocument/2006/relationships/image" Target="../media/image15.jpeg"/><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s>
</file>

<file path=ppt/slides/_rels/slide18.xml.rels><?xml version="1.0" encoding="UTF-8" standalone="yes"?>
<Relationships xmlns="http://schemas.openxmlformats.org/package/2006/relationships"><Relationship Id="rId13" Type="http://schemas.openxmlformats.org/officeDocument/2006/relationships/tags" Target="../tags/tag77.xml"/><Relationship Id="rId18" Type="http://schemas.openxmlformats.org/officeDocument/2006/relationships/tags" Target="../tags/tag82.xml"/><Relationship Id="rId26" Type="http://schemas.openxmlformats.org/officeDocument/2006/relationships/tags" Target="../tags/tag90.xml"/><Relationship Id="rId39" Type="http://schemas.openxmlformats.org/officeDocument/2006/relationships/tags" Target="../tags/tag103.xml"/><Relationship Id="rId21" Type="http://schemas.openxmlformats.org/officeDocument/2006/relationships/tags" Target="../tags/tag85.xml"/><Relationship Id="rId34" Type="http://schemas.openxmlformats.org/officeDocument/2006/relationships/tags" Target="../tags/tag98.xml"/><Relationship Id="rId42" Type="http://schemas.openxmlformats.org/officeDocument/2006/relationships/tags" Target="../tags/tag106.xml"/><Relationship Id="rId47" Type="http://schemas.openxmlformats.org/officeDocument/2006/relationships/tags" Target="../tags/tag111.xml"/><Relationship Id="rId50" Type="http://schemas.openxmlformats.org/officeDocument/2006/relationships/tags" Target="../tags/tag114.xml"/><Relationship Id="rId55" Type="http://schemas.openxmlformats.org/officeDocument/2006/relationships/slideLayout" Target="../slideLayouts/slideLayout2.xml"/><Relationship Id="rId7" Type="http://schemas.openxmlformats.org/officeDocument/2006/relationships/tags" Target="../tags/tag71.xml"/><Relationship Id="rId12" Type="http://schemas.openxmlformats.org/officeDocument/2006/relationships/tags" Target="../tags/tag76.xml"/><Relationship Id="rId17" Type="http://schemas.openxmlformats.org/officeDocument/2006/relationships/tags" Target="../tags/tag81.xml"/><Relationship Id="rId25" Type="http://schemas.openxmlformats.org/officeDocument/2006/relationships/tags" Target="../tags/tag89.xml"/><Relationship Id="rId33" Type="http://schemas.openxmlformats.org/officeDocument/2006/relationships/tags" Target="../tags/tag97.xml"/><Relationship Id="rId38" Type="http://schemas.openxmlformats.org/officeDocument/2006/relationships/tags" Target="../tags/tag102.xml"/><Relationship Id="rId46" Type="http://schemas.openxmlformats.org/officeDocument/2006/relationships/tags" Target="../tags/tag110.xml"/><Relationship Id="rId2" Type="http://schemas.openxmlformats.org/officeDocument/2006/relationships/tags" Target="../tags/tag66.xml"/><Relationship Id="rId16" Type="http://schemas.openxmlformats.org/officeDocument/2006/relationships/tags" Target="../tags/tag80.xml"/><Relationship Id="rId20" Type="http://schemas.openxmlformats.org/officeDocument/2006/relationships/tags" Target="../tags/tag84.xml"/><Relationship Id="rId29" Type="http://schemas.openxmlformats.org/officeDocument/2006/relationships/tags" Target="../tags/tag93.xml"/><Relationship Id="rId41" Type="http://schemas.openxmlformats.org/officeDocument/2006/relationships/tags" Target="../tags/tag105.xml"/><Relationship Id="rId54" Type="http://schemas.openxmlformats.org/officeDocument/2006/relationships/tags" Target="../tags/tag118.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tags" Target="../tags/tag75.xml"/><Relationship Id="rId24" Type="http://schemas.openxmlformats.org/officeDocument/2006/relationships/tags" Target="../tags/tag88.xml"/><Relationship Id="rId32" Type="http://schemas.openxmlformats.org/officeDocument/2006/relationships/tags" Target="../tags/tag96.xml"/><Relationship Id="rId37" Type="http://schemas.openxmlformats.org/officeDocument/2006/relationships/tags" Target="../tags/tag101.xml"/><Relationship Id="rId40" Type="http://schemas.openxmlformats.org/officeDocument/2006/relationships/tags" Target="../tags/tag104.xml"/><Relationship Id="rId45" Type="http://schemas.openxmlformats.org/officeDocument/2006/relationships/tags" Target="../tags/tag109.xml"/><Relationship Id="rId53" Type="http://schemas.openxmlformats.org/officeDocument/2006/relationships/tags" Target="../tags/tag117.xml"/><Relationship Id="rId58" Type="http://schemas.openxmlformats.org/officeDocument/2006/relationships/image" Target="../media/image17.jpeg"/><Relationship Id="rId5" Type="http://schemas.openxmlformats.org/officeDocument/2006/relationships/tags" Target="../tags/tag69.xml"/><Relationship Id="rId15" Type="http://schemas.openxmlformats.org/officeDocument/2006/relationships/tags" Target="../tags/tag79.xml"/><Relationship Id="rId23" Type="http://schemas.openxmlformats.org/officeDocument/2006/relationships/tags" Target="../tags/tag87.xml"/><Relationship Id="rId28" Type="http://schemas.openxmlformats.org/officeDocument/2006/relationships/tags" Target="../tags/tag92.xml"/><Relationship Id="rId36" Type="http://schemas.openxmlformats.org/officeDocument/2006/relationships/tags" Target="../tags/tag100.xml"/><Relationship Id="rId49" Type="http://schemas.openxmlformats.org/officeDocument/2006/relationships/tags" Target="../tags/tag113.xml"/><Relationship Id="rId57" Type="http://schemas.openxmlformats.org/officeDocument/2006/relationships/image" Target="../media/image15.jpeg"/><Relationship Id="rId10" Type="http://schemas.openxmlformats.org/officeDocument/2006/relationships/tags" Target="../tags/tag74.xml"/><Relationship Id="rId19" Type="http://schemas.openxmlformats.org/officeDocument/2006/relationships/tags" Target="../tags/tag83.xml"/><Relationship Id="rId31" Type="http://schemas.openxmlformats.org/officeDocument/2006/relationships/tags" Target="../tags/tag95.xml"/><Relationship Id="rId44" Type="http://schemas.openxmlformats.org/officeDocument/2006/relationships/tags" Target="../tags/tag108.xml"/><Relationship Id="rId52" Type="http://schemas.openxmlformats.org/officeDocument/2006/relationships/tags" Target="../tags/tag116.xml"/><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tags" Target="../tags/tag78.xml"/><Relationship Id="rId22" Type="http://schemas.openxmlformats.org/officeDocument/2006/relationships/tags" Target="../tags/tag86.xml"/><Relationship Id="rId27" Type="http://schemas.openxmlformats.org/officeDocument/2006/relationships/tags" Target="../tags/tag91.xml"/><Relationship Id="rId30" Type="http://schemas.openxmlformats.org/officeDocument/2006/relationships/tags" Target="../tags/tag94.xml"/><Relationship Id="rId35" Type="http://schemas.openxmlformats.org/officeDocument/2006/relationships/tags" Target="../tags/tag99.xml"/><Relationship Id="rId43" Type="http://schemas.openxmlformats.org/officeDocument/2006/relationships/tags" Target="../tags/tag107.xml"/><Relationship Id="rId48" Type="http://schemas.openxmlformats.org/officeDocument/2006/relationships/tags" Target="../tags/tag112.xml"/><Relationship Id="rId56" Type="http://schemas.openxmlformats.org/officeDocument/2006/relationships/notesSlide" Target="../notesSlides/notesSlide18.xml"/><Relationship Id="rId8" Type="http://schemas.openxmlformats.org/officeDocument/2006/relationships/tags" Target="../tags/tag72.xml"/><Relationship Id="rId51" Type="http://schemas.openxmlformats.org/officeDocument/2006/relationships/tags" Target="../tags/tag115.xml"/><Relationship Id="rId3" Type="http://schemas.openxmlformats.org/officeDocument/2006/relationships/tags" Target="../tags/tag67.xml"/></Relationships>
</file>

<file path=ppt/slides/_rels/slide19.xml.rels><?xml version="1.0" encoding="UTF-8" standalone="yes"?>
<Relationships xmlns="http://schemas.openxmlformats.org/package/2006/relationships"><Relationship Id="rId3" Type="http://schemas.openxmlformats.org/officeDocument/2006/relationships/tags" Target="../tags/tag121.xml"/><Relationship Id="rId7" Type="http://schemas.openxmlformats.org/officeDocument/2006/relationships/notesSlide" Target="../notesSlides/notesSlide19.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slideLayout" Target="../slideLayouts/slideLayout2.xml"/><Relationship Id="rId5" Type="http://schemas.openxmlformats.org/officeDocument/2006/relationships/tags" Target="../tags/tag123.xml"/><Relationship Id="rId4" Type="http://schemas.openxmlformats.org/officeDocument/2006/relationships/tags" Target="../tags/tag12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126.xml"/><Relationship Id="rId7" Type="http://schemas.openxmlformats.org/officeDocument/2006/relationships/slideLayout" Target="../slideLayouts/slideLayout2.xml"/><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31.xml"/><Relationship Id="rId1" Type="http://schemas.openxmlformats.org/officeDocument/2006/relationships/tags" Target="../tags/tag130.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3.xml"/><Relationship Id="rId1" Type="http://schemas.openxmlformats.org/officeDocument/2006/relationships/tags" Target="../tags/tag132.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5.xml"/><Relationship Id="rId1" Type="http://schemas.openxmlformats.org/officeDocument/2006/relationships/tags" Target="../tags/tag134.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notesSlide" Target="../notesSlides/notesSlide24.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41.xml"/><Relationship Id="rId7" Type="http://schemas.openxmlformats.org/officeDocument/2006/relationships/tags" Target="../tags/tag145.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9"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7.xml"/><Relationship Id="rId1" Type="http://schemas.openxmlformats.org/officeDocument/2006/relationships/tags" Target="../tags/tag146.xm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9.xml"/><Relationship Id="rId1" Type="http://schemas.openxmlformats.org/officeDocument/2006/relationships/tags" Target="../tags/tag148.xm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tags" Target="../tags/tag152.xml"/><Relationship Id="rId7" Type="http://schemas.openxmlformats.org/officeDocument/2006/relationships/image" Target="../media/image18.jpeg"/><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notesSlide" Target="../notesSlides/notesSlide28.xml"/><Relationship Id="rId5" Type="http://schemas.openxmlformats.org/officeDocument/2006/relationships/slideLayout" Target="../slideLayouts/slideLayout4.xml"/><Relationship Id="rId4" Type="http://schemas.openxmlformats.org/officeDocument/2006/relationships/tags" Target="../tags/tag15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5.xml"/><Relationship Id="rId1" Type="http://schemas.openxmlformats.org/officeDocument/2006/relationships/tags" Target="../tags/tag154.xml"/><Relationship Id="rId5" Type="http://schemas.openxmlformats.org/officeDocument/2006/relationships/image" Target="../media/image19.jpe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notesSlide" Target="../notesSlides/notesSlide32.xml"/><Relationship Id="rId5" Type="http://schemas.openxmlformats.org/officeDocument/2006/relationships/slideLayout" Target="../slideLayouts/slideLayout2.xml"/><Relationship Id="rId4" Type="http://schemas.openxmlformats.org/officeDocument/2006/relationships/tags" Target="../tags/tag15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160.xml"/><Relationship Id="rId4" Type="http://schemas.openxmlformats.org/officeDocument/2006/relationships/hyperlink" Target="mailto:codes@cnrc-cnrc.gc.ca" TargetMode="External"/></Relationships>
</file>

<file path=ppt/slides/_rels/slide4.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6.jpe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5.jpeg"/><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8.jpe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7.jpeg"/><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9.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8"/>
          <p:cNvSpPr>
            <a:spLocks noGrp="1" noChangeArrowheads="1"/>
          </p:cNvSpPr>
          <p:nvPr>
            <p:ph type="ctrTitle"/>
            <p:custDataLst>
              <p:tags r:id="rId1"/>
            </p:custDataLst>
          </p:nvPr>
        </p:nvSpPr>
        <p:spPr>
          <a:xfrm>
            <a:off x="1263575" y="3438525"/>
            <a:ext cx="4100513" cy="1143000"/>
          </a:xfrm>
        </p:spPr>
        <p:txBody>
          <a:bodyPr/>
          <a:lstStyle/>
          <a:p>
            <a:pPr algn="l" eaLnBrk="1" hangingPunct="1"/>
            <a:r>
              <a:rPr lang="fr-CA" noProof="0" dirty="0" smtClean="0">
                <a:latin typeface="Arial" charset="0"/>
              </a:rPr>
              <a:t>Séparations spatiales</a:t>
            </a:r>
          </a:p>
        </p:txBody>
      </p:sp>
      <p:sp>
        <p:nvSpPr>
          <p:cNvPr id="8194" name="Rectangle 9"/>
          <p:cNvSpPr>
            <a:spLocks noGrp="1" noChangeArrowheads="1"/>
          </p:cNvSpPr>
          <p:nvPr>
            <p:ph type="subTitle" idx="1"/>
            <p:custDataLst>
              <p:tags r:id="rId2"/>
            </p:custDataLst>
          </p:nvPr>
        </p:nvSpPr>
        <p:spPr>
          <a:xfrm>
            <a:off x="1263650" y="4797425"/>
            <a:ext cx="4029075" cy="787400"/>
          </a:xfrm>
        </p:spPr>
        <p:txBody>
          <a:bodyPr/>
          <a:lstStyle/>
          <a:p>
            <a:pPr algn="l" eaLnBrk="1" hangingPunct="1">
              <a:spcBef>
                <a:spcPct val="0"/>
              </a:spcBef>
            </a:pPr>
            <a:r>
              <a:rPr lang="fr-CA" sz="1400" dirty="0" smtClean="0">
                <a:latin typeface="Arial" charset="0"/>
              </a:rPr>
              <a:t>Nedjma Belrechid, M.SC.A., </a:t>
            </a:r>
            <a:r>
              <a:rPr lang="fr-CA" sz="1400" dirty="0" err="1" smtClean="0">
                <a:latin typeface="Arial" charset="0"/>
              </a:rPr>
              <a:t>B.Arch.</a:t>
            </a:r>
            <a:endParaRPr lang="fr-CA" sz="1400" dirty="0" smtClean="0">
              <a:latin typeface="Arial" charset="0"/>
            </a:endParaRPr>
          </a:p>
          <a:p>
            <a:pPr algn="l" eaLnBrk="1" hangingPunct="1">
              <a:spcBef>
                <a:spcPct val="0"/>
              </a:spcBef>
            </a:pPr>
            <a:r>
              <a:rPr lang="fr-CA" sz="1400" dirty="0" smtClean="0">
                <a:latin typeface="Arial" charset="0"/>
              </a:rPr>
              <a:t>Centre canadien des codes du </a:t>
            </a:r>
            <a:r>
              <a:rPr lang="fr-CA" sz="1400" dirty="0" smtClean="0">
                <a:latin typeface="Arial" charset="0"/>
              </a:rPr>
              <a:t>CNRC</a:t>
            </a:r>
          </a:p>
          <a:p>
            <a:pPr algn="l" eaLnBrk="1" hangingPunct="1">
              <a:spcBef>
                <a:spcPct val="0"/>
              </a:spcBef>
            </a:pPr>
            <a:r>
              <a:rPr lang="fr-CA" sz="1400" dirty="0" smtClean="0">
                <a:latin typeface="Arial" charset="0"/>
              </a:rPr>
              <a:t>Février 2011</a:t>
            </a:r>
            <a:endParaRPr lang="fr-CA" sz="1400" dirty="0" smtClean="0">
              <a:latin typeface="Arial" charset="0"/>
            </a:endParaRPr>
          </a:p>
        </p:txBody>
      </p:sp>
      <p:sp>
        <p:nvSpPr>
          <p:cNvPr id="5" name="Slide Number Placeholder 4"/>
          <p:cNvSpPr>
            <a:spLocks noGrp="1"/>
          </p:cNvSpPr>
          <p:nvPr>
            <p:ph type="sldNum" sz="quarter" idx="4294967295"/>
            <p:custDataLst>
              <p:tags r:id="rId3"/>
            </p:custDataLst>
          </p:nvPr>
        </p:nvSpPr>
        <p:spPr>
          <a:xfrm>
            <a:off x="6553200" y="6356350"/>
            <a:ext cx="2133600" cy="365125"/>
          </a:xfrm>
          <a:prstGeom prst="rect">
            <a:avLst/>
          </a:prstGeom>
        </p:spPr>
        <p:txBody>
          <a:bodyPr anchor="ctr"/>
          <a:lstStyle/>
          <a:p>
            <a:pPr algn="r" fontAlgn="auto">
              <a:spcBef>
                <a:spcPts val="0"/>
              </a:spcBef>
              <a:spcAft>
                <a:spcPts val="0"/>
              </a:spcAft>
              <a:defRPr/>
            </a:pPr>
            <a:fld id="{D23BF8EA-E4AD-4F79-B580-38F07550EF89}" type="slidenum">
              <a:rPr lang="en-CA" sz="1200" b="0">
                <a:solidFill>
                  <a:schemeClr val="tx1">
                    <a:tint val="75000"/>
                  </a:schemeClr>
                </a:solidFill>
                <a:latin typeface="+mn-lt"/>
              </a:rPr>
              <a:pPr algn="r" fontAlgn="auto">
                <a:spcBef>
                  <a:spcPts val="0"/>
                </a:spcBef>
                <a:spcAft>
                  <a:spcPts val="0"/>
                </a:spcAft>
                <a:defRPr/>
              </a:pPr>
              <a:t>1</a:t>
            </a:fld>
            <a:endParaRPr lang="en-CA" sz="1200" b="0" dirty="0">
              <a:solidFill>
                <a:schemeClr val="tx1">
                  <a:tint val="75000"/>
                </a:schemeClr>
              </a:solidFill>
              <a:latin typeface="+mn-lt"/>
            </a:endParaRPr>
          </a:p>
        </p:txBody>
      </p:sp>
      <p:sp>
        <p:nvSpPr>
          <p:cNvPr id="8196" name="TextBox 5"/>
          <p:cNvSpPr txBox="1">
            <a:spLocks noChangeArrowheads="1"/>
          </p:cNvSpPr>
          <p:nvPr>
            <p:custDataLst>
              <p:tags r:id="rId4"/>
            </p:custDataLst>
          </p:nvPr>
        </p:nvSpPr>
        <p:spPr bwMode="auto">
          <a:xfrm>
            <a:off x="1263650" y="3068638"/>
            <a:ext cx="6111738" cy="338554"/>
          </a:xfrm>
          <a:prstGeom prst="rect">
            <a:avLst/>
          </a:prstGeom>
          <a:noFill/>
          <a:ln w="9525">
            <a:noFill/>
            <a:miter lim="800000"/>
            <a:headEnd/>
            <a:tailEnd/>
          </a:ln>
        </p:spPr>
        <p:txBody>
          <a:bodyPr wrap="none">
            <a:spAutoFit/>
          </a:bodyPr>
          <a:lstStyle/>
          <a:p>
            <a:r>
              <a:rPr lang="fr-FR" sz="1600" b="0" dirty="0">
                <a:solidFill>
                  <a:srgbClr val="000066"/>
                </a:solidFill>
              </a:rPr>
              <a:t>CODES MODÈLES NATIONAUX DE </a:t>
            </a:r>
            <a:r>
              <a:rPr lang="fr-FR" sz="1600" b="0" dirty="0" smtClean="0">
                <a:solidFill>
                  <a:srgbClr val="000066"/>
                </a:solidFill>
              </a:rPr>
              <a:t>CONSTRUCTION DE 2010</a:t>
            </a:r>
            <a:endParaRPr lang="en-US" sz="1600" b="0" dirty="0">
              <a:solidFill>
                <a:srgbClr val="000066"/>
              </a:solidFill>
            </a:endParaRPr>
          </a:p>
        </p:txBody>
      </p:sp>
      <p:pic>
        <p:nvPicPr>
          <p:cNvPr id="8197" name="Picture 6" descr="code-fan-f.jpg"/>
          <p:cNvPicPr>
            <a:picLocks noChangeAspect="1"/>
          </p:cNvPicPr>
          <p:nvPr>
            <p:custDataLst>
              <p:tags r:id="rId5"/>
            </p:custDataLst>
          </p:nvPr>
        </p:nvPicPr>
        <p:blipFill>
          <a:blip r:embed="rId8" cstate="print"/>
          <a:srcRect/>
          <a:stretch>
            <a:fillRect/>
          </a:stretch>
        </p:blipFill>
        <p:spPr bwMode="auto">
          <a:xfrm>
            <a:off x="5651500" y="3862388"/>
            <a:ext cx="3154363" cy="191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idx="4294967295"/>
            <p:custDataLst>
              <p:tags r:id="rId1"/>
            </p:custDataLst>
          </p:nvPr>
        </p:nvSpPr>
        <p:spPr>
          <a:xfrm>
            <a:off x="300038" y="260350"/>
            <a:ext cx="7080250" cy="1042988"/>
          </a:xfrm>
        </p:spPr>
        <p:txBody>
          <a:bodyPr anchor="b"/>
          <a:lstStyle/>
          <a:p>
            <a:pPr algn="l"/>
            <a:r>
              <a:rPr lang="fr-CA" noProof="0" dirty="0" smtClean="0">
                <a:latin typeface="Arial" charset="0"/>
              </a:rPr>
              <a:t>Baies non </a:t>
            </a:r>
            <a:r>
              <a:rPr lang="fr-CA" noProof="0" dirty="0" smtClean="0">
                <a:latin typeface="Arial" charset="0"/>
              </a:rPr>
              <a:t>protégées (</a:t>
            </a:r>
            <a:r>
              <a:rPr lang="fr-CA" noProof="0" dirty="0" smtClean="0">
                <a:latin typeface="Arial" charset="0"/>
              </a:rPr>
              <a:t>baies vitrées)</a:t>
            </a:r>
          </a:p>
        </p:txBody>
      </p:sp>
      <p:grpSp>
        <p:nvGrpSpPr>
          <p:cNvPr id="26626" name="Group 42"/>
          <p:cNvGrpSpPr>
            <a:grpSpLocks/>
          </p:cNvGrpSpPr>
          <p:nvPr>
            <p:custDataLst>
              <p:tags r:id="rId2"/>
            </p:custDataLst>
          </p:nvPr>
        </p:nvGrpSpPr>
        <p:grpSpPr bwMode="auto">
          <a:xfrm>
            <a:off x="1403350" y="1692275"/>
            <a:ext cx="6248400" cy="4686300"/>
            <a:chOff x="576" y="960"/>
            <a:chExt cx="3936" cy="2952"/>
          </a:xfrm>
        </p:grpSpPr>
        <p:pic>
          <p:nvPicPr>
            <p:cNvPr id="26627" name="Picture 4" descr="http://www.dougbelcher.com/listings/5264-colborne/side-of-home.jpg"/>
            <p:cNvPicPr>
              <a:picLocks noChangeAspect="1" noChangeArrowheads="1"/>
            </p:cNvPicPr>
            <p:nvPr/>
          </p:nvPicPr>
          <p:blipFill>
            <a:blip r:embed="rId5" cstate="print"/>
            <a:srcRect/>
            <a:stretch>
              <a:fillRect/>
            </a:stretch>
          </p:blipFill>
          <p:spPr bwMode="auto">
            <a:xfrm>
              <a:off x="576" y="960"/>
              <a:ext cx="3936" cy="2952"/>
            </a:xfrm>
            <a:prstGeom prst="rect">
              <a:avLst/>
            </a:prstGeom>
            <a:noFill/>
            <a:ln w="9525">
              <a:solidFill>
                <a:schemeClr val="accent2"/>
              </a:solidFill>
              <a:miter lim="800000"/>
              <a:headEnd/>
              <a:tailEnd/>
            </a:ln>
          </p:spPr>
        </p:pic>
        <p:sp>
          <p:nvSpPr>
            <p:cNvPr id="26628" name="Line 5"/>
            <p:cNvSpPr>
              <a:spLocks noChangeShapeType="1"/>
            </p:cNvSpPr>
            <p:nvPr/>
          </p:nvSpPr>
          <p:spPr bwMode="auto">
            <a:xfrm flipV="1">
              <a:off x="1392" y="1632"/>
              <a:ext cx="1584" cy="240"/>
            </a:xfrm>
            <a:prstGeom prst="line">
              <a:avLst/>
            </a:prstGeom>
            <a:noFill/>
            <a:ln w="76200">
              <a:solidFill>
                <a:schemeClr val="accent2"/>
              </a:solidFill>
              <a:round/>
              <a:headEnd/>
              <a:tailEnd/>
            </a:ln>
          </p:spPr>
          <p:txBody>
            <a:bodyPr/>
            <a:lstStyle/>
            <a:p>
              <a:endParaRPr lang="fr-CA" dirty="0"/>
            </a:p>
          </p:txBody>
        </p:sp>
        <p:sp>
          <p:nvSpPr>
            <p:cNvPr id="26629" name="Line 6"/>
            <p:cNvSpPr>
              <a:spLocks noChangeShapeType="1"/>
            </p:cNvSpPr>
            <p:nvPr/>
          </p:nvSpPr>
          <p:spPr bwMode="auto">
            <a:xfrm>
              <a:off x="2976" y="3792"/>
              <a:ext cx="0" cy="0"/>
            </a:xfrm>
            <a:prstGeom prst="line">
              <a:avLst/>
            </a:prstGeom>
            <a:noFill/>
            <a:ln w="9525">
              <a:solidFill>
                <a:schemeClr val="tx1"/>
              </a:solidFill>
              <a:round/>
              <a:headEnd/>
              <a:tailEnd/>
            </a:ln>
          </p:spPr>
          <p:txBody>
            <a:bodyPr/>
            <a:lstStyle/>
            <a:p>
              <a:endParaRPr lang="fr-CA" dirty="0"/>
            </a:p>
          </p:txBody>
        </p:sp>
        <p:sp>
          <p:nvSpPr>
            <p:cNvPr id="26630" name="Line 7"/>
            <p:cNvSpPr>
              <a:spLocks noChangeShapeType="1"/>
            </p:cNvSpPr>
            <p:nvPr/>
          </p:nvSpPr>
          <p:spPr bwMode="auto">
            <a:xfrm>
              <a:off x="2976" y="1632"/>
              <a:ext cx="0" cy="2160"/>
            </a:xfrm>
            <a:prstGeom prst="line">
              <a:avLst/>
            </a:prstGeom>
            <a:noFill/>
            <a:ln w="76200">
              <a:solidFill>
                <a:schemeClr val="accent2"/>
              </a:solidFill>
              <a:round/>
              <a:headEnd/>
              <a:tailEnd/>
            </a:ln>
          </p:spPr>
          <p:txBody>
            <a:bodyPr/>
            <a:lstStyle/>
            <a:p>
              <a:endParaRPr lang="fr-CA" dirty="0"/>
            </a:p>
          </p:txBody>
        </p:sp>
        <p:sp>
          <p:nvSpPr>
            <p:cNvPr id="26631" name="Line 8"/>
            <p:cNvSpPr>
              <a:spLocks noChangeShapeType="1"/>
            </p:cNvSpPr>
            <p:nvPr/>
          </p:nvSpPr>
          <p:spPr bwMode="auto">
            <a:xfrm flipH="1" flipV="1">
              <a:off x="1392" y="3552"/>
              <a:ext cx="1584" cy="240"/>
            </a:xfrm>
            <a:prstGeom prst="line">
              <a:avLst/>
            </a:prstGeom>
            <a:noFill/>
            <a:ln w="76200">
              <a:solidFill>
                <a:schemeClr val="accent2"/>
              </a:solidFill>
              <a:round/>
              <a:headEnd/>
              <a:tailEnd/>
            </a:ln>
          </p:spPr>
          <p:txBody>
            <a:bodyPr/>
            <a:lstStyle/>
            <a:p>
              <a:endParaRPr lang="fr-CA" dirty="0"/>
            </a:p>
          </p:txBody>
        </p:sp>
        <p:sp>
          <p:nvSpPr>
            <p:cNvPr id="26632" name="Line 9"/>
            <p:cNvSpPr>
              <a:spLocks noChangeShapeType="1"/>
            </p:cNvSpPr>
            <p:nvPr/>
          </p:nvSpPr>
          <p:spPr bwMode="auto">
            <a:xfrm>
              <a:off x="1392" y="1872"/>
              <a:ext cx="0" cy="1680"/>
            </a:xfrm>
            <a:prstGeom prst="line">
              <a:avLst/>
            </a:prstGeom>
            <a:noFill/>
            <a:ln w="76200">
              <a:solidFill>
                <a:schemeClr val="accent2"/>
              </a:solidFill>
              <a:round/>
              <a:headEnd/>
              <a:tailEnd/>
            </a:ln>
          </p:spPr>
          <p:txBody>
            <a:bodyPr/>
            <a:lstStyle/>
            <a:p>
              <a:endParaRPr lang="fr-CA" dirty="0"/>
            </a:p>
          </p:txBody>
        </p:sp>
        <p:sp>
          <p:nvSpPr>
            <p:cNvPr id="26633" name="Line 10"/>
            <p:cNvSpPr>
              <a:spLocks noChangeShapeType="1"/>
            </p:cNvSpPr>
            <p:nvPr/>
          </p:nvSpPr>
          <p:spPr bwMode="auto">
            <a:xfrm flipV="1">
              <a:off x="1056" y="2064"/>
              <a:ext cx="336" cy="48"/>
            </a:xfrm>
            <a:prstGeom prst="line">
              <a:avLst/>
            </a:prstGeom>
            <a:noFill/>
            <a:ln w="76200">
              <a:solidFill>
                <a:schemeClr val="accent2"/>
              </a:solidFill>
              <a:round/>
              <a:headEnd/>
              <a:tailEnd/>
            </a:ln>
          </p:spPr>
          <p:txBody>
            <a:bodyPr/>
            <a:lstStyle/>
            <a:p>
              <a:endParaRPr lang="fr-CA" dirty="0"/>
            </a:p>
          </p:txBody>
        </p:sp>
        <p:sp>
          <p:nvSpPr>
            <p:cNvPr id="26634" name="Line 11"/>
            <p:cNvSpPr>
              <a:spLocks noChangeShapeType="1"/>
            </p:cNvSpPr>
            <p:nvPr/>
          </p:nvSpPr>
          <p:spPr bwMode="auto">
            <a:xfrm flipH="1">
              <a:off x="1008" y="2112"/>
              <a:ext cx="48" cy="1392"/>
            </a:xfrm>
            <a:prstGeom prst="line">
              <a:avLst/>
            </a:prstGeom>
            <a:noFill/>
            <a:ln w="76200">
              <a:solidFill>
                <a:schemeClr val="accent2"/>
              </a:solidFill>
              <a:round/>
              <a:headEnd/>
              <a:tailEnd/>
            </a:ln>
          </p:spPr>
          <p:txBody>
            <a:bodyPr/>
            <a:lstStyle/>
            <a:p>
              <a:endParaRPr lang="fr-CA" dirty="0"/>
            </a:p>
          </p:txBody>
        </p:sp>
        <p:sp>
          <p:nvSpPr>
            <p:cNvPr id="26635" name="Line 12"/>
            <p:cNvSpPr>
              <a:spLocks noChangeShapeType="1"/>
            </p:cNvSpPr>
            <p:nvPr/>
          </p:nvSpPr>
          <p:spPr bwMode="auto">
            <a:xfrm>
              <a:off x="1008" y="3504"/>
              <a:ext cx="432" cy="48"/>
            </a:xfrm>
            <a:prstGeom prst="line">
              <a:avLst/>
            </a:prstGeom>
            <a:noFill/>
            <a:ln w="76200">
              <a:solidFill>
                <a:schemeClr val="accent2"/>
              </a:solidFill>
              <a:round/>
              <a:headEnd/>
              <a:tailEnd/>
            </a:ln>
          </p:spPr>
          <p:txBody>
            <a:bodyPr/>
            <a:lstStyle/>
            <a:p>
              <a:endParaRPr lang="fr-CA" dirty="0"/>
            </a:p>
          </p:txBody>
        </p:sp>
        <p:sp>
          <p:nvSpPr>
            <p:cNvPr id="26636" name="Line 14"/>
            <p:cNvSpPr>
              <a:spLocks noChangeShapeType="1"/>
            </p:cNvSpPr>
            <p:nvPr/>
          </p:nvSpPr>
          <p:spPr bwMode="auto">
            <a:xfrm flipH="1">
              <a:off x="1488" y="2304"/>
              <a:ext cx="384" cy="48"/>
            </a:xfrm>
            <a:prstGeom prst="line">
              <a:avLst/>
            </a:prstGeom>
            <a:noFill/>
            <a:ln w="76200">
              <a:solidFill>
                <a:srgbClr val="FF0000"/>
              </a:solidFill>
              <a:round/>
              <a:headEnd/>
              <a:tailEnd/>
            </a:ln>
          </p:spPr>
          <p:txBody>
            <a:bodyPr/>
            <a:lstStyle/>
            <a:p>
              <a:endParaRPr lang="fr-CA" dirty="0"/>
            </a:p>
          </p:txBody>
        </p:sp>
        <p:sp>
          <p:nvSpPr>
            <p:cNvPr id="26637" name="Line 15"/>
            <p:cNvSpPr>
              <a:spLocks noChangeShapeType="1"/>
            </p:cNvSpPr>
            <p:nvPr/>
          </p:nvSpPr>
          <p:spPr bwMode="auto">
            <a:xfrm>
              <a:off x="1872" y="1824"/>
              <a:ext cx="0" cy="480"/>
            </a:xfrm>
            <a:prstGeom prst="line">
              <a:avLst/>
            </a:prstGeom>
            <a:noFill/>
            <a:ln w="76200">
              <a:solidFill>
                <a:srgbClr val="FF0000"/>
              </a:solidFill>
              <a:round/>
              <a:headEnd/>
              <a:tailEnd/>
            </a:ln>
          </p:spPr>
          <p:txBody>
            <a:bodyPr/>
            <a:lstStyle/>
            <a:p>
              <a:endParaRPr lang="fr-CA" dirty="0"/>
            </a:p>
          </p:txBody>
        </p:sp>
        <p:sp>
          <p:nvSpPr>
            <p:cNvPr id="26638" name="Line 16"/>
            <p:cNvSpPr>
              <a:spLocks noChangeShapeType="1"/>
            </p:cNvSpPr>
            <p:nvPr/>
          </p:nvSpPr>
          <p:spPr bwMode="auto">
            <a:xfrm flipV="1">
              <a:off x="1488" y="1872"/>
              <a:ext cx="0" cy="480"/>
            </a:xfrm>
            <a:prstGeom prst="line">
              <a:avLst/>
            </a:prstGeom>
            <a:noFill/>
            <a:ln w="76200">
              <a:solidFill>
                <a:srgbClr val="FF0000"/>
              </a:solidFill>
              <a:round/>
              <a:headEnd/>
              <a:tailEnd/>
            </a:ln>
          </p:spPr>
          <p:txBody>
            <a:bodyPr/>
            <a:lstStyle/>
            <a:p>
              <a:endParaRPr lang="fr-CA" dirty="0"/>
            </a:p>
          </p:txBody>
        </p:sp>
        <p:sp>
          <p:nvSpPr>
            <p:cNvPr id="26639" name="Line 17"/>
            <p:cNvSpPr>
              <a:spLocks noChangeShapeType="1"/>
            </p:cNvSpPr>
            <p:nvPr/>
          </p:nvSpPr>
          <p:spPr bwMode="auto">
            <a:xfrm flipV="1">
              <a:off x="1488" y="1824"/>
              <a:ext cx="384" cy="48"/>
            </a:xfrm>
            <a:prstGeom prst="line">
              <a:avLst/>
            </a:prstGeom>
            <a:noFill/>
            <a:ln w="76200">
              <a:solidFill>
                <a:srgbClr val="FF0000"/>
              </a:solidFill>
              <a:round/>
              <a:headEnd/>
              <a:tailEnd/>
            </a:ln>
          </p:spPr>
          <p:txBody>
            <a:bodyPr/>
            <a:lstStyle/>
            <a:p>
              <a:endParaRPr lang="fr-CA" dirty="0"/>
            </a:p>
          </p:txBody>
        </p:sp>
        <p:sp>
          <p:nvSpPr>
            <p:cNvPr id="26640" name="Line 18"/>
            <p:cNvSpPr>
              <a:spLocks noChangeShapeType="1"/>
            </p:cNvSpPr>
            <p:nvPr/>
          </p:nvSpPr>
          <p:spPr bwMode="auto">
            <a:xfrm>
              <a:off x="1488" y="2736"/>
              <a:ext cx="336" cy="0"/>
            </a:xfrm>
            <a:prstGeom prst="line">
              <a:avLst/>
            </a:prstGeom>
            <a:noFill/>
            <a:ln w="76200">
              <a:solidFill>
                <a:srgbClr val="FF0000"/>
              </a:solidFill>
              <a:round/>
              <a:headEnd/>
              <a:tailEnd/>
            </a:ln>
          </p:spPr>
          <p:txBody>
            <a:bodyPr/>
            <a:lstStyle/>
            <a:p>
              <a:endParaRPr lang="fr-CA" dirty="0"/>
            </a:p>
          </p:txBody>
        </p:sp>
        <p:sp>
          <p:nvSpPr>
            <p:cNvPr id="26641" name="Line 19"/>
            <p:cNvSpPr>
              <a:spLocks noChangeShapeType="1"/>
            </p:cNvSpPr>
            <p:nvPr/>
          </p:nvSpPr>
          <p:spPr bwMode="auto">
            <a:xfrm>
              <a:off x="1824" y="2736"/>
              <a:ext cx="0" cy="576"/>
            </a:xfrm>
            <a:prstGeom prst="line">
              <a:avLst/>
            </a:prstGeom>
            <a:noFill/>
            <a:ln w="76200">
              <a:solidFill>
                <a:srgbClr val="FF0000"/>
              </a:solidFill>
              <a:round/>
              <a:headEnd/>
              <a:tailEnd/>
            </a:ln>
          </p:spPr>
          <p:txBody>
            <a:bodyPr/>
            <a:lstStyle/>
            <a:p>
              <a:endParaRPr lang="fr-CA" dirty="0"/>
            </a:p>
          </p:txBody>
        </p:sp>
        <p:sp>
          <p:nvSpPr>
            <p:cNvPr id="26642" name="Line 23"/>
            <p:cNvSpPr>
              <a:spLocks noChangeShapeType="1"/>
            </p:cNvSpPr>
            <p:nvPr/>
          </p:nvSpPr>
          <p:spPr bwMode="auto">
            <a:xfrm flipH="1" flipV="1">
              <a:off x="1488" y="3312"/>
              <a:ext cx="336" cy="0"/>
            </a:xfrm>
            <a:prstGeom prst="line">
              <a:avLst/>
            </a:prstGeom>
            <a:noFill/>
            <a:ln w="76200">
              <a:solidFill>
                <a:srgbClr val="FF0000"/>
              </a:solidFill>
              <a:round/>
              <a:headEnd/>
              <a:tailEnd/>
            </a:ln>
          </p:spPr>
          <p:txBody>
            <a:bodyPr/>
            <a:lstStyle/>
            <a:p>
              <a:endParaRPr lang="fr-CA" dirty="0"/>
            </a:p>
          </p:txBody>
        </p:sp>
        <p:sp>
          <p:nvSpPr>
            <p:cNvPr id="26643" name="Line 24"/>
            <p:cNvSpPr>
              <a:spLocks noChangeShapeType="1"/>
            </p:cNvSpPr>
            <p:nvPr/>
          </p:nvSpPr>
          <p:spPr bwMode="auto">
            <a:xfrm>
              <a:off x="1488" y="2736"/>
              <a:ext cx="0" cy="576"/>
            </a:xfrm>
            <a:prstGeom prst="line">
              <a:avLst/>
            </a:prstGeom>
            <a:noFill/>
            <a:ln w="76200">
              <a:solidFill>
                <a:srgbClr val="FF0000"/>
              </a:solidFill>
              <a:round/>
              <a:headEnd/>
              <a:tailEnd/>
            </a:ln>
          </p:spPr>
          <p:txBody>
            <a:bodyPr/>
            <a:lstStyle/>
            <a:p>
              <a:endParaRPr lang="fr-CA" dirty="0"/>
            </a:p>
          </p:txBody>
        </p:sp>
        <p:sp>
          <p:nvSpPr>
            <p:cNvPr id="26644" name="Line 26"/>
            <p:cNvSpPr>
              <a:spLocks noChangeShapeType="1"/>
            </p:cNvSpPr>
            <p:nvPr/>
          </p:nvSpPr>
          <p:spPr bwMode="auto">
            <a:xfrm flipH="1">
              <a:off x="2640" y="2208"/>
              <a:ext cx="240" cy="0"/>
            </a:xfrm>
            <a:prstGeom prst="line">
              <a:avLst/>
            </a:prstGeom>
            <a:noFill/>
            <a:ln w="76200">
              <a:solidFill>
                <a:srgbClr val="FF0000"/>
              </a:solidFill>
              <a:round/>
              <a:headEnd/>
              <a:tailEnd/>
            </a:ln>
          </p:spPr>
          <p:txBody>
            <a:bodyPr/>
            <a:lstStyle/>
            <a:p>
              <a:endParaRPr lang="fr-CA" dirty="0"/>
            </a:p>
          </p:txBody>
        </p:sp>
        <p:sp>
          <p:nvSpPr>
            <p:cNvPr id="26645" name="Line 27"/>
            <p:cNvSpPr>
              <a:spLocks noChangeShapeType="1"/>
            </p:cNvSpPr>
            <p:nvPr/>
          </p:nvSpPr>
          <p:spPr bwMode="auto">
            <a:xfrm flipH="1">
              <a:off x="2640" y="1728"/>
              <a:ext cx="0" cy="480"/>
            </a:xfrm>
            <a:prstGeom prst="line">
              <a:avLst/>
            </a:prstGeom>
            <a:noFill/>
            <a:ln w="76200">
              <a:solidFill>
                <a:srgbClr val="FF0000"/>
              </a:solidFill>
              <a:round/>
              <a:headEnd/>
              <a:tailEnd/>
            </a:ln>
          </p:spPr>
          <p:txBody>
            <a:bodyPr/>
            <a:lstStyle/>
            <a:p>
              <a:endParaRPr lang="fr-CA" dirty="0"/>
            </a:p>
          </p:txBody>
        </p:sp>
        <p:sp>
          <p:nvSpPr>
            <p:cNvPr id="26646" name="Line 28"/>
            <p:cNvSpPr>
              <a:spLocks noChangeShapeType="1"/>
            </p:cNvSpPr>
            <p:nvPr/>
          </p:nvSpPr>
          <p:spPr bwMode="auto">
            <a:xfrm flipV="1">
              <a:off x="2640" y="1680"/>
              <a:ext cx="240" cy="48"/>
            </a:xfrm>
            <a:prstGeom prst="line">
              <a:avLst/>
            </a:prstGeom>
            <a:noFill/>
            <a:ln w="76200">
              <a:solidFill>
                <a:srgbClr val="FF0000"/>
              </a:solidFill>
              <a:round/>
              <a:headEnd/>
              <a:tailEnd/>
            </a:ln>
          </p:spPr>
          <p:txBody>
            <a:bodyPr/>
            <a:lstStyle/>
            <a:p>
              <a:endParaRPr lang="fr-CA" dirty="0"/>
            </a:p>
          </p:txBody>
        </p:sp>
        <p:sp>
          <p:nvSpPr>
            <p:cNvPr id="26647" name="Line 29"/>
            <p:cNvSpPr>
              <a:spLocks noChangeShapeType="1"/>
            </p:cNvSpPr>
            <p:nvPr/>
          </p:nvSpPr>
          <p:spPr bwMode="auto">
            <a:xfrm>
              <a:off x="2880" y="1680"/>
              <a:ext cx="0" cy="528"/>
            </a:xfrm>
            <a:prstGeom prst="line">
              <a:avLst/>
            </a:prstGeom>
            <a:noFill/>
            <a:ln w="76200">
              <a:solidFill>
                <a:srgbClr val="FF0000"/>
              </a:solidFill>
              <a:round/>
              <a:headEnd/>
              <a:tailEnd/>
            </a:ln>
          </p:spPr>
          <p:txBody>
            <a:bodyPr/>
            <a:lstStyle/>
            <a:p>
              <a:endParaRPr lang="fr-CA" dirty="0"/>
            </a:p>
          </p:txBody>
        </p:sp>
        <p:sp>
          <p:nvSpPr>
            <p:cNvPr id="26648" name="Line 38"/>
            <p:cNvSpPr>
              <a:spLocks noChangeShapeType="1"/>
            </p:cNvSpPr>
            <p:nvPr/>
          </p:nvSpPr>
          <p:spPr bwMode="auto">
            <a:xfrm>
              <a:off x="2640" y="3072"/>
              <a:ext cx="240" cy="0"/>
            </a:xfrm>
            <a:prstGeom prst="line">
              <a:avLst/>
            </a:prstGeom>
            <a:noFill/>
            <a:ln w="57150">
              <a:solidFill>
                <a:srgbClr val="FF0000"/>
              </a:solidFill>
              <a:round/>
              <a:headEnd/>
              <a:tailEnd/>
            </a:ln>
          </p:spPr>
          <p:txBody>
            <a:bodyPr/>
            <a:lstStyle/>
            <a:p>
              <a:endParaRPr lang="fr-CA" dirty="0"/>
            </a:p>
          </p:txBody>
        </p:sp>
        <p:sp>
          <p:nvSpPr>
            <p:cNvPr id="26649" name="Line 39"/>
            <p:cNvSpPr>
              <a:spLocks noChangeShapeType="1"/>
            </p:cNvSpPr>
            <p:nvPr/>
          </p:nvSpPr>
          <p:spPr bwMode="auto">
            <a:xfrm>
              <a:off x="2880" y="3072"/>
              <a:ext cx="0" cy="240"/>
            </a:xfrm>
            <a:prstGeom prst="line">
              <a:avLst/>
            </a:prstGeom>
            <a:noFill/>
            <a:ln w="57150">
              <a:solidFill>
                <a:srgbClr val="FF0000"/>
              </a:solidFill>
              <a:round/>
              <a:headEnd/>
              <a:tailEnd/>
            </a:ln>
          </p:spPr>
          <p:txBody>
            <a:bodyPr/>
            <a:lstStyle/>
            <a:p>
              <a:endParaRPr lang="fr-CA" dirty="0"/>
            </a:p>
          </p:txBody>
        </p:sp>
        <p:sp>
          <p:nvSpPr>
            <p:cNvPr id="26650" name="Line 40"/>
            <p:cNvSpPr>
              <a:spLocks noChangeShapeType="1"/>
            </p:cNvSpPr>
            <p:nvPr/>
          </p:nvSpPr>
          <p:spPr bwMode="auto">
            <a:xfrm flipH="1">
              <a:off x="2640" y="3312"/>
              <a:ext cx="240" cy="0"/>
            </a:xfrm>
            <a:prstGeom prst="line">
              <a:avLst/>
            </a:prstGeom>
            <a:noFill/>
            <a:ln w="57150">
              <a:solidFill>
                <a:srgbClr val="FF0000"/>
              </a:solidFill>
              <a:round/>
              <a:headEnd/>
              <a:tailEnd/>
            </a:ln>
          </p:spPr>
          <p:txBody>
            <a:bodyPr/>
            <a:lstStyle/>
            <a:p>
              <a:endParaRPr lang="fr-CA" dirty="0"/>
            </a:p>
          </p:txBody>
        </p:sp>
        <p:sp>
          <p:nvSpPr>
            <p:cNvPr id="26651" name="Line 41"/>
            <p:cNvSpPr>
              <a:spLocks noChangeShapeType="1"/>
            </p:cNvSpPr>
            <p:nvPr/>
          </p:nvSpPr>
          <p:spPr bwMode="auto">
            <a:xfrm>
              <a:off x="2640" y="3072"/>
              <a:ext cx="0" cy="240"/>
            </a:xfrm>
            <a:prstGeom prst="line">
              <a:avLst/>
            </a:prstGeom>
            <a:noFill/>
            <a:ln w="57150">
              <a:solidFill>
                <a:srgbClr val="FF0000"/>
              </a:solidFill>
              <a:round/>
              <a:headEnd/>
              <a:tailEnd/>
            </a:ln>
          </p:spPr>
          <p:txBody>
            <a:bodyPr/>
            <a:lstStyle/>
            <a:p>
              <a:endParaRPr lang="fr-CA" dirty="0"/>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Distance limitative (DL)</a:t>
            </a:r>
          </a:p>
        </p:txBody>
      </p:sp>
      <p:sp>
        <p:nvSpPr>
          <p:cNvPr id="8" name="Down Arrow Callout 7"/>
          <p:cNvSpPr/>
          <p:nvPr/>
        </p:nvSpPr>
        <p:spPr bwMode="auto">
          <a:xfrm>
            <a:off x="1641505" y="1988790"/>
            <a:ext cx="2613491" cy="600075"/>
          </a:xfrm>
          <a:prstGeom prst="downArrowCallout">
            <a:avLst>
              <a:gd name="adj1" fmla="val 44643"/>
              <a:gd name="adj2" fmla="val 47923"/>
              <a:gd name="adj3" fmla="val 25000"/>
              <a:gd name="adj4" fmla="val 52440"/>
            </a:avLst>
          </a:prstGeom>
          <a:noFill/>
          <a:ln w="9525" cap="flat" cmpd="sng" algn="ctr">
            <a:solidFill>
              <a:srgbClr val="000066"/>
            </a:solidFill>
            <a:prstDash val="solid"/>
            <a:round/>
            <a:headEnd type="none" w="med" len="med"/>
            <a:tailEnd type="none" w="med" len="med"/>
          </a:ln>
          <a:effectLst/>
        </p:spPr>
        <p:txBody>
          <a:bodyPr/>
          <a:lstStyle/>
          <a:p>
            <a:pPr algn="ctr" eaLnBrk="0" hangingPunct="0"/>
            <a:r>
              <a:rPr lang="fr-CA" sz="2000" dirty="0" smtClean="0">
                <a:solidFill>
                  <a:srgbClr val="000066"/>
                </a:solidFill>
              </a:rPr>
              <a:t>Limite de propriété</a:t>
            </a:r>
            <a:endParaRPr lang="fr-CA" sz="2000" dirty="0">
              <a:solidFill>
                <a:srgbClr val="000066"/>
              </a:solidFill>
            </a:endParaRPr>
          </a:p>
        </p:txBody>
      </p:sp>
      <p:pic>
        <p:nvPicPr>
          <p:cNvPr id="28678" name="Picture 9" descr="spatial4.jpg"/>
          <p:cNvPicPr>
            <a:picLocks noChangeAspect="1"/>
          </p:cNvPicPr>
          <p:nvPr/>
        </p:nvPicPr>
        <p:blipFill>
          <a:blip r:embed="rId6" cstate="print"/>
          <a:srcRect/>
          <a:stretch>
            <a:fillRect/>
          </a:stretch>
        </p:blipFill>
        <p:spPr bwMode="auto">
          <a:xfrm>
            <a:off x="971600" y="2609308"/>
            <a:ext cx="4248150" cy="2979932"/>
          </a:xfrm>
          <a:prstGeom prst="rect">
            <a:avLst/>
          </a:prstGeom>
          <a:noFill/>
          <a:ln w="9525">
            <a:noFill/>
            <a:miter lim="800000"/>
            <a:headEnd/>
            <a:tailEnd/>
          </a:ln>
        </p:spPr>
      </p:pic>
      <p:cxnSp>
        <p:nvCxnSpPr>
          <p:cNvPr id="28679" name="Straight Connector 6"/>
          <p:cNvCxnSpPr>
            <a:cxnSpLocks noChangeShapeType="1"/>
          </p:cNvCxnSpPr>
          <p:nvPr/>
        </p:nvCxnSpPr>
        <p:spPr bwMode="auto">
          <a:xfrm rot="16200000" flipH="1">
            <a:off x="1747081" y="4125128"/>
            <a:ext cx="2424351" cy="54117"/>
          </a:xfrm>
          <a:prstGeom prst="line">
            <a:avLst/>
          </a:prstGeom>
          <a:noFill/>
          <a:ln w="38100" algn="ctr">
            <a:solidFill>
              <a:schemeClr val="bg1"/>
            </a:solidFill>
            <a:prstDash val="lgDash"/>
            <a:round/>
            <a:headEnd/>
            <a:tailEnd/>
          </a:ln>
        </p:spPr>
      </p:cxnSp>
      <p:sp>
        <p:nvSpPr>
          <p:cNvPr id="28680" name="Right Arrow 10"/>
          <p:cNvSpPr>
            <a:spLocks noChangeArrowheads="1"/>
          </p:cNvSpPr>
          <p:nvPr/>
        </p:nvSpPr>
        <p:spPr bwMode="auto">
          <a:xfrm>
            <a:off x="1350416" y="4508143"/>
            <a:ext cx="1623497" cy="577226"/>
          </a:xfrm>
          <a:prstGeom prst="rightArrow">
            <a:avLst>
              <a:gd name="adj1" fmla="val 50000"/>
              <a:gd name="adj2" fmla="val 50000"/>
            </a:avLst>
          </a:prstGeom>
          <a:solidFill>
            <a:schemeClr val="accent1"/>
          </a:solidFill>
          <a:ln w="9525" algn="ctr">
            <a:solidFill>
              <a:schemeClr val="tx1"/>
            </a:solidFill>
            <a:round/>
            <a:headEnd/>
            <a:tailEnd/>
          </a:ln>
        </p:spPr>
        <p:txBody>
          <a:bodyPr/>
          <a:lstStyle/>
          <a:p>
            <a:pPr algn="ctr" eaLnBrk="0" hangingPunct="0"/>
            <a:r>
              <a:rPr lang="en-CA" sz="1800" dirty="0">
                <a:solidFill>
                  <a:srgbClr val="000066"/>
                </a:solidFill>
              </a:rPr>
              <a:t>DL</a:t>
            </a:r>
            <a:endParaRPr lang="en-US" sz="1800" dirty="0">
              <a:solidFill>
                <a:srgbClr val="000066"/>
              </a:solidFill>
            </a:endParaRPr>
          </a:p>
        </p:txBody>
      </p:sp>
      <p:sp>
        <p:nvSpPr>
          <p:cNvPr id="28681" name="Line 8"/>
          <p:cNvSpPr>
            <a:spLocks noChangeShapeType="1"/>
          </p:cNvSpPr>
          <p:nvPr/>
        </p:nvSpPr>
        <p:spPr bwMode="auto">
          <a:xfrm>
            <a:off x="3406845" y="2817350"/>
            <a:ext cx="0" cy="2539796"/>
          </a:xfrm>
          <a:prstGeom prst="line">
            <a:avLst/>
          </a:prstGeom>
          <a:noFill/>
          <a:ln w="76200">
            <a:solidFill>
              <a:schemeClr val="accent2"/>
            </a:solidFill>
            <a:round/>
            <a:headEnd/>
            <a:tailEnd/>
          </a:ln>
        </p:spPr>
        <p:txBody>
          <a:bodyPr/>
          <a:lstStyle/>
          <a:p>
            <a:endParaRPr lang="fr-CA" dirty="0"/>
          </a:p>
        </p:txBody>
      </p:sp>
      <p:sp>
        <p:nvSpPr>
          <p:cNvPr id="28682" name="Line 9"/>
          <p:cNvSpPr>
            <a:spLocks noChangeShapeType="1"/>
          </p:cNvSpPr>
          <p:nvPr/>
        </p:nvSpPr>
        <p:spPr bwMode="auto">
          <a:xfrm flipH="1">
            <a:off x="3190379" y="2817350"/>
            <a:ext cx="216466" cy="346336"/>
          </a:xfrm>
          <a:prstGeom prst="line">
            <a:avLst/>
          </a:prstGeom>
          <a:noFill/>
          <a:ln w="76200">
            <a:solidFill>
              <a:schemeClr val="accent2"/>
            </a:solidFill>
            <a:round/>
            <a:headEnd/>
            <a:tailEnd/>
          </a:ln>
        </p:spPr>
        <p:txBody>
          <a:bodyPr/>
          <a:lstStyle/>
          <a:p>
            <a:endParaRPr lang="fr-CA" dirty="0"/>
          </a:p>
        </p:txBody>
      </p:sp>
      <p:sp>
        <p:nvSpPr>
          <p:cNvPr id="28683" name="Line 10"/>
          <p:cNvSpPr>
            <a:spLocks noChangeShapeType="1"/>
          </p:cNvSpPr>
          <p:nvPr/>
        </p:nvSpPr>
        <p:spPr bwMode="auto">
          <a:xfrm flipH="1">
            <a:off x="3136262" y="3105964"/>
            <a:ext cx="54117" cy="692672"/>
          </a:xfrm>
          <a:prstGeom prst="line">
            <a:avLst/>
          </a:prstGeom>
          <a:noFill/>
          <a:ln w="76200">
            <a:solidFill>
              <a:schemeClr val="accent2"/>
            </a:solidFill>
            <a:round/>
            <a:headEnd/>
            <a:tailEnd/>
          </a:ln>
        </p:spPr>
        <p:txBody>
          <a:bodyPr/>
          <a:lstStyle/>
          <a:p>
            <a:endParaRPr lang="fr-CA" dirty="0"/>
          </a:p>
        </p:txBody>
      </p:sp>
      <p:sp>
        <p:nvSpPr>
          <p:cNvPr id="28684" name="Line 11"/>
          <p:cNvSpPr>
            <a:spLocks noChangeShapeType="1"/>
          </p:cNvSpPr>
          <p:nvPr/>
        </p:nvSpPr>
        <p:spPr bwMode="auto">
          <a:xfrm>
            <a:off x="3136262" y="3683190"/>
            <a:ext cx="0" cy="1558511"/>
          </a:xfrm>
          <a:prstGeom prst="line">
            <a:avLst/>
          </a:prstGeom>
          <a:noFill/>
          <a:ln w="76200">
            <a:solidFill>
              <a:schemeClr val="accent2"/>
            </a:solidFill>
            <a:round/>
            <a:headEnd/>
            <a:tailEnd/>
          </a:ln>
        </p:spPr>
        <p:txBody>
          <a:bodyPr/>
          <a:lstStyle/>
          <a:p>
            <a:endParaRPr lang="fr-CA" dirty="0"/>
          </a:p>
        </p:txBody>
      </p:sp>
      <p:sp>
        <p:nvSpPr>
          <p:cNvPr id="28685" name="Line 12"/>
          <p:cNvSpPr>
            <a:spLocks noChangeShapeType="1"/>
          </p:cNvSpPr>
          <p:nvPr/>
        </p:nvSpPr>
        <p:spPr bwMode="auto">
          <a:xfrm>
            <a:off x="3298612" y="4375862"/>
            <a:ext cx="0" cy="577226"/>
          </a:xfrm>
          <a:prstGeom prst="line">
            <a:avLst/>
          </a:prstGeom>
          <a:noFill/>
          <a:ln w="76200">
            <a:solidFill>
              <a:srgbClr val="FF0000"/>
            </a:solidFill>
            <a:round/>
            <a:headEnd/>
            <a:tailEnd/>
          </a:ln>
        </p:spPr>
        <p:txBody>
          <a:bodyPr/>
          <a:lstStyle/>
          <a:p>
            <a:endParaRPr lang="fr-CA" dirty="0"/>
          </a:p>
        </p:txBody>
      </p:sp>
      <p:sp>
        <p:nvSpPr>
          <p:cNvPr id="28686" name="Line 13"/>
          <p:cNvSpPr>
            <a:spLocks noChangeShapeType="1"/>
          </p:cNvSpPr>
          <p:nvPr/>
        </p:nvSpPr>
        <p:spPr bwMode="auto">
          <a:xfrm flipH="1">
            <a:off x="3244496" y="4375862"/>
            <a:ext cx="0" cy="0"/>
          </a:xfrm>
          <a:prstGeom prst="line">
            <a:avLst/>
          </a:prstGeom>
          <a:noFill/>
          <a:ln w="76200">
            <a:solidFill>
              <a:srgbClr val="FF0000"/>
            </a:solidFill>
            <a:round/>
            <a:headEnd/>
            <a:tailEnd/>
          </a:ln>
        </p:spPr>
        <p:txBody>
          <a:bodyPr/>
          <a:lstStyle/>
          <a:p>
            <a:endParaRPr lang="fr-CA" dirty="0"/>
          </a:p>
        </p:txBody>
      </p:sp>
      <p:sp>
        <p:nvSpPr>
          <p:cNvPr id="28687" name="Line 14"/>
          <p:cNvSpPr>
            <a:spLocks noChangeShapeType="1"/>
          </p:cNvSpPr>
          <p:nvPr/>
        </p:nvSpPr>
        <p:spPr bwMode="auto">
          <a:xfrm flipV="1">
            <a:off x="3244496" y="4318139"/>
            <a:ext cx="0" cy="115445"/>
          </a:xfrm>
          <a:prstGeom prst="line">
            <a:avLst/>
          </a:prstGeom>
          <a:noFill/>
          <a:ln w="9525">
            <a:solidFill>
              <a:schemeClr val="tx1"/>
            </a:solidFill>
            <a:round/>
            <a:headEnd/>
            <a:tailEnd/>
          </a:ln>
        </p:spPr>
        <p:txBody>
          <a:bodyPr/>
          <a:lstStyle/>
          <a:p>
            <a:endParaRPr lang="fr-CA" dirty="0"/>
          </a:p>
        </p:txBody>
      </p:sp>
      <p:sp>
        <p:nvSpPr>
          <p:cNvPr id="28688" name="Line 16"/>
          <p:cNvSpPr>
            <a:spLocks noChangeShapeType="1"/>
          </p:cNvSpPr>
          <p:nvPr/>
        </p:nvSpPr>
        <p:spPr bwMode="auto">
          <a:xfrm flipH="1">
            <a:off x="3190379" y="4375862"/>
            <a:ext cx="108233" cy="57723"/>
          </a:xfrm>
          <a:prstGeom prst="line">
            <a:avLst/>
          </a:prstGeom>
          <a:noFill/>
          <a:ln w="76200">
            <a:solidFill>
              <a:srgbClr val="FF0000"/>
            </a:solidFill>
            <a:round/>
            <a:headEnd/>
            <a:tailEnd/>
          </a:ln>
        </p:spPr>
        <p:txBody>
          <a:bodyPr/>
          <a:lstStyle/>
          <a:p>
            <a:endParaRPr lang="fr-CA" dirty="0"/>
          </a:p>
        </p:txBody>
      </p:sp>
      <p:sp>
        <p:nvSpPr>
          <p:cNvPr id="28689" name="Line 18"/>
          <p:cNvSpPr>
            <a:spLocks noChangeShapeType="1"/>
          </p:cNvSpPr>
          <p:nvPr/>
        </p:nvSpPr>
        <p:spPr bwMode="auto">
          <a:xfrm flipV="1">
            <a:off x="3190379" y="4433585"/>
            <a:ext cx="0" cy="461781"/>
          </a:xfrm>
          <a:prstGeom prst="line">
            <a:avLst/>
          </a:prstGeom>
          <a:noFill/>
          <a:ln w="76200">
            <a:solidFill>
              <a:srgbClr val="FF0000"/>
            </a:solidFill>
            <a:round/>
            <a:headEnd/>
            <a:tailEnd/>
          </a:ln>
        </p:spPr>
        <p:txBody>
          <a:bodyPr/>
          <a:lstStyle/>
          <a:p>
            <a:endParaRPr lang="fr-CA" dirty="0"/>
          </a:p>
        </p:txBody>
      </p:sp>
      <p:sp>
        <p:nvSpPr>
          <p:cNvPr id="28690" name="Line 20"/>
          <p:cNvSpPr>
            <a:spLocks noChangeShapeType="1"/>
          </p:cNvSpPr>
          <p:nvPr/>
        </p:nvSpPr>
        <p:spPr bwMode="auto">
          <a:xfrm>
            <a:off x="3136262" y="3740913"/>
            <a:ext cx="0" cy="461781"/>
          </a:xfrm>
          <a:prstGeom prst="line">
            <a:avLst/>
          </a:prstGeom>
          <a:noFill/>
          <a:ln w="57150">
            <a:solidFill>
              <a:srgbClr val="FF0000"/>
            </a:solidFill>
            <a:round/>
            <a:headEnd/>
            <a:tailEnd/>
          </a:ln>
        </p:spPr>
        <p:txBody>
          <a:bodyPr/>
          <a:lstStyle/>
          <a:p>
            <a:endParaRPr lang="fr-CA" dirty="0"/>
          </a:p>
        </p:txBody>
      </p:sp>
      <p:sp>
        <p:nvSpPr>
          <p:cNvPr id="28691" name="Line 21"/>
          <p:cNvSpPr>
            <a:spLocks noChangeShapeType="1"/>
          </p:cNvSpPr>
          <p:nvPr/>
        </p:nvSpPr>
        <p:spPr bwMode="auto">
          <a:xfrm flipV="1">
            <a:off x="3136262" y="4087249"/>
            <a:ext cx="108233" cy="115445"/>
          </a:xfrm>
          <a:prstGeom prst="line">
            <a:avLst/>
          </a:prstGeom>
          <a:noFill/>
          <a:ln w="57150">
            <a:solidFill>
              <a:srgbClr val="FF0000"/>
            </a:solidFill>
            <a:round/>
            <a:headEnd/>
            <a:tailEnd/>
          </a:ln>
        </p:spPr>
        <p:txBody>
          <a:bodyPr/>
          <a:lstStyle/>
          <a:p>
            <a:endParaRPr lang="fr-CA" dirty="0"/>
          </a:p>
        </p:txBody>
      </p:sp>
      <p:sp>
        <p:nvSpPr>
          <p:cNvPr id="28692" name="Line 22"/>
          <p:cNvSpPr>
            <a:spLocks noChangeShapeType="1"/>
          </p:cNvSpPr>
          <p:nvPr/>
        </p:nvSpPr>
        <p:spPr bwMode="auto">
          <a:xfrm flipV="1">
            <a:off x="3244496" y="3740913"/>
            <a:ext cx="0" cy="346336"/>
          </a:xfrm>
          <a:prstGeom prst="line">
            <a:avLst/>
          </a:prstGeom>
          <a:noFill/>
          <a:ln w="57150">
            <a:solidFill>
              <a:srgbClr val="FF0000"/>
            </a:solidFill>
            <a:round/>
            <a:headEnd/>
            <a:tailEnd/>
          </a:ln>
        </p:spPr>
        <p:txBody>
          <a:bodyPr/>
          <a:lstStyle/>
          <a:p>
            <a:endParaRPr lang="fr-CA" dirty="0"/>
          </a:p>
        </p:txBody>
      </p:sp>
      <p:sp>
        <p:nvSpPr>
          <p:cNvPr id="28693" name="Line 23"/>
          <p:cNvSpPr>
            <a:spLocks noChangeShapeType="1"/>
          </p:cNvSpPr>
          <p:nvPr/>
        </p:nvSpPr>
        <p:spPr bwMode="auto">
          <a:xfrm flipH="1">
            <a:off x="3136262" y="3740913"/>
            <a:ext cx="108233" cy="0"/>
          </a:xfrm>
          <a:prstGeom prst="line">
            <a:avLst/>
          </a:prstGeom>
          <a:noFill/>
          <a:ln w="57150">
            <a:solidFill>
              <a:srgbClr val="FF0000"/>
            </a:solidFill>
            <a:round/>
            <a:headEnd/>
            <a:tailEnd/>
          </a:ln>
        </p:spPr>
        <p:txBody>
          <a:bodyPr/>
          <a:lstStyle/>
          <a:p>
            <a:endParaRPr lang="fr-CA" dirty="0"/>
          </a:p>
        </p:txBody>
      </p:sp>
      <p:sp>
        <p:nvSpPr>
          <p:cNvPr id="28694" name="Line 24"/>
          <p:cNvSpPr>
            <a:spLocks noChangeShapeType="1"/>
          </p:cNvSpPr>
          <p:nvPr/>
        </p:nvSpPr>
        <p:spPr bwMode="auto">
          <a:xfrm flipH="1" flipV="1">
            <a:off x="3190379" y="4895366"/>
            <a:ext cx="108233" cy="57723"/>
          </a:xfrm>
          <a:prstGeom prst="line">
            <a:avLst/>
          </a:prstGeom>
          <a:noFill/>
          <a:ln w="57150">
            <a:solidFill>
              <a:srgbClr val="FF0000"/>
            </a:solidFill>
            <a:round/>
            <a:headEnd/>
            <a:tailEnd/>
          </a:ln>
        </p:spPr>
        <p:txBody>
          <a:bodyPr/>
          <a:lstStyle/>
          <a:p>
            <a:endParaRPr lang="fr-CA" dirty="0"/>
          </a:p>
        </p:txBody>
      </p:sp>
      <p:sp>
        <p:nvSpPr>
          <p:cNvPr id="28695" name="Line 25"/>
          <p:cNvSpPr>
            <a:spLocks noChangeShapeType="1"/>
          </p:cNvSpPr>
          <p:nvPr/>
        </p:nvSpPr>
        <p:spPr bwMode="auto">
          <a:xfrm flipH="1" flipV="1">
            <a:off x="3136262" y="5183979"/>
            <a:ext cx="270583" cy="173168"/>
          </a:xfrm>
          <a:prstGeom prst="line">
            <a:avLst/>
          </a:prstGeom>
          <a:noFill/>
          <a:ln w="76200">
            <a:solidFill>
              <a:schemeClr val="accent2"/>
            </a:solidFill>
            <a:round/>
            <a:headEnd/>
            <a:tailEnd/>
          </a:ln>
        </p:spPr>
        <p:txBody>
          <a:bodyPr/>
          <a:lstStyle/>
          <a:p>
            <a:endParaRPr lang="fr-CA" dirty="0"/>
          </a:p>
        </p:txBody>
      </p:sp>
      <p:sp>
        <p:nvSpPr>
          <p:cNvPr id="28675" name="Rectangle 23"/>
          <p:cNvSpPr>
            <a:spLocks noChangeArrowheads="1"/>
          </p:cNvSpPr>
          <p:nvPr>
            <p:custDataLst>
              <p:tags r:id="rId2"/>
            </p:custDataLst>
          </p:nvPr>
        </p:nvSpPr>
        <p:spPr bwMode="auto">
          <a:xfrm>
            <a:off x="6864794" y="4797375"/>
            <a:ext cx="360362" cy="360363"/>
          </a:xfrm>
          <a:prstGeom prst="rect">
            <a:avLst/>
          </a:prstGeom>
          <a:solidFill>
            <a:schemeClr val="bg1"/>
          </a:solidFill>
          <a:ln w="9525" algn="ctr">
            <a:noFill/>
            <a:round/>
            <a:headEnd/>
            <a:tailEnd/>
          </a:ln>
        </p:spPr>
        <p:txBody>
          <a:bodyPr anchor="ctr"/>
          <a:lstStyle/>
          <a:p>
            <a:pPr algn="ctr"/>
            <a:endParaRPr lang="fr-CA" dirty="0">
              <a:solidFill>
                <a:srgbClr val="FFFFFF"/>
              </a:solidFill>
            </a:endParaRPr>
          </a:p>
        </p:txBody>
      </p:sp>
      <p:pic>
        <p:nvPicPr>
          <p:cNvPr id="28676" name="Picture 1"/>
          <p:cNvPicPr>
            <a:picLocks noChangeAspect="1" noChangeArrowheads="1"/>
          </p:cNvPicPr>
          <p:nvPr>
            <p:custDataLst>
              <p:tags r:id="rId3"/>
            </p:custDataLst>
          </p:nvPr>
        </p:nvPicPr>
        <p:blipFill>
          <a:blip r:embed="rId7" cstate="print"/>
          <a:stretch>
            <a:fillRect/>
          </a:stretch>
        </p:blipFill>
        <p:spPr bwMode="auto">
          <a:xfrm>
            <a:off x="5796136" y="2420888"/>
            <a:ext cx="2711989" cy="3241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idx="4294967295"/>
            <p:custDataLst>
              <p:tags r:id="rId1"/>
            </p:custDataLst>
          </p:nvPr>
        </p:nvSpPr>
        <p:spPr>
          <a:xfrm>
            <a:off x="300038" y="260350"/>
            <a:ext cx="7080250" cy="1042988"/>
          </a:xfrm>
        </p:spPr>
        <p:txBody>
          <a:bodyPr anchor="b"/>
          <a:lstStyle/>
          <a:p>
            <a:pPr algn="l"/>
            <a:r>
              <a:rPr lang="fr-CA" noProof="0" dirty="0" smtClean="0">
                <a:latin typeface="Arial" charset="0"/>
              </a:rPr>
              <a:t>Baies vitrées</a:t>
            </a:r>
            <a:r>
              <a:rPr lang="fr-CA" dirty="0" smtClean="0">
                <a:latin typeface="Arial" charset="0"/>
              </a:rPr>
              <a:t> </a:t>
            </a:r>
            <a:r>
              <a:rPr lang="fr-CA" noProof="0" dirty="0" smtClean="0">
                <a:latin typeface="Arial" charset="0"/>
              </a:rPr>
              <a:t>et DL </a:t>
            </a:r>
            <a:r>
              <a:rPr lang="fr-CA" noProof="0" dirty="0" smtClean="0">
                <a:latin typeface="Arial" charset="0"/>
              </a:rPr>
              <a:t/>
            </a:r>
            <a:br>
              <a:rPr lang="fr-CA" noProof="0" dirty="0" smtClean="0">
                <a:latin typeface="Arial" charset="0"/>
              </a:rPr>
            </a:br>
            <a:r>
              <a:rPr lang="fr-CA" dirty="0" smtClean="0">
                <a:latin typeface="Arial" charset="0"/>
              </a:rPr>
              <a:t>(</a:t>
            </a:r>
            <a:r>
              <a:rPr lang="fr-CA" dirty="0" smtClean="0">
                <a:latin typeface="Arial" charset="0"/>
              </a:rPr>
              <a:t>baies non protégées</a:t>
            </a:r>
            <a:r>
              <a:rPr lang="fr-CA" noProof="0" dirty="0" smtClean="0">
                <a:latin typeface="Arial" charset="0"/>
              </a:rPr>
              <a:t>)</a:t>
            </a:r>
          </a:p>
        </p:txBody>
      </p:sp>
      <p:pic>
        <p:nvPicPr>
          <p:cNvPr id="30722" name="Picture 2"/>
          <p:cNvPicPr>
            <a:picLocks noChangeAspect="1" noChangeArrowheads="1"/>
          </p:cNvPicPr>
          <p:nvPr>
            <p:custDataLst>
              <p:tags r:id="rId2"/>
            </p:custDataLst>
          </p:nvPr>
        </p:nvPicPr>
        <p:blipFill>
          <a:blip r:embed="rId10" cstate="print"/>
          <a:stretch>
            <a:fillRect/>
          </a:stretch>
        </p:blipFill>
        <p:spPr bwMode="auto">
          <a:xfrm>
            <a:off x="1259632" y="2060848"/>
            <a:ext cx="6532265" cy="3867150"/>
          </a:xfrm>
          <a:prstGeom prst="rect">
            <a:avLst/>
          </a:prstGeom>
          <a:noFill/>
          <a:ln w="9525">
            <a:solidFill>
              <a:schemeClr val="tx1"/>
            </a:solidFill>
            <a:miter lim="800000"/>
            <a:headEnd/>
            <a:tailEnd/>
          </a:ln>
        </p:spPr>
      </p:pic>
      <p:cxnSp>
        <p:nvCxnSpPr>
          <p:cNvPr id="30723" name="Straight Connector 4"/>
          <p:cNvCxnSpPr>
            <a:cxnSpLocks noChangeShapeType="1"/>
          </p:cNvCxnSpPr>
          <p:nvPr>
            <p:custDataLst>
              <p:tags r:id="rId3"/>
            </p:custDataLst>
          </p:nvPr>
        </p:nvCxnSpPr>
        <p:spPr bwMode="auto">
          <a:xfrm rot="5400000" flipH="1" flipV="1">
            <a:off x="4787900" y="3090192"/>
            <a:ext cx="3097213" cy="2519363"/>
          </a:xfrm>
          <a:prstGeom prst="line">
            <a:avLst/>
          </a:prstGeom>
          <a:noFill/>
          <a:ln w="38100" algn="ctr">
            <a:solidFill>
              <a:srgbClr val="FF0000"/>
            </a:solidFill>
            <a:prstDash val="lgDashDot"/>
            <a:round/>
            <a:headEnd/>
            <a:tailEnd/>
          </a:ln>
        </p:spPr>
      </p:cxnSp>
      <p:cxnSp>
        <p:nvCxnSpPr>
          <p:cNvPr id="30724" name="Straight Connector 8"/>
          <p:cNvCxnSpPr>
            <a:cxnSpLocks noChangeShapeType="1"/>
          </p:cNvCxnSpPr>
          <p:nvPr>
            <p:custDataLst>
              <p:tags r:id="rId4"/>
            </p:custDataLst>
          </p:nvPr>
        </p:nvCxnSpPr>
        <p:spPr bwMode="auto">
          <a:xfrm>
            <a:off x="1258888" y="4242717"/>
            <a:ext cx="2952750" cy="1079500"/>
          </a:xfrm>
          <a:prstGeom prst="line">
            <a:avLst/>
          </a:prstGeom>
          <a:noFill/>
          <a:ln w="38100" algn="ctr">
            <a:solidFill>
              <a:srgbClr val="FF0000"/>
            </a:solidFill>
            <a:prstDash val="lgDashDot"/>
            <a:round/>
            <a:headEnd/>
            <a:tailEnd/>
          </a:ln>
        </p:spPr>
      </p:cxnSp>
      <p:cxnSp>
        <p:nvCxnSpPr>
          <p:cNvPr id="30725" name="Straight Connector 11"/>
          <p:cNvCxnSpPr>
            <a:cxnSpLocks noChangeShapeType="1"/>
          </p:cNvCxnSpPr>
          <p:nvPr>
            <p:custDataLst>
              <p:tags r:id="rId5"/>
            </p:custDataLst>
          </p:nvPr>
        </p:nvCxnSpPr>
        <p:spPr bwMode="auto">
          <a:xfrm rot="10800000" flipV="1">
            <a:off x="1908175" y="2874292"/>
            <a:ext cx="576263" cy="287338"/>
          </a:xfrm>
          <a:prstGeom prst="line">
            <a:avLst/>
          </a:prstGeom>
          <a:noFill/>
          <a:ln w="19050" algn="ctr">
            <a:solidFill>
              <a:srgbClr val="FF0000"/>
            </a:solidFill>
            <a:prstDash val="dash"/>
            <a:round/>
            <a:headEnd/>
            <a:tailEnd/>
          </a:ln>
        </p:spPr>
      </p:cxnSp>
      <p:cxnSp>
        <p:nvCxnSpPr>
          <p:cNvPr id="30726" name="Straight Connector 13"/>
          <p:cNvCxnSpPr>
            <a:cxnSpLocks noChangeShapeType="1"/>
          </p:cNvCxnSpPr>
          <p:nvPr>
            <p:custDataLst>
              <p:tags r:id="rId6"/>
            </p:custDataLst>
          </p:nvPr>
        </p:nvCxnSpPr>
        <p:spPr bwMode="auto">
          <a:xfrm>
            <a:off x="1908175" y="3161630"/>
            <a:ext cx="1800225" cy="504825"/>
          </a:xfrm>
          <a:prstGeom prst="line">
            <a:avLst/>
          </a:prstGeom>
          <a:noFill/>
          <a:ln w="19050" algn="ctr">
            <a:solidFill>
              <a:srgbClr val="FF0000"/>
            </a:solidFill>
            <a:prstDash val="dash"/>
            <a:round/>
            <a:headEnd/>
            <a:tailEnd/>
          </a:ln>
        </p:spPr>
      </p:cxnSp>
      <p:cxnSp>
        <p:nvCxnSpPr>
          <p:cNvPr id="30727" name="Straight Connector 25"/>
          <p:cNvCxnSpPr>
            <a:cxnSpLocks noChangeShapeType="1"/>
          </p:cNvCxnSpPr>
          <p:nvPr>
            <p:custDataLst>
              <p:tags r:id="rId7"/>
            </p:custDataLst>
          </p:nvPr>
        </p:nvCxnSpPr>
        <p:spPr bwMode="auto">
          <a:xfrm flipV="1">
            <a:off x="3708400" y="2729830"/>
            <a:ext cx="1655763" cy="936625"/>
          </a:xfrm>
          <a:prstGeom prst="line">
            <a:avLst/>
          </a:prstGeom>
          <a:noFill/>
          <a:ln w="19050" algn="ctr">
            <a:solidFill>
              <a:srgbClr val="FF0000"/>
            </a:solidFill>
            <a:prstDash val="dash"/>
            <a:round/>
            <a:headEnd/>
            <a:tailEnd/>
          </a:ln>
        </p:spPr>
      </p:cxnSp>
      <p:sp>
        <p:nvSpPr>
          <p:cNvPr id="9" name="TextBox 8"/>
          <p:cNvSpPr txBox="1"/>
          <p:nvPr/>
        </p:nvSpPr>
        <p:spPr>
          <a:xfrm>
            <a:off x="4448039" y="4492007"/>
            <a:ext cx="751976" cy="276999"/>
          </a:xfrm>
          <a:prstGeom prst="rect">
            <a:avLst/>
          </a:prstGeom>
          <a:noFill/>
        </p:spPr>
        <p:txBody>
          <a:bodyPr wrap="square" rtlCol="0">
            <a:spAutoFit/>
          </a:bodyPr>
          <a:lstStyle/>
          <a:p>
            <a:r>
              <a:rPr lang="en-US" sz="1200" dirty="0" smtClean="0">
                <a:solidFill>
                  <a:srgbClr val="000066"/>
                </a:solidFill>
              </a:rPr>
              <a:t>DL</a:t>
            </a:r>
            <a:endParaRPr lang="en-US" sz="1200" dirty="0">
              <a:solidFill>
                <a:srgbClr val="000066"/>
              </a:solidFill>
            </a:endParaRPr>
          </a:p>
        </p:txBody>
      </p:sp>
      <p:sp>
        <p:nvSpPr>
          <p:cNvPr id="10" name="TextBox 9"/>
          <p:cNvSpPr txBox="1"/>
          <p:nvPr/>
        </p:nvSpPr>
        <p:spPr>
          <a:xfrm rot="21278989">
            <a:off x="2858270" y="4423432"/>
            <a:ext cx="606786" cy="276999"/>
          </a:xfrm>
          <a:prstGeom prst="rect">
            <a:avLst/>
          </a:prstGeom>
          <a:noFill/>
        </p:spPr>
        <p:txBody>
          <a:bodyPr wrap="square" rtlCol="0">
            <a:spAutoFit/>
          </a:bodyPr>
          <a:lstStyle/>
          <a:p>
            <a:r>
              <a:rPr lang="en-US" sz="1200" dirty="0" smtClean="0">
                <a:solidFill>
                  <a:srgbClr val="000066"/>
                </a:solidFill>
              </a:rPr>
              <a:t>DL</a:t>
            </a:r>
            <a:endParaRPr lang="en-US" sz="1200" dirty="0">
              <a:solidFill>
                <a:srgbClr val="000066"/>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custDataLst>
              <p:tags r:id="rId2"/>
            </p:custDataLst>
          </p:nvPr>
        </p:nvSpPr>
        <p:spPr>
          <a:xfrm>
            <a:off x="300038" y="260350"/>
            <a:ext cx="7080250" cy="1042988"/>
          </a:xfrm>
        </p:spPr>
        <p:txBody>
          <a:bodyPr/>
          <a:lstStyle/>
          <a:p>
            <a:r>
              <a:rPr lang="fr-CA" noProof="0" dirty="0" smtClean="0">
                <a:latin typeface="Arial" charset="0"/>
              </a:rPr>
              <a:t>Distance limitative (DL)</a:t>
            </a:r>
          </a:p>
        </p:txBody>
      </p:sp>
      <p:sp>
        <p:nvSpPr>
          <p:cNvPr id="1028" name="Content Placeholder 2"/>
          <p:cNvSpPr>
            <a:spLocks noGrp="1"/>
          </p:cNvSpPr>
          <p:nvPr>
            <p:ph idx="1"/>
            <p:custDataLst>
              <p:tags r:id="rId3"/>
            </p:custDataLst>
          </p:nvPr>
        </p:nvSpPr>
        <p:spPr>
          <a:xfrm>
            <a:off x="304800" y="1600200"/>
            <a:ext cx="8458200" cy="2667000"/>
          </a:xfrm>
        </p:spPr>
        <p:txBody>
          <a:bodyPr/>
          <a:lstStyle/>
          <a:p>
            <a:r>
              <a:rPr lang="fr-CA" noProof="0" dirty="0" smtClean="0">
                <a:latin typeface="Arial" charset="0"/>
              </a:rPr>
              <a:t>La valeur égale à la moitié de la </a:t>
            </a:r>
            <a:r>
              <a:rPr lang="fr-CA" i="1" noProof="0" dirty="0" smtClean="0">
                <a:latin typeface="Arial" charset="0"/>
              </a:rPr>
              <a:t>distance limitative </a:t>
            </a:r>
            <a:r>
              <a:rPr lang="fr-CA" noProof="0" dirty="0" smtClean="0">
                <a:latin typeface="Arial" charset="0"/>
              </a:rPr>
              <a:t>réelle doit être utilisée si :</a:t>
            </a:r>
          </a:p>
          <a:p>
            <a:pPr lvl="1"/>
            <a:r>
              <a:rPr lang="fr-CA" noProof="0" dirty="0" smtClean="0">
                <a:latin typeface="Arial" charset="0"/>
              </a:rPr>
              <a:t>un délai d’intervention de 10 minutes ne peut pas être respecté pour 90 % des appels au </a:t>
            </a:r>
            <a:r>
              <a:rPr lang="fr-CA" i="1" noProof="0" dirty="0" smtClean="0">
                <a:latin typeface="Arial" charset="0"/>
              </a:rPr>
              <a:t>bâtiment</a:t>
            </a:r>
          </a:p>
          <a:p>
            <a:pPr lvl="1">
              <a:buNone/>
            </a:pPr>
            <a:r>
              <a:rPr lang="fr-CA" dirty="0" smtClean="0">
                <a:latin typeface="Arial" charset="0"/>
              </a:rPr>
              <a:t>ET</a:t>
            </a:r>
            <a:endParaRPr lang="fr-CA" noProof="0" dirty="0" smtClean="0">
              <a:latin typeface="Arial" charset="0"/>
            </a:endParaRPr>
          </a:p>
          <a:p>
            <a:pPr lvl="1"/>
            <a:r>
              <a:rPr lang="fr-CA" noProof="0" dirty="0" smtClean="0">
                <a:latin typeface="Arial" charset="0"/>
              </a:rPr>
              <a:t>tout </a:t>
            </a:r>
            <a:r>
              <a:rPr lang="fr-CA" i="1" noProof="0" dirty="0" smtClean="0">
                <a:latin typeface="Arial" charset="0"/>
              </a:rPr>
              <a:t>étage</a:t>
            </a:r>
            <a:r>
              <a:rPr lang="fr-CA" noProof="0" dirty="0" smtClean="0">
                <a:latin typeface="Arial" charset="0"/>
              </a:rPr>
              <a:t> du </a:t>
            </a:r>
            <a:r>
              <a:rPr lang="fr-CA" i="1" noProof="0" dirty="0" smtClean="0">
                <a:latin typeface="Arial" charset="0"/>
              </a:rPr>
              <a:t>bâtiment</a:t>
            </a:r>
            <a:r>
              <a:rPr lang="fr-CA" noProof="0" dirty="0" smtClean="0">
                <a:latin typeface="Arial" charset="0"/>
              </a:rPr>
              <a:t> n’est pas </a:t>
            </a:r>
            <a:r>
              <a:rPr lang="fr-CA" i="1" noProof="0" dirty="0" smtClean="0">
                <a:latin typeface="Arial" charset="0"/>
              </a:rPr>
              <a:t>protégé par gicleurs</a:t>
            </a:r>
          </a:p>
        </p:txBody>
      </p:sp>
      <p:pic>
        <p:nvPicPr>
          <p:cNvPr id="1029" name="Picture 12" descr="spatial5.jpg"/>
          <p:cNvPicPr>
            <a:picLocks noChangeAspect="1"/>
          </p:cNvPicPr>
          <p:nvPr>
            <p:custDataLst>
              <p:tags r:id="rId4"/>
            </p:custDataLst>
          </p:nvPr>
        </p:nvPicPr>
        <p:blipFill>
          <a:blip r:embed="rId10" cstate="print"/>
          <a:srcRect/>
          <a:stretch>
            <a:fillRect/>
          </a:stretch>
        </p:blipFill>
        <p:spPr bwMode="auto">
          <a:xfrm>
            <a:off x="1187624" y="3861048"/>
            <a:ext cx="1795462" cy="2570162"/>
          </a:xfrm>
          <a:prstGeom prst="rect">
            <a:avLst/>
          </a:prstGeom>
          <a:noFill/>
          <a:ln w="9525">
            <a:noFill/>
            <a:miter lim="800000"/>
            <a:headEnd/>
            <a:tailEnd/>
          </a:ln>
        </p:spPr>
      </p:pic>
      <p:sp>
        <p:nvSpPr>
          <p:cNvPr id="1030" name="Rectangle 11"/>
          <p:cNvSpPr>
            <a:spLocks noChangeArrowheads="1"/>
          </p:cNvSpPr>
          <p:nvPr>
            <p:custDataLst>
              <p:tags r:id="rId5"/>
            </p:custDataLst>
          </p:nvPr>
        </p:nvSpPr>
        <p:spPr bwMode="auto">
          <a:xfrm>
            <a:off x="0" y="1120775"/>
            <a:ext cx="9144000" cy="457200"/>
          </a:xfrm>
          <a:prstGeom prst="rect">
            <a:avLst/>
          </a:prstGeom>
          <a:noFill/>
          <a:ln w="9525">
            <a:noFill/>
            <a:miter lim="800000"/>
            <a:headEnd/>
            <a:tailEnd/>
          </a:ln>
        </p:spPr>
        <p:txBody>
          <a:bodyPr>
            <a:spAutoFit/>
          </a:bodyPr>
          <a:lstStyle/>
          <a:p>
            <a:endParaRPr lang="en-CA" dirty="0"/>
          </a:p>
        </p:txBody>
      </p:sp>
      <p:sp>
        <p:nvSpPr>
          <p:cNvPr id="1031" name="Rectangle 12"/>
          <p:cNvSpPr>
            <a:spLocks noChangeArrowheads="1"/>
          </p:cNvSpPr>
          <p:nvPr>
            <p:custDataLst>
              <p:tags r:id="rId6"/>
            </p:custDataLst>
          </p:nvPr>
        </p:nvSpPr>
        <p:spPr bwMode="auto">
          <a:xfrm>
            <a:off x="0" y="1166813"/>
            <a:ext cx="9144000" cy="822325"/>
          </a:xfrm>
          <a:prstGeom prst="rect">
            <a:avLst/>
          </a:prstGeom>
          <a:noFill/>
          <a:ln w="9525">
            <a:noFill/>
            <a:miter lim="800000"/>
            <a:headEnd/>
            <a:tailEnd/>
          </a:ln>
        </p:spPr>
        <p:txBody>
          <a:bodyPr>
            <a:spAutoFit/>
          </a:bodyPr>
          <a:lstStyle/>
          <a:p>
            <a:pPr>
              <a:buFontTx/>
              <a:buAutoNum type="arabicPeriod"/>
            </a:pPr>
            <a:endParaRPr lang="en-US" b="0" dirty="0"/>
          </a:p>
          <a:p>
            <a:pPr lvl="1" eaLnBrk="0" hangingPunct="0"/>
            <a:endParaRPr lang="en-US" dirty="0"/>
          </a:p>
        </p:txBody>
      </p:sp>
      <p:sp>
        <p:nvSpPr>
          <p:cNvPr id="1032" name="Rectangle 16"/>
          <p:cNvSpPr>
            <a:spLocks noChangeArrowheads="1"/>
          </p:cNvSpPr>
          <p:nvPr>
            <p:custDataLst>
              <p:tags r:id="rId7"/>
            </p:custDataLst>
          </p:nvPr>
        </p:nvSpPr>
        <p:spPr bwMode="auto">
          <a:xfrm>
            <a:off x="0" y="1989138"/>
            <a:ext cx="9144000" cy="730250"/>
          </a:xfrm>
          <a:prstGeom prst="rect">
            <a:avLst/>
          </a:prstGeom>
          <a:noFill/>
          <a:ln w="9525">
            <a:noFill/>
            <a:miter lim="800000"/>
            <a:headEnd/>
            <a:tailEnd/>
          </a:ln>
        </p:spPr>
        <p:txBody>
          <a:bodyPr lIns="0" tIns="0" rIns="0" bIns="0">
            <a:spAutoFit/>
          </a:bodyPr>
          <a:lstStyle/>
          <a:p>
            <a:pPr>
              <a:buFontTx/>
              <a:buChar char="•"/>
            </a:pPr>
            <a:endParaRPr lang="en-US" b="0" dirty="0"/>
          </a:p>
          <a:p>
            <a:pPr eaLnBrk="0" hangingPunct="0"/>
            <a:endParaRPr lang="en-US" dirty="0"/>
          </a:p>
        </p:txBody>
      </p:sp>
      <p:graphicFrame>
        <p:nvGraphicFramePr>
          <p:cNvPr id="1026" name="Object 17"/>
          <p:cNvGraphicFramePr>
            <a:graphicFrameLocks noChangeAspect="1"/>
          </p:cNvGraphicFramePr>
          <p:nvPr/>
        </p:nvGraphicFramePr>
        <p:xfrm>
          <a:off x="3275856" y="4005064"/>
          <a:ext cx="2457450" cy="1533525"/>
        </p:xfrm>
        <a:graphic>
          <a:graphicData uri="http://schemas.openxmlformats.org/presentationml/2006/ole">
            <p:oleObj spid="_x0000_s1026" name="Photo Editor Photo" r:id="rId11" imgW="2457143" imgH="1533739" progId="">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Nature des modifications techniques </a:t>
            </a:r>
          </a:p>
        </p:txBody>
      </p:sp>
      <p:sp>
        <p:nvSpPr>
          <p:cNvPr id="5" name="Content Placeholder 2"/>
          <p:cNvSpPr>
            <a:spLocks noGrp="1"/>
          </p:cNvSpPr>
          <p:nvPr>
            <p:ph idx="1"/>
            <p:custDataLst>
              <p:tags r:id="rId2"/>
            </p:custDataLst>
          </p:nvPr>
        </p:nvSpPr>
        <p:spPr/>
        <p:txBody>
          <a:bodyPr/>
          <a:lstStyle/>
          <a:p>
            <a:r>
              <a:rPr lang="fr-CA" noProof="0" dirty="0" smtClean="0">
                <a:solidFill>
                  <a:srgbClr val="A6A6A6"/>
                </a:solidFill>
                <a:latin typeface="Arial" charset="0"/>
              </a:rPr>
              <a:t>Délais d'intervention des services d'incendie</a:t>
            </a:r>
          </a:p>
          <a:p>
            <a:r>
              <a:rPr lang="fr-CA" i="1" noProof="0" dirty="0" smtClean="0">
                <a:solidFill>
                  <a:srgbClr val="A6A6A6"/>
                </a:solidFill>
                <a:latin typeface="Arial" charset="0"/>
              </a:rPr>
              <a:t>Distance limitative</a:t>
            </a:r>
          </a:p>
          <a:p>
            <a:r>
              <a:rPr lang="fr-CA" noProof="0" dirty="0" smtClean="0">
                <a:latin typeface="Arial" charset="0"/>
              </a:rPr>
              <a:t>Baies vitrées et </a:t>
            </a:r>
            <a:r>
              <a:rPr lang="fr-CA" i="1" noProof="0" dirty="0" smtClean="0">
                <a:latin typeface="Arial" charset="0"/>
              </a:rPr>
              <a:t>baies non protégées</a:t>
            </a:r>
          </a:p>
          <a:p>
            <a:r>
              <a:rPr lang="fr-CA" noProof="0" dirty="0" smtClean="0">
                <a:solidFill>
                  <a:srgbClr val="A6A6A6"/>
                </a:solidFill>
                <a:latin typeface="Arial" charset="0"/>
              </a:rPr>
              <a:t>Protection de la </a:t>
            </a:r>
            <a:r>
              <a:rPr lang="fr-CA" i="1" noProof="0" dirty="0" smtClean="0">
                <a:solidFill>
                  <a:srgbClr val="A6A6A6"/>
                </a:solidFill>
                <a:latin typeface="Arial" charset="0"/>
              </a:rPr>
              <a:t>façade de rayonnement</a:t>
            </a:r>
          </a:p>
          <a:p>
            <a:r>
              <a:rPr lang="fr-CA" noProof="0" dirty="0" smtClean="0">
                <a:solidFill>
                  <a:srgbClr val="A6A6A6"/>
                </a:solidFill>
                <a:latin typeface="Arial" charset="0"/>
              </a:rPr>
              <a:t>Saillies</a:t>
            </a:r>
          </a:p>
          <a:p>
            <a:endParaRPr lang="fr-CA" noProof="0" dirty="0" smtClean="0">
              <a:solidFill>
                <a:srgbClr val="A6A6A6"/>
              </a:solidFill>
              <a:latin typeface="Arial"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7"/>
          <p:cNvSpPr>
            <a:spLocks noGrp="1"/>
          </p:cNvSpPr>
          <p:nvPr>
            <p:ph type="title"/>
            <p:custDataLst>
              <p:tags r:id="rId1"/>
            </p:custDataLst>
          </p:nvPr>
        </p:nvSpPr>
        <p:spPr/>
        <p:txBody>
          <a:bodyPr/>
          <a:lstStyle/>
          <a:p>
            <a:r>
              <a:rPr lang="fr-CA" noProof="0" smtClean="0"/>
              <a:t>Surface des baies non protégées </a:t>
            </a:r>
            <a:endParaRPr lang="fr-CA" noProof="0" dirty="0" smtClean="0"/>
          </a:p>
        </p:txBody>
      </p:sp>
      <p:sp>
        <p:nvSpPr>
          <p:cNvPr id="37890" name="Content Placeholder 7"/>
          <p:cNvSpPr>
            <a:spLocks noGrp="1"/>
          </p:cNvSpPr>
          <p:nvPr>
            <p:ph idx="1"/>
            <p:custDataLst>
              <p:tags r:id="rId2"/>
            </p:custDataLst>
          </p:nvPr>
        </p:nvSpPr>
        <p:spPr/>
        <p:txBody>
          <a:bodyPr/>
          <a:lstStyle/>
          <a:p>
            <a:r>
              <a:rPr lang="fr-CA" b="1" dirty="0" smtClean="0"/>
              <a:t>Limites de superficie </a:t>
            </a:r>
            <a:r>
              <a:rPr lang="fr-CA" dirty="0" smtClean="0"/>
              <a:t>lorsque</a:t>
            </a:r>
            <a:r>
              <a:rPr lang="fr-CA" b="1" dirty="0" smtClean="0"/>
              <a:t> DL ≤ 2 m</a:t>
            </a:r>
          </a:p>
          <a:p>
            <a:pPr lvl="1"/>
            <a:r>
              <a:rPr lang="fr-CA" dirty="0" smtClean="0"/>
              <a:t>Bâtiments </a:t>
            </a:r>
          </a:p>
          <a:p>
            <a:pPr lvl="2"/>
            <a:r>
              <a:rPr lang="fr-CA" noProof="0" dirty="0" smtClean="0"/>
              <a:t>Aire = 0,24 [(2 * DL) – 1,2]²</a:t>
            </a:r>
          </a:p>
          <a:p>
            <a:endParaRPr lang="fr-CA" noProof="0" dirty="0" smtClean="0"/>
          </a:p>
        </p:txBody>
      </p:sp>
      <p:graphicFrame>
        <p:nvGraphicFramePr>
          <p:cNvPr id="6" name="Table 5"/>
          <p:cNvGraphicFramePr>
            <a:graphicFrameLocks noGrp="1"/>
          </p:cNvGraphicFramePr>
          <p:nvPr>
            <p:custDataLst>
              <p:tags r:id="rId3"/>
            </p:custDataLst>
          </p:nvPr>
        </p:nvGraphicFramePr>
        <p:xfrm>
          <a:off x="1520825" y="3644900"/>
          <a:ext cx="6146800" cy="1409701"/>
        </p:xfrm>
        <a:graphic>
          <a:graphicData uri="http://schemas.openxmlformats.org/drawingml/2006/table">
            <a:tbl>
              <a:tblPr/>
              <a:tblGrid>
                <a:gridCol w="2671763"/>
                <a:gridCol w="3475037"/>
              </a:tblGrid>
              <a:tr h="6937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1400" b="1" i="0" u="none" strike="noStrike" cap="none" normalizeH="0" baseline="0" noProof="0" dirty="0" smtClean="0">
                          <a:ln>
                            <a:noFill/>
                          </a:ln>
                          <a:solidFill>
                            <a:srgbClr val="FFFFFF"/>
                          </a:solidFill>
                          <a:effectLst/>
                          <a:latin typeface="Arial" charset="0"/>
                        </a:rPr>
                        <a:t>DL (m)</a:t>
                      </a:r>
                    </a:p>
                  </a:txBody>
                  <a:tcPr marL="121920" marR="12192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CA" sz="1400" b="1" i="0" u="none" strike="noStrike" cap="none" normalizeH="0" baseline="0" noProof="0" dirty="0" smtClean="0">
                          <a:ln>
                            <a:noFill/>
                          </a:ln>
                          <a:solidFill>
                            <a:srgbClr val="FFFFFF"/>
                          </a:solidFill>
                          <a:effectLst/>
                          <a:latin typeface="Arial" charset="0"/>
                        </a:rPr>
                        <a:t>Surface maximale des baies non protégées individuelles, m</a:t>
                      </a:r>
                      <a:r>
                        <a:rPr kumimoji="0" lang="fr-CA" sz="1400" b="1" i="0" u="none" strike="noStrike" cap="none" normalizeH="0" baseline="30000" noProof="0" dirty="0" smtClean="0">
                          <a:ln>
                            <a:noFill/>
                          </a:ln>
                          <a:solidFill>
                            <a:schemeClr val="bg1"/>
                          </a:solidFill>
                          <a:effectLst/>
                          <a:latin typeface="Arial" charset="0"/>
                        </a:rPr>
                        <a:t>2</a:t>
                      </a:r>
                    </a:p>
                  </a:txBody>
                  <a:tcPr marL="121920" marR="12192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r>
              <a:tr h="7159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1400" b="0" i="0" u="none" strike="noStrike" cap="none" normalizeH="0" baseline="0" noProof="0" dirty="0" smtClean="0">
                          <a:ln>
                            <a:noFill/>
                          </a:ln>
                          <a:solidFill>
                            <a:srgbClr val="000000"/>
                          </a:solidFill>
                          <a:effectLst/>
                          <a:latin typeface="Arial" charset="0"/>
                        </a:rPr>
                        <a:t>1,2</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A" sz="1400" b="0" i="0" u="none" strike="noStrike" cap="none" normalizeH="0" baseline="0" noProof="0" dirty="0" smtClean="0">
                          <a:ln>
                            <a:noFill/>
                          </a:ln>
                          <a:solidFill>
                            <a:srgbClr val="000000"/>
                          </a:solidFill>
                          <a:effectLst/>
                          <a:latin typeface="Arial" charset="0"/>
                        </a:rPr>
                        <a:t>1,5</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A" sz="1400" b="0" i="0" u="none" strike="noStrike" cap="none" normalizeH="0" baseline="0" noProof="0" dirty="0" smtClean="0">
                          <a:ln>
                            <a:noFill/>
                          </a:ln>
                          <a:solidFill>
                            <a:srgbClr val="000000"/>
                          </a:solidFill>
                          <a:effectLst/>
                          <a:latin typeface="Arial" charset="0"/>
                        </a:rPr>
                        <a:t>2,0</a:t>
                      </a:r>
                    </a:p>
                  </a:txBody>
                  <a:tcPr marL="121920" marR="12192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1400" b="0" i="0" u="none" strike="noStrike" cap="none" normalizeH="0" baseline="0" noProof="0" dirty="0" smtClean="0">
                          <a:ln>
                            <a:noFill/>
                          </a:ln>
                          <a:solidFill>
                            <a:srgbClr val="000000"/>
                          </a:solidFill>
                          <a:effectLst/>
                          <a:latin typeface="Arial" charset="0"/>
                        </a:rPr>
                        <a:t>0,35</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A" sz="1400" b="0" i="0" u="none" strike="noStrike" cap="none" normalizeH="0" baseline="0" noProof="0" dirty="0" smtClean="0">
                          <a:ln>
                            <a:noFill/>
                          </a:ln>
                          <a:solidFill>
                            <a:srgbClr val="000000"/>
                          </a:solidFill>
                          <a:effectLst/>
                          <a:latin typeface="Arial" charset="0"/>
                        </a:rPr>
                        <a:t>0,78</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A" sz="1400" b="0" i="0" u="none" strike="noStrike" cap="none" normalizeH="0" baseline="0" noProof="0" dirty="0" smtClean="0">
                          <a:ln>
                            <a:noFill/>
                          </a:ln>
                          <a:solidFill>
                            <a:srgbClr val="000000"/>
                          </a:solidFill>
                          <a:effectLst/>
                          <a:latin typeface="Arial" charset="0"/>
                        </a:rPr>
                        <a:t>1,88</a:t>
                      </a:r>
                    </a:p>
                  </a:txBody>
                  <a:tcPr marL="121920" marR="121920"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5"/>
          <p:cNvSpPr>
            <a:spLocks noGrp="1"/>
          </p:cNvSpPr>
          <p:nvPr>
            <p:ph type="title"/>
            <p:custDataLst>
              <p:tags r:id="rId1"/>
            </p:custDataLst>
          </p:nvPr>
        </p:nvSpPr>
        <p:spPr/>
        <p:txBody>
          <a:bodyPr/>
          <a:lstStyle/>
          <a:p>
            <a:r>
              <a:rPr lang="fr-CA" noProof="0" smtClean="0"/>
              <a:t>Surface des baies non protégées </a:t>
            </a:r>
            <a:endParaRPr lang="fr-CA" noProof="0" dirty="0" smtClean="0"/>
          </a:p>
        </p:txBody>
      </p:sp>
      <p:sp>
        <p:nvSpPr>
          <p:cNvPr id="39938" name="Rectangle 2"/>
          <p:cNvSpPr>
            <a:spLocks noGrp="1" noChangeArrowheads="1"/>
          </p:cNvSpPr>
          <p:nvPr>
            <p:ph idx="1"/>
            <p:custDataLst>
              <p:tags r:id="rId2"/>
            </p:custDataLst>
          </p:nvPr>
        </p:nvSpPr>
        <p:spPr/>
        <p:txBody>
          <a:bodyPr/>
          <a:lstStyle/>
          <a:p>
            <a:r>
              <a:rPr lang="fr-CA" b="1" dirty="0" smtClean="0"/>
              <a:t>Limites de superficie </a:t>
            </a:r>
            <a:r>
              <a:rPr lang="fr-CA" dirty="0" smtClean="0"/>
              <a:t>lorsque</a:t>
            </a:r>
            <a:r>
              <a:rPr lang="fr-CA" b="1" dirty="0" smtClean="0"/>
              <a:t> DL ≤</a:t>
            </a:r>
            <a:r>
              <a:rPr lang="fr-CA" b="1" dirty="0" smtClean="0">
                <a:solidFill>
                  <a:srgbClr val="00B050"/>
                </a:solidFill>
              </a:rPr>
              <a:t> </a:t>
            </a:r>
            <a:r>
              <a:rPr lang="fr-CA" b="1" dirty="0" smtClean="0"/>
              <a:t>2 m</a:t>
            </a:r>
          </a:p>
          <a:p>
            <a:pPr lvl="1">
              <a:spcBef>
                <a:spcPts val="1200"/>
              </a:spcBef>
            </a:pPr>
            <a:r>
              <a:rPr lang="fr-CA" dirty="0" smtClean="0"/>
              <a:t>Maisons visées par la partie 9 :</a:t>
            </a:r>
          </a:p>
          <a:p>
            <a:pPr lvl="2"/>
            <a:r>
              <a:rPr lang="fr-CA" dirty="0" smtClean="0"/>
              <a:t>… chaque baie vitrée ou groupe de baies vitrées dans une </a:t>
            </a:r>
            <a:r>
              <a:rPr lang="fr-CA" i="1" dirty="0" smtClean="0"/>
              <a:t>façade </a:t>
            </a:r>
            <a:r>
              <a:rPr lang="fr-CA" i="1" dirty="0" smtClean="0"/>
              <a:t/>
            </a:r>
            <a:br>
              <a:rPr lang="fr-CA" i="1" dirty="0" smtClean="0"/>
            </a:br>
            <a:r>
              <a:rPr lang="fr-CA" i="1" dirty="0" smtClean="0"/>
              <a:t>de </a:t>
            </a:r>
            <a:r>
              <a:rPr lang="fr-CA" i="1" dirty="0" smtClean="0"/>
              <a:t>rayonnement </a:t>
            </a:r>
            <a:r>
              <a:rPr lang="fr-CA" dirty="0" smtClean="0"/>
              <a:t>ne doit pas être plus grand que 50 % de la surface globale admise des baies vitrées</a:t>
            </a:r>
          </a:p>
          <a:p>
            <a:pPr lvl="3"/>
            <a:endParaRPr lang="fr-CA" dirty="0" smtClean="0"/>
          </a:p>
          <a:p>
            <a:pPr lvl="1"/>
            <a:r>
              <a:rPr lang="fr-CA" dirty="0" smtClean="0"/>
              <a:t>Exceptions </a:t>
            </a:r>
          </a:p>
          <a:p>
            <a:pPr lvl="2"/>
            <a:r>
              <a:rPr lang="fr-CA" i="1" dirty="0" smtClean="0"/>
              <a:t>Bâtiments</a:t>
            </a:r>
            <a:r>
              <a:rPr lang="fr-CA" dirty="0" smtClean="0"/>
              <a:t> et maisons :</a:t>
            </a:r>
          </a:p>
          <a:p>
            <a:pPr lvl="3"/>
            <a:r>
              <a:rPr lang="fr-CA" dirty="0" smtClean="0"/>
              <a:t>Exception pour les fenêtres ouvrantes </a:t>
            </a:r>
            <a:br>
              <a:rPr lang="fr-CA" dirty="0" smtClean="0"/>
            </a:br>
            <a:r>
              <a:rPr lang="fr-CA" dirty="0" smtClean="0"/>
              <a:t>(moyen d’évacuation des chambres)</a:t>
            </a:r>
          </a:p>
          <a:p>
            <a:pPr lvl="3"/>
            <a:r>
              <a:rPr lang="fr-CA" dirty="0" smtClean="0"/>
              <a:t>Bâtiments et maisons protégés par gicleurs</a:t>
            </a:r>
          </a:p>
          <a:p>
            <a:pPr lvl="1"/>
            <a:endParaRPr lang="fr-CA" noProof="0" dirty="0" smtClean="0"/>
          </a:p>
          <a:p>
            <a:endParaRPr lang="fr-CA" noProof="0" dirty="0" smtClean="0"/>
          </a:p>
          <a:p>
            <a:pPr lvl="1"/>
            <a:endParaRPr lang="fr-CA" noProof="0" dirty="0" smtClean="0"/>
          </a:p>
          <a:p>
            <a:pPr lvl="1"/>
            <a:endParaRPr lang="fr-CA" noProof="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5"/>
          <p:cNvSpPr>
            <a:spLocks noGrp="1"/>
          </p:cNvSpPr>
          <p:nvPr>
            <p:ph type="title"/>
            <p:custDataLst>
              <p:tags r:id="rId1"/>
            </p:custDataLst>
          </p:nvPr>
        </p:nvSpPr>
        <p:spPr/>
        <p:txBody>
          <a:bodyPr/>
          <a:lstStyle/>
          <a:p>
            <a:r>
              <a:rPr lang="fr-CA" noProof="0" smtClean="0"/>
              <a:t>Surface des baies vitrées</a:t>
            </a:r>
            <a:endParaRPr lang="fr-CA" noProof="0" dirty="0" smtClean="0"/>
          </a:p>
        </p:txBody>
      </p:sp>
      <p:sp>
        <p:nvSpPr>
          <p:cNvPr id="41986" name="Rectangle 2"/>
          <p:cNvSpPr>
            <a:spLocks noGrp="1" noChangeArrowheads="1"/>
          </p:cNvSpPr>
          <p:nvPr>
            <p:ph idx="1"/>
            <p:custDataLst>
              <p:tags r:id="rId2"/>
            </p:custDataLst>
          </p:nvPr>
        </p:nvSpPr>
        <p:spPr>
          <a:xfrm>
            <a:off x="304800" y="1601788"/>
            <a:ext cx="8458200" cy="747092"/>
          </a:xfrm>
        </p:spPr>
        <p:txBody>
          <a:bodyPr/>
          <a:lstStyle/>
          <a:p>
            <a:r>
              <a:rPr lang="fr-CA" b="1" dirty="0" smtClean="0"/>
              <a:t>Limites de superficie </a:t>
            </a:r>
            <a:r>
              <a:rPr lang="fr-CA" dirty="0" smtClean="0"/>
              <a:t>lorsque</a:t>
            </a:r>
            <a:r>
              <a:rPr lang="fr-CA" b="1" dirty="0" smtClean="0"/>
              <a:t> DL </a:t>
            </a:r>
            <a:r>
              <a:rPr lang="fr-CA" b="1" u="sng" dirty="0" smtClean="0"/>
              <a:t>&lt;</a:t>
            </a:r>
            <a:r>
              <a:rPr lang="fr-CA" b="1" dirty="0" smtClean="0"/>
              <a:t> 2 m : Maisons</a:t>
            </a:r>
          </a:p>
        </p:txBody>
      </p:sp>
      <p:sp>
        <p:nvSpPr>
          <p:cNvPr id="41987" name="Rectangle 4"/>
          <p:cNvSpPr>
            <a:spLocks noChangeArrowheads="1"/>
          </p:cNvSpPr>
          <p:nvPr>
            <p:custDataLst>
              <p:tags r:id="rId3"/>
            </p:custDataLst>
          </p:nvPr>
        </p:nvSpPr>
        <p:spPr bwMode="auto">
          <a:xfrm>
            <a:off x="795338" y="2852886"/>
            <a:ext cx="7466012" cy="3392487"/>
          </a:xfrm>
          <a:prstGeom prst="rect">
            <a:avLst/>
          </a:prstGeom>
          <a:blipFill dpi="0" rotWithShape="1">
            <a:blip r:embed="rId19" cstate="print"/>
            <a:srcRect/>
            <a:tile tx="0" ty="0" sx="100000" sy="100000" flip="none" algn="tl"/>
          </a:blipFill>
          <a:ln w="76200">
            <a:solidFill>
              <a:schemeClr val="tx1"/>
            </a:solidFill>
            <a:miter lim="800000"/>
            <a:headEnd/>
            <a:tailEnd/>
          </a:ln>
        </p:spPr>
        <p:txBody>
          <a:bodyPr wrap="none" anchor="ctr"/>
          <a:lstStyle/>
          <a:p>
            <a:pPr algn="ctr"/>
            <a:endParaRPr lang="fr-CA" dirty="0">
              <a:solidFill>
                <a:schemeClr val="bg1"/>
              </a:solidFill>
            </a:endParaRPr>
          </a:p>
        </p:txBody>
      </p:sp>
      <p:sp>
        <p:nvSpPr>
          <p:cNvPr id="41988" name="Rectangle 5"/>
          <p:cNvSpPr>
            <a:spLocks noChangeArrowheads="1"/>
          </p:cNvSpPr>
          <p:nvPr>
            <p:custDataLst>
              <p:tags r:id="rId4"/>
            </p:custDataLst>
          </p:nvPr>
        </p:nvSpPr>
        <p:spPr bwMode="auto">
          <a:xfrm>
            <a:off x="6986588" y="4869011"/>
            <a:ext cx="792162" cy="1354137"/>
          </a:xfrm>
          <a:prstGeom prst="rect">
            <a:avLst/>
          </a:prstGeom>
          <a:noFill/>
          <a:ln w="76200">
            <a:solidFill>
              <a:schemeClr val="tx1"/>
            </a:solidFill>
            <a:miter lim="800000"/>
            <a:headEnd/>
            <a:tailEnd/>
          </a:ln>
        </p:spPr>
        <p:txBody>
          <a:bodyPr wrap="none" anchor="ctr"/>
          <a:lstStyle/>
          <a:p>
            <a:endParaRPr lang="en-CA" dirty="0"/>
          </a:p>
        </p:txBody>
      </p:sp>
      <p:sp>
        <p:nvSpPr>
          <p:cNvPr id="41989" name="Rectangle 22"/>
          <p:cNvSpPr>
            <a:spLocks noChangeArrowheads="1"/>
          </p:cNvSpPr>
          <p:nvPr>
            <p:custDataLst>
              <p:tags r:id="rId5"/>
            </p:custDataLst>
          </p:nvPr>
        </p:nvSpPr>
        <p:spPr bwMode="auto">
          <a:xfrm flipV="1">
            <a:off x="6122988" y="2708423"/>
            <a:ext cx="2057400" cy="685800"/>
          </a:xfrm>
          <a:prstGeom prst="rect">
            <a:avLst/>
          </a:prstGeom>
          <a:noFill/>
          <a:ln w="9525">
            <a:noFill/>
            <a:miter lim="800000"/>
            <a:headEnd/>
            <a:tailEnd/>
          </a:ln>
        </p:spPr>
        <p:txBody>
          <a:bodyPr rot="10800000" wrap="none" anchor="ctr"/>
          <a:lstStyle/>
          <a:p>
            <a:pPr algn="ctr"/>
            <a:r>
              <a:rPr lang="en-US" dirty="0"/>
              <a:t>0,35 m</a:t>
            </a:r>
            <a:r>
              <a:rPr lang="en-US" baseline="30000" dirty="0"/>
              <a:t>2</a:t>
            </a:r>
            <a:endParaRPr lang="en-US" dirty="0"/>
          </a:p>
        </p:txBody>
      </p:sp>
      <p:sp>
        <p:nvSpPr>
          <p:cNvPr id="41990" name="Rectangle 23"/>
          <p:cNvSpPr>
            <a:spLocks noChangeArrowheads="1"/>
          </p:cNvSpPr>
          <p:nvPr>
            <p:custDataLst>
              <p:tags r:id="rId6"/>
            </p:custDataLst>
          </p:nvPr>
        </p:nvSpPr>
        <p:spPr bwMode="auto">
          <a:xfrm flipV="1">
            <a:off x="3459163" y="2708423"/>
            <a:ext cx="2057400" cy="685800"/>
          </a:xfrm>
          <a:prstGeom prst="rect">
            <a:avLst/>
          </a:prstGeom>
          <a:noFill/>
          <a:ln w="9525">
            <a:noFill/>
            <a:miter lim="800000"/>
            <a:headEnd/>
            <a:tailEnd/>
          </a:ln>
        </p:spPr>
        <p:txBody>
          <a:bodyPr rot="10800000" wrap="none" anchor="ctr"/>
          <a:lstStyle/>
          <a:p>
            <a:pPr algn="ctr"/>
            <a:r>
              <a:rPr lang="en-US" dirty="0"/>
              <a:t>0,35 m</a:t>
            </a:r>
            <a:r>
              <a:rPr lang="en-US" baseline="30000" dirty="0"/>
              <a:t>2</a:t>
            </a:r>
            <a:endParaRPr lang="en-US" dirty="0"/>
          </a:p>
        </p:txBody>
      </p:sp>
      <p:sp>
        <p:nvSpPr>
          <p:cNvPr id="41991" name="Rectangle 24"/>
          <p:cNvSpPr>
            <a:spLocks noChangeArrowheads="1"/>
          </p:cNvSpPr>
          <p:nvPr>
            <p:custDataLst>
              <p:tags r:id="rId7"/>
            </p:custDataLst>
          </p:nvPr>
        </p:nvSpPr>
        <p:spPr bwMode="auto">
          <a:xfrm flipV="1">
            <a:off x="577850" y="2708423"/>
            <a:ext cx="2057400" cy="647700"/>
          </a:xfrm>
          <a:prstGeom prst="rect">
            <a:avLst/>
          </a:prstGeom>
          <a:noFill/>
          <a:ln w="9525">
            <a:noFill/>
            <a:miter lim="800000"/>
            <a:headEnd/>
            <a:tailEnd/>
          </a:ln>
        </p:spPr>
        <p:txBody>
          <a:bodyPr rot="10800000" wrap="none" anchor="ctr"/>
          <a:lstStyle/>
          <a:p>
            <a:pPr algn="ctr"/>
            <a:r>
              <a:rPr lang="en-US" dirty="0"/>
              <a:t>0,35 m</a:t>
            </a:r>
            <a:r>
              <a:rPr lang="en-US" baseline="30000" dirty="0"/>
              <a:t>2</a:t>
            </a:r>
            <a:endParaRPr lang="en-US" dirty="0"/>
          </a:p>
        </p:txBody>
      </p:sp>
      <p:grpSp>
        <p:nvGrpSpPr>
          <p:cNvPr id="2" name="Group 32"/>
          <p:cNvGrpSpPr/>
          <p:nvPr>
            <p:custDataLst>
              <p:tags r:id="rId8"/>
            </p:custDataLst>
          </p:nvPr>
        </p:nvGrpSpPr>
        <p:grpSpPr>
          <a:xfrm>
            <a:off x="1082154" y="3212206"/>
            <a:ext cx="914400" cy="762000"/>
            <a:chOff x="838200" y="2362200"/>
            <a:chExt cx="914400" cy="762000"/>
          </a:xfrm>
          <a:blipFill>
            <a:blip r:embed="rId20"/>
            <a:tile tx="0" ty="0" sx="100000" sy="100000" flip="none" algn="tl"/>
          </a:blipFill>
        </p:grpSpPr>
        <p:sp>
          <p:nvSpPr>
            <p:cNvPr id="34" name="Rectangle 6"/>
            <p:cNvSpPr>
              <a:spLocks noChangeArrowheads="1"/>
            </p:cNvSpPr>
            <p:nvPr/>
          </p:nvSpPr>
          <p:spPr bwMode="auto">
            <a:xfrm>
              <a:off x="838200" y="2362200"/>
              <a:ext cx="914400" cy="762000"/>
            </a:xfrm>
            <a:prstGeom prst="rect">
              <a:avLst/>
            </a:prstGeom>
            <a:solidFill>
              <a:srgbClr val="996633"/>
            </a:solidFill>
            <a:ln w="28575">
              <a:solidFill>
                <a:schemeClr val="tx1"/>
              </a:solidFill>
              <a:miter lim="800000"/>
              <a:headEnd/>
              <a:tailEnd/>
            </a:ln>
          </p:spPr>
          <p:txBody>
            <a:bodyPr wrap="none" anchor="ctr"/>
            <a:lstStyle/>
            <a:p>
              <a:pPr>
                <a:defRPr/>
              </a:pPr>
              <a:endParaRPr lang="en-CA" dirty="0"/>
            </a:p>
          </p:txBody>
        </p:sp>
        <p:sp>
          <p:nvSpPr>
            <p:cNvPr id="35" name="Line 15"/>
            <p:cNvSpPr>
              <a:spLocks noChangeShapeType="1"/>
            </p:cNvSpPr>
            <p:nvPr/>
          </p:nvSpPr>
          <p:spPr bwMode="auto">
            <a:xfrm>
              <a:off x="1295400" y="2362200"/>
              <a:ext cx="0" cy="762000"/>
            </a:xfrm>
            <a:prstGeom prst="line">
              <a:avLst/>
            </a:prstGeom>
            <a:grpFill/>
            <a:ln w="12700">
              <a:solidFill>
                <a:schemeClr val="tx1"/>
              </a:solidFill>
              <a:round/>
              <a:headEnd/>
              <a:tailEnd/>
            </a:ln>
          </p:spPr>
          <p:txBody>
            <a:bodyPr/>
            <a:lstStyle/>
            <a:p>
              <a:pPr>
                <a:defRPr/>
              </a:pPr>
              <a:endParaRPr lang="en-US" dirty="0"/>
            </a:p>
          </p:txBody>
        </p:sp>
        <p:sp>
          <p:nvSpPr>
            <p:cNvPr id="36" name="Line 16"/>
            <p:cNvSpPr>
              <a:spLocks noChangeShapeType="1"/>
            </p:cNvSpPr>
            <p:nvPr/>
          </p:nvSpPr>
          <p:spPr bwMode="auto">
            <a:xfrm>
              <a:off x="838200" y="2743200"/>
              <a:ext cx="914400" cy="0"/>
            </a:xfrm>
            <a:prstGeom prst="line">
              <a:avLst/>
            </a:prstGeom>
            <a:grpFill/>
            <a:ln w="12700">
              <a:solidFill>
                <a:schemeClr val="tx1"/>
              </a:solidFill>
              <a:round/>
              <a:headEnd/>
              <a:tailEnd/>
            </a:ln>
          </p:spPr>
          <p:txBody>
            <a:bodyPr/>
            <a:lstStyle/>
            <a:p>
              <a:pPr>
                <a:defRPr/>
              </a:pPr>
              <a:endParaRPr lang="en-US" dirty="0"/>
            </a:p>
          </p:txBody>
        </p:sp>
        <p:sp>
          <p:nvSpPr>
            <p:cNvPr id="37" name="Rectangle 36"/>
            <p:cNvSpPr/>
            <p:nvPr/>
          </p:nvSpPr>
          <p:spPr bwMode="auto">
            <a:xfrm>
              <a:off x="899592" y="242088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38" name="Rectangle 37"/>
            <p:cNvSpPr/>
            <p:nvPr/>
          </p:nvSpPr>
          <p:spPr bwMode="auto">
            <a:xfrm>
              <a:off x="1331640" y="278092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39" name="Rectangle 38"/>
            <p:cNvSpPr/>
            <p:nvPr/>
          </p:nvSpPr>
          <p:spPr bwMode="auto">
            <a:xfrm>
              <a:off x="1331640" y="242088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40" name="Rectangle 39"/>
            <p:cNvSpPr/>
            <p:nvPr/>
          </p:nvSpPr>
          <p:spPr bwMode="auto">
            <a:xfrm>
              <a:off x="899592" y="278092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grpSp>
      <p:sp>
        <p:nvSpPr>
          <p:cNvPr id="41993" name="Rectangle 64"/>
          <p:cNvSpPr>
            <a:spLocks noChangeArrowheads="1"/>
          </p:cNvSpPr>
          <p:nvPr>
            <p:custDataLst>
              <p:tags r:id="rId9"/>
            </p:custDataLst>
          </p:nvPr>
        </p:nvSpPr>
        <p:spPr bwMode="auto">
          <a:xfrm>
            <a:off x="7058025" y="4940448"/>
            <a:ext cx="649288" cy="1223963"/>
          </a:xfrm>
          <a:prstGeom prst="rect">
            <a:avLst/>
          </a:prstGeom>
          <a:solidFill>
            <a:srgbClr val="F3DD8D"/>
          </a:solidFill>
          <a:ln w="9525" algn="ctr">
            <a:solidFill>
              <a:schemeClr val="tx1"/>
            </a:solidFill>
            <a:round/>
            <a:headEnd/>
            <a:tailEnd/>
          </a:ln>
        </p:spPr>
        <p:txBody>
          <a:bodyPr anchor="ctr"/>
          <a:lstStyle/>
          <a:p>
            <a:pPr algn="ctr"/>
            <a:endParaRPr lang="fr-CA" dirty="0">
              <a:solidFill>
                <a:srgbClr val="FFFFFF"/>
              </a:solidFill>
            </a:endParaRPr>
          </a:p>
        </p:txBody>
      </p:sp>
      <p:sp>
        <p:nvSpPr>
          <p:cNvPr id="41994" name="AutoShape 25"/>
          <p:cNvSpPr>
            <a:spLocks noChangeArrowheads="1"/>
          </p:cNvSpPr>
          <p:nvPr>
            <p:custDataLst>
              <p:tags r:id="rId10"/>
            </p:custDataLst>
          </p:nvPr>
        </p:nvSpPr>
        <p:spPr bwMode="auto">
          <a:xfrm>
            <a:off x="7491413" y="5588148"/>
            <a:ext cx="152400" cy="46038"/>
          </a:xfrm>
          <a:prstGeom prst="octagon">
            <a:avLst>
              <a:gd name="adj" fmla="val 25440"/>
            </a:avLst>
          </a:prstGeom>
          <a:solidFill>
            <a:schemeClr val="tx1"/>
          </a:solidFill>
          <a:ln w="9525">
            <a:solidFill>
              <a:schemeClr val="tx1"/>
            </a:solidFill>
            <a:miter lim="800000"/>
            <a:headEnd/>
            <a:tailEnd/>
          </a:ln>
        </p:spPr>
        <p:txBody>
          <a:bodyPr wrap="none" anchor="ctr"/>
          <a:lstStyle/>
          <a:p>
            <a:endParaRPr lang="en-CA" dirty="0"/>
          </a:p>
        </p:txBody>
      </p:sp>
      <p:grpSp>
        <p:nvGrpSpPr>
          <p:cNvPr id="3" name="Group 32"/>
          <p:cNvGrpSpPr/>
          <p:nvPr>
            <p:custDataLst>
              <p:tags r:id="rId11"/>
            </p:custDataLst>
          </p:nvPr>
        </p:nvGrpSpPr>
        <p:grpSpPr>
          <a:xfrm>
            <a:off x="3962474" y="3212206"/>
            <a:ext cx="914400" cy="762000"/>
            <a:chOff x="838200" y="2362200"/>
            <a:chExt cx="914400" cy="762000"/>
          </a:xfrm>
          <a:blipFill>
            <a:blip r:embed="rId20"/>
            <a:tile tx="0" ty="0" sx="100000" sy="100000" flip="none" algn="tl"/>
          </a:blipFill>
        </p:grpSpPr>
        <p:sp>
          <p:nvSpPr>
            <p:cNvPr id="93" name="Rectangle 6"/>
            <p:cNvSpPr>
              <a:spLocks noChangeArrowheads="1"/>
            </p:cNvSpPr>
            <p:nvPr/>
          </p:nvSpPr>
          <p:spPr bwMode="auto">
            <a:xfrm>
              <a:off x="838200" y="2362200"/>
              <a:ext cx="914400" cy="762000"/>
            </a:xfrm>
            <a:prstGeom prst="rect">
              <a:avLst/>
            </a:prstGeom>
            <a:solidFill>
              <a:srgbClr val="996633"/>
            </a:solidFill>
            <a:ln w="28575">
              <a:solidFill>
                <a:schemeClr val="tx1"/>
              </a:solidFill>
              <a:miter lim="800000"/>
              <a:headEnd/>
              <a:tailEnd/>
            </a:ln>
          </p:spPr>
          <p:txBody>
            <a:bodyPr wrap="none" anchor="ctr"/>
            <a:lstStyle/>
            <a:p>
              <a:pPr>
                <a:defRPr/>
              </a:pPr>
              <a:endParaRPr lang="en-CA" dirty="0"/>
            </a:p>
          </p:txBody>
        </p:sp>
        <p:sp>
          <p:nvSpPr>
            <p:cNvPr id="94" name="Line 15"/>
            <p:cNvSpPr>
              <a:spLocks noChangeShapeType="1"/>
            </p:cNvSpPr>
            <p:nvPr/>
          </p:nvSpPr>
          <p:spPr bwMode="auto">
            <a:xfrm>
              <a:off x="1295400" y="2362200"/>
              <a:ext cx="0" cy="762000"/>
            </a:xfrm>
            <a:prstGeom prst="line">
              <a:avLst/>
            </a:prstGeom>
            <a:grpFill/>
            <a:ln w="12700">
              <a:solidFill>
                <a:schemeClr val="tx1"/>
              </a:solidFill>
              <a:round/>
              <a:headEnd/>
              <a:tailEnd/>
            </a:ln>
          </p:spPr>
          <p:txBody>
            <a:bodyPr/>
            <a:lstStyle/>
            <a:p>
              <a:pPr>
                <a:defRPr/>
              </a:pPr>
              <a:endParaRPr lang="en-US" dirty="0"/>
            </a:p>
          </p:txBody>
        </p:sp>
        <p:sp>
          <p:nvSpPr>
            <p:cNvPr id="95" name="Line 16"/>
            <p:cNvSpPr>
              <a:spLocks noChangeShapeType="1"/>
            </p:cNvSpPr>
            <p:nvPr/>
          </p:nvSpPr>
          <p:spPr bwMode="auto">
            <a:xfrm>
              <a:off x="838200" y="2743200"/>
              <a:ext cx="914400" cy="0"/>
            </a:xfrm>
            <a:prstGeom prst="line">
              <a:avLst/>
            </a:prstGeom>
            <a:grpFill/>
            <a:ln w="12700">
              <a:solidFill>
                <a:schemeClr val="tx1"/>
              </a:solidFill>
              <a:round/>
              <a:headEnd/>
              <a:tailEnd/>
            </a:ln>
          </p:spPr>
          <p:txBody>
            <a:bodyPr/>
            <a:lstStyle/>
            <a:p>
              <a:pPr>
                <a:defRPr/>
              </a:pPr>
              <a:endParaRPr lang="en-US" dirty="0"/>
            </a:p>
          </p:txBody>
        </p:sp>
        <p:sp>
          <p:nvSpPr>
            <p:cNvPr id="96" name="Rectangle 95"/>
            <p:cNvSpPr/>
            <p:nvPr/>
          </p:nvSpPr>
          <p:spPr bwMode="auto">
            <a:xfrm>
              <a:off x="899592" y="242088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97" name="Rectangle 96"/>
            <p:cNvSpPr/>
            <p:nvPr/>
          </p:nvSpPr>
          <p:spPr bwMode="auto">
            <a:xfrm>
              <a:off x="1331640" y="278092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98" name="Rectangle 97"/>
            <p:cNvSpPr/>
            <p:nvPr/>
          </p:nvSpPr>
          <p:spPr bwMode="auto">
            <a:xfrm>
              <a:off x="1331640" y="242088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99" name="Rectangle 98"/>
            <p:cNvSpPr/>
            <p:nvPr/>
          </p:nvSpPr>
          <p:spPr bwMode="auto">
            <a:xfrm>
              <a:off x="899592" y="278092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grpSp>
      <p:grpSp>
        <p:nvGrpSpPr>
          <p:cNvPr id="4" name="Group 32"/>
          <p:cNvGrpSpPr/>
          <p:nvPr>
            <p:custDataLst>
              <p:tags r:id="rId12"/>
            </p:custDataLst>
          </p:nvPr>
        </p:nvGrpSpPr>
        <p:grpSpPr>
          <a:xfrm>
            <a:off x="6720482" y="3212206"/>
            <a:ext cx="914400" cy="762000"/>
            <a:chOff x="838200" y="2362200"/>
            <a:chExt cx="914400" cy="762000"/>
          </a:xfrm>
          <a:blipFill>
            <a:blip r:embed="rId20"/>
            <a:tile tx="0" ty="0" sx="100000" sy="100000" flip="none" algn="tl"/>
          </a:blipFill>
        </p:grpSpPr>
        <p:sp>
          <p:nvSpPr>
            <p:cNvPr id="101" name="Rectangle 6"/>
            <p:cNvSpPr>
              <a:spLocks noChangeArrowheads="1"/>
            </p:cNvSpPr>
            <p:nvPr/>
          </p:nvSpPr>
          <p:spPr bwMode="auto">
            <a:xfrm>
              <a:off x="838200" y="2362200"/>
              <a:ext cx="914400" cy="762000"/>
            </a:xfrm>
            <a:prstGeom prst="rect">
              <a:avLst/>
            </a:prstGeom>
            <a:solidFill>
              <a:srgbClr val="996633"/>
            </a:solidFill>
            <a:ln w="28575">
              <a:solidFill>
                <a:schemeClr val="tx1"/>
              </a:solidFill>
              <a:miter lim="800000"/>
              <a:headEnd/>
              <a:tailEnd/>
            </a:ln>
          </p:spPr>
          <p:txBody>
            <a:bodyPr wrap="none" anchor="ctr"/>
            <a:lstStyle/>
            <a:p>
              <a:pPr>
                <a:defRPr/>
              </a:pPr>
              <a:endParaRPr lang="en-CA" dirty="0"/>
            </a:p>
          </p:txBody>
        </p:sp>
        <p:sp>
          <p:nvSpPr>
            <p:cNvPr id="102" name="Line 15"/>
            <p:cNvSpPr>
              <a:spLocks noChangeShapeType="1"/>
            </p:cNvSpPr>
            <p:nvPr/>
          </p:nvSpPr>
          <p:spPr bwMode="auto">
            <a:xfrm>
              <a:off x="1295400" y="2362200"/>
              <a:ext cx="0" cy="762000"/>
            </a:xfrm>
            <a:prstGeom prst="line">
              <a:avLst/>
            </a:prstGeom>
            <a:grpFill/>
            <a:ln w="12700">
              <a:solidFill>
                <a:schemeClr val="tx1"/>
              </a:solidFill>
              <a:round/>
              <a:headEnd/>
              <a:tailEnd/>
            </a:ln>
          </p:spPr>
          <p:txBody>
            <a:bodyPr/>
            <a:lstStyle/>
            <a:p>
              <a:pPr>
                <a:defRPr/>
              </a:pPr>
              <a:endParaRPr lang="en-US" dirty="0"/>
            </a:p>
          </p:txBody>
        </p:sp>
        <p:sp>
          <p:nvSpPr>
            <p:cNvPr id="103" name="Line 16"/>
            <p:cNvSpPr>
              <a:spLocks noChangeShapeType="1"/>
            </p:cNvSpPr>
            <p:nvPr/>
          </p:nvSpPr>
          <p:spPr bwMode="auto">
            <a:xfrm>
              <a:off x="838200" y="2743200"/>
              <a:ext cx="914400" cy="0"/>
            </a:xfrm>
            <a:prstGeom prst="line">
              <a:avLst/>
            </a:prstGeom>
            <a:grpFill/>
            <a:ln w="12700">
              <a:solidFill>
                <a:schemeClr val="tx1"/>
              </a:solidFill>
              <a:round/>
              <a:headEnd/>
              <a:tailEnd/>
            </a:ln>
          </p:spPr>
          <p:txBody>
            <a:bodyPr/>
            <a:lstStyle/>
            <a:p>
              <a:pPr>
                <a:defRPr/>
              </a:pPr>
              <a:endParaRPr lang="en-US" dirty="0"/>
            </a:p>
          </p:txBody>
        </p:sp>
        <p:sp>
          <p:nvSpPr>
            <p:cNvPr id="104" name="Rectangle 103"/>
            <p:cNvSpPr/>
            <p:nvPr/>
          </p:nvSpPr>
          <p:spPr bwMode="auto">
            <a:xfrm>
              <a:off x="899592" y="242088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05" name="Rectangle 104"/>
            <p:cNvSpPr/>
            <p:nvPr/>
          </p:nvSpPr>
          <p:spPr bwMode="auto">
            <a:xfrm>
              <a:off x="1331640" y="278092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06" name="Rectangle 105"/>
            <p:cNvSpPr/>
            <p:nvPr/>
          </p:nvSpPr>
          <p:spPr bwMode="auto">
            <a:xfrm>
              <a:off x="1331640" y="242088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07" name="Rectangle 106"/>
            <p:cNvSpPr/>
            <p:nvPr/>
          </p:nvSpPr>
          <p:spPr bwMode="auto">
            <a:xfrm>
              <a:off x="899592" y="2780928"/>
              <a:ext cx="360040" cy="288032"/>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grpSp>
      <p:grpSp>
        <p:nvGrpSpPr>
          <p:cNvPr id="5" name="Group 32"/>
          <p:cNvGrpSpPr/>
          <p:nvPr>
            <p:custDataLst>
              <p:tags r:id="rId13"/>
            </p:custDataLst>
          </p:nvPr>
        </p:nvGrpSpPr>
        <p:grpSpPr>
          <a:xfrm>
            <a:off x="1298178" y="4292326"/>
            <a:ext cx="2376264" cy="1296144"/>
            <a:chOff x="838200" y="2362200"/>
            <a:chExt cx="914400" cy="762000"/>
          </a:xfrm>
          <a:blipFill>
            <a:blip r:embed="rId20"/>
            <a:tile tx="0" ty="0" sx="100000" sy="100000" flip="none" algn="tl"/>
          </a:blipFill>
        </p:grpSpPr>
        <p:sp>
          <p:nvSpPr>
            <p:cNvPr id="109" name="Rectangle 6"/>
            <p:cNvSpPr>
              <a:spLocks noChangeArrowheads="1"/>
            </p:cNvSpPr>
            <p:nvPr/>
          </p:nvSpPr>
          <p:spPr bwMode="auto">
            <a:xfrm>
              <a:off x="838200" y="2362200"/>
              <a:ext cx="914400" cy="762000"/>
            </a:xfrm>
            <a:prstGeom prst="rect">
              <a:avLst/>
            </a:prstGeom>
            <a:solidFill>
              <a:srgbClr val="996633"/>
            </a:solidFill>
            <a:ln w="28575">
              <a:solidFill>
                <a:schemeClr val="tx1"/>
              </a:solidFill>
              <a:miter lim="800000"/>
              <a:headEnd/>
              <a:tailEnd/>
            </a:ln>
          </p:spPr>
          <p:txBody>
            <a:bodyPr wrap="none" anchor="ctr"/>
            <a:lstStyle/>
            <a:p>
              <a:pPr>
                <a:defRPr/>
              </a:pPr>
              <a:endParaRPr lang="en-CA" dirty="0"/>
            </a:p>
          </p:txBody>
        </p:sp>
        <p:sp>
          <p:nvSpPr>
            <p:cNvPr id="110" name="Line 15"/>
            <p:cNvSpPr>
              <a:spLocks noChangeShapeType="1"/>
            </p:cNvSpPr>
            <p:nvPr/>
          </p:nvSpPr>
          <p:spPr bwMode="auto">
            <a:xfrm>
              <a:off x="1295400" y="2362200"/>
              <a:ext cx="0" cy="762000"/>
            </a:xfrm>
            <a:prstGeom prst="line">
              <a:avLst/>
            </a:prstGeom>
            <a:grpFill/>
            <a:ln w="12700">
              <a:solidFill>
                <a:schemeClr val="tx1"/>
              </a:solidFill>
              <a:round/>
              <a:headEnd/>
              <a:tailEnd/>
            </a:ln>
          </p:spPr>
          <p:txBody>
            <a:bodyPr/>
            <a:lstStyle/>
            <a:p>
              <a:pPr>
                <a:defRPr/>
              </a:pPr>
              <a:endParaRPr lang="en-US" dirty="0"/>
            </a:p>
          </p:txBody>
        </p:sp>
        <p:sp>
          <p:nvSpPr>
            <p:cNvPr id="111" name="Line 16"/>
            <p:cNvSpPr>
              <a:spLocks noChangeShapeType="1"/>
            </p:cNvSpPr>
            <p:nvPr/>
          </p:nvSpPr>
          <p:spPr bwMode="auto">
            <a:xfrm>
              <a:off x="838200" y="2743200"/>
              <a:ext cx="914400" cy="0"/>
            </a:xfrm>
            <a:prstGeom prst="line">
              <a:avLst/>
            </a:prstGeom>
            <a:grpFill/>
            <a:ln w="12700">
              <a:solidFill>
                <a:schemeClr val="tx1"/>
              </a:solidFill>
              <a:round/>
              <a:headEnd/>
              <a:tailEnd/>
            </a:ln>
          </p:spPr>
          <p:txBody>
            <a:bodyPr/>
            <a:lstStyle/>
            <a:p>
              <a:pPr>
                <a:defRPr/>
              </a:pPr>
              <a:endParaRPr lang="en-US" dirty="0"/>
            </a:p>
          </p:txBody>
        </p:sp>
        <p:sp>
          <p:nvSpPr>
            <p:cNvPr id="112" name="Rectangle 111"/>
            <p:cNvSpPr/>
            <p:nvPr/>
          </p:nvSpPr>
          <p:spPr bwMode="auto">
            <a:xfrm>
              <a:off x="865909" y="2404533"/>
              <a:ext cx="415636" cy="304387"/>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13" name="Rectangle 112"/>
            <p:cNvSpPr/>
            <p:nvPr/>
          </p:nvSpPr>
          <p:spPr bwMode="auto">
            <a:xfrm>
              <a:off x="1312447" y="2784185"/>
              <a:ext cx="412444" cy="297681"/>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14" name="Rectangle 113"/>
            <p:cNvSpPr/>
            <p:nvPr/>
          </p:nvSpPr>
          <p:spPr bwMode="auto">
            <a:xfrm>
              <a:off x="1309255" y="2404534"/>
              <a:ext cx="415636" cy="304386"/>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15" name="Rectangle 114"/>
            <p:cNvSpPr/>
            <p:nvPr/>
          </p:nvSpPr>
          <p:spPr bwMode="auto">
            <a:xfrm>
              <a:off x="865909" y="2780928"/>
              <a:ext cx="415636" cy="300939"/>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grpSp>
      <p:grpSp>
        <p:nvGrpSpPr>
          <p:cNvPr id="6" name="Group 32"/>
          <p:cNvGrpSpPr/>
          <p:nvPr>
            <p:custDataLst>
              <p:tags r:id="rId14"/>
            </p:custDataLst>
          </p:nvPr>
        </p:nvGrpSpPr>
        <p:grpSpPr>
          <a:xfrm>
            <a:off x="5186610" y="4436342"/>
            <a:ext cx="914400" cy="1296144"/>
            <a:chOff x="838200" y="2362200"/>
            <a:chExt cx="914400" cy="762000"/>
          </a:xfrm>
          <a:blipFill>
            <a:blip r:embed="rId20"/>
            <a:tile tx="0" ty="0" sx="100000" sy="100000" flip="none" algn="tl"/>
          </a:blipFill>
        </p:grpSpPr>
        <p:sp>
          <p:nvSpPr>
            <p:cNvPr id="117" name="Rectangle 6"/>
            <p:cNvSpPr>
              <a:spLocks noChangeArrowheads="1"/>
            </p:cNvSpPr>
            <p:nvPr/>
          </p:nvSpPr>
          <p:spPr bwMode="auto">
            <a:xfrm>
              <a:off x="838200" y="2362200"/>
              <a:ext cx="914400" cy="762000"/>
            </a:xfrm>
            <a:prstGeom prst="rect">
              <a:avLst/>
            </a:prstGeom>
            <a:solidFill>
              <a:srgbClr val="996633"/>
            </a:solidFill>
            <a:ln w="28575">
              <a:solidFill>
                <a:schemeClr val="tx1"/>
              </a:solidFill>
              <a:miter lim="800000"/>
              <a:headEnd/>
              <a:tailEnd/>
            </a:ln>
          </p:spPr>
          <p:txBody>
            <a:bodyPr wrap="none" anchor="ctr"/>
            <a:lstStyle/>
            <a:p>
              <a:pPr>
                <a:defRPr/>
              </a:pPr>
              <a:endParaRPr lang="en-CA" dirty="0"/>
            </a:p>
          </p:txBody>
        </p:sp>
        <p:sp>
          <p:nvSpPr>
            <p:cNvPr id="118" name="Line 15"/>
            <p:cNvSpPr>
              <a:spLocks noChangeShapeType="1"/>
            </p:cNvSpPr>
            <p:nvPr/>
          </p:nvSpPr>
          <p:spPr bwMode="auto">
            <a:xfrm>
              <a:off x="1295400" y="2362200"/>
              <a:ext cx="0" cy="762000"/>
            </a:xfrm>
            <a:prstGeom prst="line">
              <a:avLst/>
            </a:prstGeom>
            <a:grpFill/>
            <a:ln w="12700">
              <a:solidFill>
                <a:schemeClr val="tx1"/>
              </a:solidFill>
              <a:round/>
              <a:headEnd/>
              <a:tailEnd/>
            </a:ln>
          </p:spPr>
          <p:txBody>
            <a:bodyPr/>
            <a:lstStyle/>
            <a:p>
              <a:pPr>
                <a:defRPr/>
              </a:pPr>
              <a:endParaRPr lang="en-US" dirty="0"/>
            </a:p>
          </p:txBody>
        </p:sp>
        <p:sp>
          <p:nvSpPr>
            <p:cNvPr id="119" name="Line 16"/>
            <p:cNvSpPr>
              <a:spLocks noChangeShapeType="1"/>
            </p:cNvSpPr>
            <p:nvPr/>
          </p:nvSpPr>
          <p:spPr bwMode="auto">
            <a:xfrm>
              <a:off x="838200" y="2743200"/>
              <a:ext cx="914400" cy="0"/>
            </a:xfrm>
            <a:prstGeom prst="line">
              <a:avLst/>
            </a:prstGeom>
            <a:grpFill/>
            <a:ln w="12700">
              <a:solidFill>
                <a:schemeClr val="tx1"/>
              </a:solidFill>
              <a:round/>
              <a:headEnd/>
              <a:tailEnd/>
            </a:ln>
          </p:spPr>
          <p:txBody>
            <a:bodyPr/>
            <a:lstStyle/>
            <a:p>
              <a:pPr>
                <a:defRPr/>
              </a:pPr>
              <a:endParaRPr lang="en-US" dirty="0"/>
            </a:p>
          </p:txBody>
        </p:sp>
        <p:sp>
          <p:nvSpPr>
            <p:cNvPr id="120" name="Rectangle 119"/>
            <p:cNvSpPr/>
            <p:nvPr/>
          </p:nvSpPr>
          <p:spPr bwMode="auto">
            <a:xfrm>
              <a:off x="899592" y="2404533"/>
              <a:ext cx="360040" cy="304387"/>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21" name="Rectangle 120"/>
            <p:cNvSpPr/>
            <p:nvPr/>
          </p:nvSpPr>
          <p:spPr bwMode="auto">
            <a:xfrm>
              <a:off x="1331640" y="2780928"/>
              <a:ext cx="360040" cy="300939"/>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22" name="Rectangle 121"/>
            <p:cNvSpPr/>
            <p:nvPr/>
          </p:nvSpPr>
          <p:spPr bwMode="auto">
            <a:xfrm>
              <a:off x="1331640" y="2404533"/>
              <a:ext cx="360040" cy="304387"/>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sp>
          <p:nvSpPr>
            <p:cNvPr id="123" name="Rectangle 122"/>
            <p:cNvSpPr/>
            <p:nvPr/>
          </p:nvSpPr>
          <p:spPr bwMode="auto">
            <a:xfrm>
              <a:off x="899592" y="2780928"/>
              <a:ext cx="360040" cy="300939"/>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8100000" scaled="1"/>
              <a:tileRect/>
            </a:gra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solidFill>
                  <a:srgbClr val="FFFFFF"/>
                </a:solidFill>
              </a:endParaRPr>
            </a:p>
          </p:txBody>
        </p:sp>
      </p:grpSp>
      <p:sp>
        <p:nvSpPr>
          <p:cNvPr id="41999" name="Rectangle 21"/>
          <p:cNvSpPr>
            <a:spLocks noChangeArrowheads="1"/>
          </p:cNvSpPr>
          <p:nvPr>
            <p:custDataLst>
              <p:tags r:id="rId15"/>
            </p:custDataLst>
          </p:nvPr>
        </p:nvSpPr>
        <p:spPr bwMode="auto">
          <a:xfrm>
            <a:off x="1009650" y="5661173"/>
            <a:ext cx="2952750" cy="457200"/>
          </a:xfrm>
          <a:prstGeom prst="rect">
            <a:avLst/>
          </a:prstGeom>
          <a:noFill/>
          <a:ln w="9525">
            <a:noFill/>
            <a:miter lim="800000"/>
            <a:headEnd/>
            <a:tailEnd/>
          </a:ln>
        </p:spPr>
        <p:txBody>
          <a:bodyPr wrap="none" anchor="ctr"/>
          <a:lstStyle/>
          <a:p>
            <a:pPr algn="ctr"/>
            <a:r>
              <a:rPr lang="en-US" u="sng" dirty="0">
                <a:solidFill>
                  <a:srgbClr val="000066"/>
                </a:solidFill>
              </a:rPr>
              <a:t>&lt;</a:t>
            </a:r>
            <a:r>
              <a:rPr lang="en-US" dirty="0">
                <a:solidFill>
                  <a:srgbClr val="000066"/>
                </a:solidFill>
              </a:rPr>
              <a:t> </a:t>
            </a:r>
            <a:r>
              <a:rPr lang="en-US" dirty="0" smtClean="0">
                <a:solidFill>
                  <a:srgbClr val="000066"/>
                </a:solidFill>
              </a:rPr>
              <a:t>5 </a:t>
            </a:r>
            <a:r>
              <a:rPr lang="en-US" dirty="0">
                <a:solidFill>
                  <a:srgbClr val="000066"/>
                </a:solidFill>
              </a:rPr>
              <a:t>m</a:t>
            </a:r>
            <a:r>
              <a:rPr lang="en-US" baseline="30000" dirty="0">
                <a:solidFill>
                  <a:srgbClr val="000066"/>
                </a:solidFill>
              </a:rPr>
              <a:t>2</a:t>
            </a:r>
            <a:endParaRPr lang="en-US" u="sng" dirty="0">
              <a:solidFill>
                <a:srgbClr val="000066"/>
              </a:solidFill>
            </a:endParaRPr>
          </a:p>
        </p:txBody>
      </p:sp>
      <p:cxnSp>
        <p:nvCxnSpPr>
          <p:cNvPr id="42001" name="Straight Connector 27"/>
          <p:cNvCxnSpPr>
            <a:cxnSpLocks noChangeShapeType="1"/>
          </p:cNvCxnSpPr>
          <p:nvPr>
            <p:custDataLst>
              <p:tags r:id="rId16"/>
            </p:custDataLst>
          </p:nvPr>
        </p:nvCxnSpPr>
        <p:spPr bwMode="auto">
          <a:xfrm>
            <a:off x="323850" y="6245373"/>
            <a:ext cx="8424863" cy="0"/>
          </a:xfrm>
          <a:prstGeom prst="line">
            <a:avLst/>
          </a:prstGeom>
          <a:noFill/>
          <a:ln w="76200" algn="ctr">
            <a:solidFill>
              <a:schemeClr val="tx1"/>
            </a:solidFill>
            <a:round/>
            <a:headEnd/>
            <a:tailEnd/>
          </a:ln>
        </p:spPr>
      </p:cxnSp>
      <p:sp>
        <p:nvSpPr>
          <p:cNvPr id="59" name="TextBox 58"/>
          <p:cNvSpPr txBox="1"/>
          <p:nvPr/>
        </p:nvSpPr>
        <p:spPr>
          <a:xfrm>
            <a:off x="1475656" y="2348880"/>
            <a:ext cx="3456384" cy="830997"/>
          </a:xfrm>
          <a:prstGeom prst="rect">
            <a:avLst/>
          </a:prstGeom>
          <a:noFill/>
        </p:spPr>
        <p:txBody>
          <a:bodyPr wrap="square" rtlCol="0">
            <a:spAutoFit/>
          </a:bodyPr>
          <a:lstStyle/>
          <a:p>
            <a:pPr lvl="1"/>
            <a:r>
              <a:rPr lang="fr-CA" dirty="0" smtClean="0">
                <a:solidFill>
                  <a:srgbClr val="000066"/>
                </a:solidFill>
              </a:rPr>
              <a:t>SMBV = 10 m</a:t>
            </a:r>
            <a:r>
              <a:rPr lang="fr-CA" baseline="30000" dirty="0" smtClean="0">
                <a:solidFill>
                  <a:srgbClr val="000066"/>
                </a:solidFill>
              </a:rPr>
              <a:t>2</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4"/>
          <p:cNvSpPr>
            <a:spLocks noGrp="1"/>
          </p:cNvSpPr>
          <p:nvPr>
            <p:ph type="title"/>
            <p:custDataLst>
              <p:tags r:id="rId1"/>
            </p:custDataLst>
          </p:nvPr>
        </p:nvSpPr>
        <p:spPr/>
        <p:txBody>
          <a:bodyPr/>
          <a:lstStyle/>
          <a:p>
            <a:r>
              <a:rPr lang="fr-CA" noProof="0" smtClean="0"/>
              <a:t>Surface des baies non protégées</a:t>
            </a:r>
            <a:endParaRPr lang="fr-CA" noProof="0" dirty="0" smtClean="0"/>
          </a:p>
        </p:txBody>
      </p:sp>
      <p:sp>
        <p:nvSpPr>
          <p:cNvPr id="44034" name="Content Placeholder 2"/>
          <p:cNvSpPr>
            <a:spLocks noGrp="1"/>
          </p:cNvSpPr>
          <p:nvPr>
            <p:ph idx="1"/>
            <p:custDataLst>
              <p:tags r:id="rId2"/>
            </p:custDataLst>
          </p:nvPr>
        </p:nvSpPr>
        <p:spPr/>
        <p:txBody>
          <a:bodyPr/>
          <a:lstStyle/>
          <a:p>
            <a:r>
              <a:rPr lang="fr-CA" b="1" noProof="0" dirty="0" smtClean="0"/>
              <a:t>Espacement </a:t>
            </a:r>
            <a:r>
              <a:rPr lang="fr-CA" dirty="0" smtClean="0"/>
              <a:t>lorsque</a:t>
            </a:r>
            <a:r>
              <a:rPr lang="fr-CA" b="1" dirty="0" smtClean="0"/>
              <a:t> DL ≤ 2 m </a:t>
            </a:r>
            <a:endParaRPr lang="fr-CA" b="1" noProof="0" dirty="0" smtClean="0"/>
          </a:p>
          <a:p>
            <a:pPr lvl="1"/>
            <a:r>
              <a:rPr lang="fr-CA" noProof="0" dirty="0" smtClean="0"/>
              <a:t>2 m horizontalement par rapport à une autre </a:t>
            </a:r>
            <a:r>
              <a:rPr lang="fr-CA" i="1" noProof="0" dirty="0" smtClean="0"/>
              <a:t>baie non protégée</a:t>
            </a:r>
          </a:p>
          <a:p>
            <a:pPr lvl="1"/>
            <a:r>
              <a:rPr lang="fr-CA" noProof="0" dirty="0" smtClean="0"/>
              <a:t>2 m verticalement par rapport à une autre </a:t>
            </a:r>
            <a:r>
              <a:rPr lang="fr-CA" i="1" noProof="0" dirty="0" smtClean="0"/>
              <a:t>baie non protégée</a:t>
            </a:r>
          </a:p>
          <a:p>
            <a:endParaRPr lang="fr-CA" noProof="0" dirty="0" smtClean="0"/>
          </a:p>
        </p:txBody>
      </p:sp>
      <p:sp>
        <p:nvSpPr>
          <p:cNvPr id="28698" name="Rectangle 27"/>
          <p:cNvSpPr>
            <a:spLocks noChangeArrowheads="1"/>
          </p:cNvSpPr>
          <p:nvPr>
            <p:custDataLst>
              <p:tags r:id="rId3"/>
            </p:custDataLst>
          </p:nvPr>
        </p:nvSpPr>
        <p:spPr bwMode="auto">
          <a:xfrm>
            <a:off x="427038" y="4398963"/>
            <a:ext cx="1243012" cy="396875"/>
          </a:xfrm>
          <a:prstGeom prst="rect">
            <a:avLst/>
          </a:prstGeom>
          <a:noFill/>
          <a:ln w="9525">
            <a:noFill/>
            <a:miter lim="800000"/>
            <a:headEnd/>
            <a:tailEnd/>
          </a:ln>
        </p:spPr>
        <p:txBody>
          <a:bodyPr wrap="none">
            <a:spAutoFit/>
          </a:bodyPr>
          <a:lstStyle/>
          <a:p>
            <a:pPr algn="ctr" eaLnBrk="0" hangingPunct="0"/>
            <a:r>
              <a:rPr lang="fr-CA" sz="2000" dirty="0" smtClean="0">
                <a:solidFill>
                  <a:srgbClr val="000066"/>
                </a:solidFill>
              </a:rPr>
              <a:t>Fenêtres</a:t>
            </a:r>
            <a:endParaRPr lang="fr-CA" sz="2000" dirty="0">
              <a:solidFill>
                <a:srgbClr val="000066"/>
              </a:solidFill>
            </a:endParaRPr>
          </a:p>
        </p:txBody>
      </p:sp>
      <p:sp>
        <p:nvSpPr>
          <p:cNvPr id="44036" name="Rectangle 4"/>
          <p:cNvSpPr>
            <a:spLocks noChangeArrowheads="1"/>
          </p:cNvSpPr>
          <p:nvPr>
            <p:custDataLst>
              <p:tags r:id="rId4"/>
            </p:custDataLst>
          </p:nvPr>
        </p:nvSpPr>
        <p:spPr bwMode="auto">
          <a:xfrm>
            <a:off x="1908175" y="3465513"/>
            <a:ext cx="5127625" cy="2425700"/>
          </a:xfrm>
          <a:prstGeom prst="rect">
            <a:avLst/>
          </a:prstGeom>
          <a:blipFill dpi="0" rotWithShape="1">
            <a:blip r:embed="rId57" cstate="print"/>
            <a:srcRect/>
            <a:tile tx="0" ty="0" sx="100000" sy="100000" flip="none" algn="tl"/>
          </a:blipFill>
          <a:ln w="76200" algn="ctr">
            <a:solidFill>
              <a:schemeClr val="tx1"/>
            </a:solidFill>
            <a:round/>
            <a:headEnd/>
            <a:tailEnd/>
          </a:ln>
        </p:spPr>
        <p:txBody>
          <a:bodyPr/>
          <a:lstStyle/>
          <a:p>
            <a:pPr algn="ctr" eaLnBrk="0" hangingPunct="0"/>
            <a:endParaRPr lang="fr-CA" dirty="0">
              <a:solidFill>
                <a:srgbClr val="FFFFFF"/>
              </a:solidFill>
            </a:endParaRPr>
          </a:p>
        </p:txBody>
      </p:sp>
      <p:sp>
        <p:nvSpPr>
          <p:cNvPr id="22538" name="Rectangle 5"/>
          <p:cNvSpPr>
            <a:spLocks noChangeArrowheads="1"/>
          </p:cNvSpPr>
          <p:nvPr>
            <p:custDataLst>
              <p:tags r:id="rId5"/>
            </p:custDataLst>
          </p:nvPr>
        </p:nvSpPr>
        <p:spPr bwMode="auto">
          <a:xfrm>
            <a:off x="2844800" y="4962525"/>
            <a:ext cx="660400" cy="663575"/>
          </a:xfrm>
          <a:prstGeom prst="rect">
            <a:avLst/>
          </a:prstGeom>
          <a:solidFill>
            <a:schemeClr val="bg2">
              <a:lumMod val="20000"/>
              <a:lumOff val="80000"/>
            </a:schemeClr>
          </a:solidFill>
          <a:ln w="57150" cmpd="thickThin" algn="ctr">
            <a:solidFill>
              <a:schemeClr val="tx1"/>
            </a:solidFill>
            <a:round/>
            <a:headEnd/>
            <a:tailEnd/>
          </a:ln>
        </p:spPr>
        <p:txBody>
          <a:bodyPr/>
          <a:lstStyle/>
          <a:p>
            <a:pPr algn="ctr" eaLnBrk="0" hangingPunct="0">
              <a:defRPr/>
            </a:pPr>
            <a:endParaRPr lang="en-US" dirty="0">
              <a:solidFill>
                <a:srgbClr val="FFFFFF"/>
              </a:solidFill>
              <a:latin typeface="Arial" pitchFamily="34" charset="0"/>
            </a:endParaRPr>
          </a:p>
        </p:txBody>
      </p:sp>
      <p:sp>
        <p:nvSpPr>
          <p:cNvPr id="22539" name="Rectangle 7"/>
          <p:cNvSpPr>
            <a:spLocks noChangeArrowheads="1"/>
          </p:cNvSpPr>
          <p:nvPr>
            <p:custDataLst>
              <p:tags r:id="rId6"/>
            </p:custDataLst>
          </p:nvPr>
        </p:nvSpPr>
        <p:spPr bwMode="auto">
          <a:xfrm>
            <a:off x="4246563" y="4930775"/>
            <a:ext cx="658812" cy="531813"/>
          </a:xfrm>
          <a:prstGeom prst="rect">
            <a:avLst/>
          </a:prstGeom>
          <a:solidFill>
            <a:schemeClr val="bg2">
              <a:lumMod val="20000"/>
              <a:lumOff val="80000"/>
            </a:schemeClr>
          </a:solidFill>
          <a:ln w="57150" cmpd="thickThin" algn="ctr">
            <a:solidFill>
              <a:schemeClr val="tx1"/>
            </a:solidFill>
            <a:round/>
            <a:headEnd/>
            <a:tailEnd/>
          </a:ln>
        </p:spPr>
        <p:txBody>
          <a:bodyPr/>
          <a:lstStyle/>
          <a:p>
            <a:pPr algn="ctr" eaLnBrk="0" hangingPunct="0">
              <a:defRPr/>
            </a:pPr>
            <a:endParaRPr lang="en-US" dirty="0">
              <a:solidFill>
                <a:srgbClr val="FFFFFF"/>
              </a:solidFill>
              <a:latin typeface="Arial" pitchFamily="34" charset="0"/>
            </a:endParaRPr>
          </a:p>
        </p:txBody>
      </p:sp>
      <p:sp>
        <p:nvSpPr>
          <p:cNvPr id="22540" name="Rectangle 8"/>
          <p:cNvSpPr>
            <a:spLocks noChangeArrowheads="1"/>
          </p:cNvSpPr>
          <p:nvPr>
            <p:custDataLst>
              <p:tags r:id="rId7"/>
            </p:custDataLst>
          </p:nvPr>
        </p:nvSpPr>
        <p:spPr bwMode="auto">
          <a:xfrm>
            <a:off x="5629275" y="4962525"/>
            <a:ext cx="658813" cy="735013"/>
          </a:xfrm>
          <a:prstGeom prst="rect">
            <a:avLst/>
          </a:prstGeom>
          <a:solidFill>
            <a:schemeClr val="bg2">
              <a:lumMod val="20000"/>
              <a:lumOff val="80000"/>
            </a:schemeClr>
          </a:solidFill>
          <a:ln w="57150" cmpd="thickThin" algn="ctr">
            <a:solidFill>
              <a:schemeClr val="tx1"/>
            </a:solidFill>
            <a:round/>
            <a:headEnd/>
            <a:tailEnd/>
          </a:ln>
        </p:spPr>
        <p:txBody>
          <a:bodyPr/>
          <a:lstStyle/>
          <a:p>
            <a:pPr algn="ctr" eaLnBrk="0" hangingPunct="0">
              <a:defRPr/>
            </a:pPr>
            <a:endParaRPr lang="en-US" dirty="0">
              <a:solidFill>
                <a:srgbClr val="FFFFFF"/>
              </a:solidFill>
              <a:latin typeface="Arial" pitchFamily="34" charset="0"/>
            </a:endParaRPr>
          </a:p>
        </p:txBody>
      </p:sp>
      <p:cxnSp>
        <p:nvCxnSpPr>
          <p:cNvPr id="44040" name="Straight Arrow Connector 10"/>
          <p:cNvCxnSpPr>
            <a:cxnSpLocks noChangeShapeType="1"/>
          </p:cNvCxnSpPr>
          <p:nvPr>
            <p:custDataLst>
              <p:tags r:id="rId8"/>
            </p:custDataLst>
          </p:nvPr>
        </p:nvCxnSpPr>
        <p:spPr bwMode="auto">
          <a:xfrm>
            <a:off x="3505200" y="5316538"/>
            <a:ext cx="731838" cy="1587"/>
          </a:xfrm>
          <a:prstGeom prst="straightConnector1">
            <a:avLst/>
          </a:prstGeom>
          <a:noFill/>
          <a:ln w="9525" algn="ctr">
            <a:solidFill>
              <a:schemeClr val="tx1"/>
            </a:solidFill>
            <a:round/>
            <a:headEnd type="arrow" w="med" len="med"/>
            <a:tailEnd type="arrow" w="med" len="med"/>
          </a:ln>
        </p:spPr>
      </p:cxnSp>
      <p:cxnSp>
        <p:nvCxnSpPr>
          <p:cNvPr id="44041" name="Straight Arrow Connector 12"/>
          <p:cNvCxnSpPr>
            <a:cxnSpLocks noChangeShapeType="1"/>
          </p:cNvCxnSpPr>
          <p:nvPr>
            <p:custDataLst>
              <p:tags r:id="rId9"/>
            </p:custDataLst>
          </p:nvPr>
        </p:nvCxnSpPr>
        <p:spPr bwMode="auto">
          <a:xfrm>
            <a:off x="4895850" y="5316538"/>
            <a:ext cx="733425" cy="1587"/>
          </a:xfrm>
          <a:prstGeom prst="straightConnector1">
            <a:avLst/>
          </a:prstGeom>
          <a:noFill/>
          <a:ln w="9525" algn="ctr">
            <a:solidFill>
              <a:schemeClr val="tx1"/>
            </a:solidFill>
            <a:round/>
            <a:headEnd type="arrow" w="med" len="med"/>
            <a:tailEnd type="arrow" w="med" len="med"/>
          </a:ln>
        </p:spPr>
      </p:cxnSp>
      <p:sp>
        <p:nvSpPr>
          <p:cNvPr id="44042" name="TextBox 13"/>
          <p:cNvSpPr txBox="1">
            <a:spLocks noChangeArrowheads="1"/>
          </p:cNvSpPr>
          <p:nvPr>
            <p:custDataLst>
              <p:tags r:id="rId10"/>
            </p:custDataLst>
          </p:nvPr>
        </p:nvSpPr>
        <p:spPr bwMode="auto">
          <a:xfrm>
            <a:off x="3332163" y="5083175"/>
            <a:ext cx="954087" cy="304800"/>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a:t>
            </a:r>
            <a:endParaRPr lang="en-US" sz="1400" dirty="0">
              <a:solidFill>
                <a:schemeClr val="tx1"/>
              </a:solidFill>
            </a:endParaRPr>
          </a:p>
        </p:txBody>
      </p:sp>
      <p:sp>
        <p:nvSpPr>
          <p:cNvPr id="44043" name="TextBox 14"/>
          <p:cNvSpPr txBox="1">
            <a:spLocks noChangeArrowheads="1"/>
          </p:cNvSpPr>
          <p:nvPr>
            <p:custDataLst>
              <p:tags r:id="rId11"/>
            </p:custDataLst>
          </p:nvPr>
        </p:nvSpPr>
        <p:spPr bwMode="auto">
          <a:xfrm>
            <a:off x="4856163" y="5083175"/>
            <a:ext cx="871537" cy="304800"/>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  </a:t>
            </a:r>
            <a:endParaRPr lang="en-US" sz="1400" dirty="0">
              <a:solidFill>
                <a:schemeClr val="tx1"/>
              </a:solidFill>
            </a:endParaRPr>
          </a:p>
        </p:txBody>
      </p:sp>
      <p:sp>
        <p:nvSpPr>
          <p:cNvPr id="22545" name="Rectangle 17"/>
          <p:cNvSpPr>
            <a:spLocks noChangeArrowheads="1"/>
          </p:cNvSpPr>
          <p:nvPr>
            <p:custDataLst>
              <p:tags r:id="rId12"/>
            </p:custDataLst>
          </p:nvPr>
        </p:nvSpPr>
        <p:spPr bwMode="auto">
          <a:xfrm>
            <a:off x="2844800" y="3897313"/>
            <a:ext cx="660400" cy="531812"/>
          </a:xfrm>
          <a:prstGeom prst="rect">
            <a:avLst/>
          </a:prstGeom>
          <a:solidFill>
            <a:schemeClr val="bg2">
              <a:lumMod val="20000"/>
              <a:lumOff val="80000"/>
              <a:alpha val="74117"/>
            </a:schemeClr>
          </a:solidFill>
          <a:ln w="57150" cmpd="thickThin" algn="ctr">
            <a:solidFill>
              <a:schemeClr val="tx1"/>
            </a:solidFill>
            <a:round/>
            <a:headEnd/>
            <a:tailEnd/>
          </a:ln>
        </p:spPr>
        <p:txBody>
          <a:bodyPr/>
          <a:lstStyle/>
          <a:p>
            <a:pPr algn="ctr" eaLnBrk="0" hangingPunct="0">
              <a:defRPr/>
            </a:pPr>
            <a:endParaRPr lang="en-US" dirty="0">
              <a:solidFill>
                <a:srgbClr val="FFFFFF"/>
              </a:solidFill>
              <a:latin typeface="Arial" pitchFamily="34" charset="0"/>
            </a:endParaRPr>
          </a:p>
        </p:txBody>
      </p:sp>
      <p:cxnSp>
        <p:nvCxnSpPr>
          <p:cNvPr id="44045" name="Straight Arrow Connector 21"/>
          <p:cNvCxnSpPr>
            <a:cxnSpLocks noChangeShapeType="1"/>
          </p:cNvCxnSpPr>
          <p:nvPr>
            <p:custDataLst>
              <p:tags r:id="rId13"/>
            </p:custDataLst>
          </p:nvPr>
        </p:nvCxnSpPr>
        <p:spPr bwMode="auto">
          <a:xfrm rot="5400000" flipH="1" flipV="1">
            <a:off x="3016250" y="4695825"/>
            <a:ext cx="534988" cy="1588"/>
          </a:xfrm>
          <a:prstGeom prst="straightConnector1">
            <a:avLst/>
          </a:prstGeom>
          <a:noFill/>
          <a:ln w="9525" algn="ctr">
            <a:solidFill>
              <a:schemeClr val="tx1"/>
            </a:solidFill>
            <a:round/>
            <a:headEnd type="arrow" w="med" len="med"/>
            <a:tailEnd type="arrow" w="med" len="med"/>
          </a:ln>
        </p:spPr>
      </p:cxnSp>
      <p:sp>
        <p:nvSpPr>
          <p:cNvPr id="44046" name="TextBox 23"/>
          <p:cNvSpPr txBox="1">
            <a:spLocks noChangeArrowheads="1"/>
          </p:cNvSpPr>
          <p:nvPr>
            <p:custDataLst>
              <p:tags r:id="rId14"/>
            </p:custDataLst>
          </p:nvPr>
        </p:nvSpPr>
        <p:spPr bwMode="auto">
          <a:xfrm>
            <a:off x="3103563" y="4549775"/>
            <a:ext cx="733425" cy="304800"/>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a:t>
            </a:r>
            <a:endParaRPr lang="en-US" sz="1400" dirty="0">
              <a:solidFill>
                <a:schemeClr val="tx1"/>
              </a:solidFill>
            </a:endParaRPr>
          </a:p>
        </p:txBody>
      </p:sp>
      <p:sp>
        <p:nvSpPr>
          <p:cNvPr id="22548" name="Rectangle 28"/>
          <p:cNvSpPr>
            <a:spLocks noChangeArrowheads="1"/>
          </p:cNvSpPr>
          <p:nvPr>
            <p:custDataLst>
              <p:tags r:id="rId15"/>
            </p:custDataLst>
          </p:nvPr>
        </p:nvSpPr>
        <p:spPr bwMode="auto">
          <a:xfrm>
            <a:off x="4237038" y="3897313"/>
            <a:ext cx="658812" cy="531812"/>
          </a:xfrm>
          <a:prstGeom prst="rect">
            <a:avLst/>
          </a:prstGeom>
          <a:solidFill>
            <a:schemeClr val="bg2">
              <a:lumMod val="20000"/>
              <a:lumOff val="80000"/>
              <a:alpha val="74117"/>
            </a:schemeClr>
          </a:solidFill>
          <a:ln w="57150" cmpd="thickThin" algn="ctr">
            <a:solidFill>
              <a:schemeClr val="tx1"/>
            </a:solidFill>
            <a:round/>
            <a:headEnd/>
            <a:tailEnd/>
          </a:ln>
        </p:spPr>
        <p:txBody>
          <a:bodyPr/>
          <a:lstStyle/>
          <a:p>
            <a:pPr algn="ctr" eaLnBrk="0" hangingPunct="0">
              <a:defRPr/>
            </a:pPr>
            <a:endParaRPr lang="en-US" dirty="0">
              <a:solidFill>
                <a:srgbClr val="FFFFFF"/>
              </a:solidFill>
              <a:latin typeface="Arial" pitchFamily="34" charset="0"/>
            </a:endParaRPr>
          </a:p>
        </p:txBody>
      </p:sp>
      <p:sp>
        <p:nvSpPr>
          <p:cNvPr id="22549" name="Rectangle 29"/>
          <p:cNvSpPr>
            <a:spLocks noChangeArrowheads="1"/>
          </p:cNvSpPr>
          <p:nvPr>
            <p:custDataLst>
              <p:tags r:id="rId16"/>
            </p:custDataLst>
          </p:nvPr>
        </p:nvSpPr>
        <p:spPr bwMode="auto">
          <a:xfrm>
            <a:off x="5629275" y="3897313"/>
            <a:ext cx="887413" cy="531812"/>
          </a:xfrm>
          <a:prstGeom prst="rect">
            <a:avLst/>
          </a:prstGeom>
          <a:solidFill>
            <a:schemeClr val="bg2">
              <a:lumMod val="20000"/>
              <a:lumOff val="80000"/>
              <a:alpha val="74117"/>
            </a:schemeClr>
          </a:solidFill>
          <a:ln w="57150" cmpd="thickThin" algn="ctr">
            <a:solidFill>
              <a:schemeClr val="tx1"/>
            </a:solidFill>
            <a:round/>
            <a:headEnd/>
            <a:tailEnd/>
          </a:ln>
        </p:spPr>
        <p:txBody>
          <a:bodyPr/>
          <a:lstStyle/>
          <a:p>
            <a:pPr algn="ctr" eaLnBrk="0" hangingPunct="0">
              <a:defRPr/>
            </a:pPr>
            <a:endParaRPr lang="en-US" dirty="0">
              <a:solidFill>
                <a:srgbClr val="FFFFFF"/>
              </a:solidFill>
              <a:latin typeface="Arial" pitchFamily="34" charset="0"/>
            </a:endParaRPr>
          </a:p>
        </p:txBody>
      </p:sp>
      <p:sp>
        <p:nvSpPr>
          <p:cNvPr id="44049" name="TextBox 30"/>
          <p:cNvSpPr txBox="1">
            <a:spLocks noChangeArrowheads="1"/>
          </p:cNvSpPr>
          <p:nvPr>
            <p:custDataLst>
              <p:tags r:id="rId17"/>
            </p:custDataLst>
          </p:nvPr>
        </p:nvSpPr>
        <p:spPr bwMode="auto">
          <a:xfrm>
            <a:off x="4932363" y="3940175"/>
            <a:ext cx="795337" cy="304800"/>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a:t>
            </a:r>
            <a:endParaRPr lang="en-US" sz="1400" dirty="0">
              <a:solidFill>
                <a:schemeClr val="tx1"/>
              </a:solidFill>
            </a:endParaRPr>
          </a:p>
        </p:txBody>
      </p:sp>
      <p:cxnSp>
        <p:nvCxnSpPr>
          <p:cNvPr id="44050" name="Straight Arrow Connector 31"/>
          <p:cNvCxnSpPr>
            <a:cxnSpLocks noChangeShapeType="1"/>
          </p:cNvCxnSpPr>
          <p:nvPr>
            <p:custDataLst>
              <p:tags r:id="rId18"/>
            </p:custDataLst>
          </p:nvPr>
        </p:nvCxnSpPr>
        <p:spPr bwMode="auto">
          <a:xfrm>
            <a:off x="4895850" y="4192588"/>
            <a:ext cx="733425" cy="1587"/>
          </a:xfrm>
          <a:prstGeom prst="straightConnector1">
            <a:avLst/>
          </a:prstGeom>
          <a:noFill/>
          <a:ln w="9525" algn="ctr">
            <a:solidFill>
              <a:schemeClr val="tx1"/>
            </a:solidFill>
            <a:round/>
            <a:headEnd type="arrow" w="med" len="med"/>
            <a:tailEnd type="arrow" w="med" len="med"/>
          </a:ln>
        </p:spPr>
      </p:cxnSp>
      <p:cxnSp>
        <p:nvCxnSpPr>
          <p:cNvPr id="44051" name="Straight Arrow Connector 32"/>
          <p:cNvCxnSpPr>
            <a:cxnSpLocks noChangeShapeType="1"/>
          </p:cNvCxnSpPr>
          <p:nvPr>
            <p:custDataLst>
              <p:tags r:id="rId19"/>
            </p:custDataLst>
          </p:nvPr>
        </p:nvCxnSpPr>
        <p:spPr bwMode="auto">
          <a:xfrm>
            <a:off x="3505200" y="4192588"/>
            <a:ext cx="731838" cy="1587"/>
          </a:xfrm>
          <a:prstGeom prst="straightConnector1">
            <a:avLst/>
          </a:prstGeom>
          <a:noFill/>
          <a:ln w="9525" algn="ctr">
            <a:solidFill>
              <a:schemeClr val="tx1"/>
            </a:solidFill>
            <a:round/>
            <a:headEnd type="arrow" w="med" len="med"/>
            <a:tailEnd type="arrow" w="med" len="med"/>
          </a:ln>
        </p:spPr>
      </p:cxnSp>
      <p:cxnSp>
        <p:nvCxnSpPr>
          <p:cNvPr id="44052" name="Straight Arrow Connector 33"/>
          <p:cNvCxnSpPr>
            <a:cxnSpLocks noChangeShapeType="1"/>
          </p:cNvCxnSpPr>
          <p:nvPr>
            <p:custDataLst>
              <p:tags r:id="rId20"/>
            </p:custDataLst>
          </p:nvPr>
        </p:nvCxnSpPr>
        <p:spPr bwMode="auto">
          <a:xfrm rot="5400000" flipH="1" flipV="1">
            <a:off x="4264025" y="4695825"/>
            <a:ext cx="534988" cy="1588"/>
          </a:xfrm>
          <a:prstGeom prst="straightConnector1">
            <a:avLst/>
          </a:prstGeom>
          <a:noFill/>
          <a:ln w="9525" algn="ctr">
            <a:solidFill>
              <a:schemeClr val="tx1"/>
            </a:solidFill>
            <a:round/>
            <a:headEnd type="arrow" w="med" len="med"/>
            <a:tailEnd type="arrow" w="med" len="med"/>
          </a:ln>
        </p:spPr>
      </p:cxnSp>
      <p:cxnSp>
        <p:nvCxnSpPr>
          <p:cNvPr id="44053" name="Straight Arrow Connector 34"/>
          <p:cNvCxnSpPr>
            <a:cxnSpLocks noChangeShapeType="1"/>
          </p:cNvCxnSpPr>
          <p:nvPr>
            <p:custDataLst>
              <p:tags r:id="rId21"/>
            </p:custDataLst>
          </p:nvPr>
        </p:nvCxnSpPr>
        <p:spPr bwMode="auto">
          <a:xfrm rot="5400000" flipH="1" flipV="1">
            <a:off x="5654675" y="4695825"/>
            <a:ext cx="534988" cy="1588"/>
          </a:xfrm>
          <a:prstGeom prst="straightConnector1">
            <a:avLst/>
          </a:prstGeom>
          <a:noFill/>
          <a:ln w="9525" algn="ctr">
            <a:solidFill>
              <a:schemeClr val="tx1"/>
            </a:solidFill>
            <a:round/>
            <a:headEnd type="arrow" w="med" len="med"/>
            <a:tailEnd type="arrow" w="med" len="med"/>
          </a:ln>
        </p:spPr>
      </p:cxnSp>
      <p:sp>
        <p:nvSpPr>
          <p:cNvPr id="44054" name="TextBox 35"/>
          <p:cNvSpPr txBox="1">
            <a:spLocks noChangeArrowheads="1"/>
          </p:cNvSpPr>
          <p:nvPr>
            <p:custDataLst>
              <p:tags r:id="rId22"/>
            </p:custDataLst>
          </p:nvPr>
        </p:nvSpPr>
        <p:spPr bwMode="auto">
          <a:xfrm>
            <a:off x="3408363" y="3940175"/>
            <a:ext cx="725487" cy="304800"/>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a:t>
            </a:r>
            <a:endParaRPr lang="en-US" sz="1400" dirty="0">
              <a:solidFill>
                <a:schemeClr val="tx1"/>
              </a:solidFill>
            </a:endParaRPr>
          </a:p>
        </p:txBody>
      </p:sp>
      <p:sp>
        <p:nvSpPr>
          <p:cNvPr id="44055" name="TextBox 36"/>
          <p:cNvSpPr txBox="1">
            <a:spLocks noChangeArrowheads="1"/>
          </p:cNvSpPr>
          <p:nvPr>
            <p:custDataLst>
              <p:tags r:id="rId23"/>
            </p:custDataLst>
          </p:nvPr>
        </p:nvSpPr>
        <p:spPr bwMode="auto">
          <a:xfrm>
            <a:off x="4322763" y="4549775"/>
            <a:ext cx="862012" cy="304800"/>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a:t>
            </a:r>
            <a:endParaRPr lang="en-US" sz="1400" dirty="0">
              <a:solidFill>
                <a:schemeClr val="tx1"/>
              </a:solidFill>
            </a:endParaRPr>
          </a:p>
        </p:txBody>
      </p:sp>
      <p:sp>
        <p:nvSpPr>
          <p:cNvPr id="44056" name="TextBox 37"/>
          <p:cNvSpPr txBox="1">
            <a:spLocks noChangeArrowheads="1"/>
          </p:cNvSpPr>
          <p:nvPr>
            <p:custDataLst>
              <p:tags r:id="rId24"/>
            </p:custDataLst>
          </p:nvPr>
        </p:nvSpPr>
        <p:spPr bwMode="auto">
          <a:xfrm>
            <a:off x="5770563" y="4549775"/>
            <a:ext cx="766762" cy="304800"/>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a:t>
            </a:r>
            <a:endParaRPr lang="en-US" sz="1400" dirty="0">
              <a:solidFill>
                <a:schemeClr val="tx1"/>
              </a:solidFill>
            </a:endParaRPr>
          </a:p>
        </p:txBody>
      </p:sp>
      <p:sp>
        <p:nvSpPr>
          <p:cNvPr id="28700" name="TextBox 15"/>
          <p:cNvSpPr txBox="1">
            <a:spLocks noChangeArrowheads="1"/>
          </p:cNvSpPr>
          <p:nvPr>
            <p:custDataLst>
              <p:tags r:id="rId25"/>
            </p:custDataLst>
          </p:nvPr>
        </p:nvSpPr>
        <p:spPr bwMode="auto">
          <a:xfrm>
            <a:off x="1928795" y="6056313"/>
            <a:ext cx="5143535" cy="396875"/>
          </a:xfrm>
          <a:prstGeom prst="rect">
            <a:avLst/>
          </a:prstGeom>
          <a:noFill/>
          <a:ln w="9525">
            <a:noFill/>
            <a:miter lim="800000"/>
            <a:headEnd/>
            <a:tailEnd/>
          </a:ln>
        </p:spPr>
        <p:txBody>
          <a:bodyPr wrap="square">
            <a:spAutoFit/>
          </a:bodyPr>
          <a:lstStyle/>
          <a:p>
            <a:pPr algn="ctr" eaLnBrk="0" hangingPunct="0"/>
            <a:r>
              <a:rPr lang="fr-CA" sz="2000" dirty="0" smtClean="0">
                <a:solidFill>
                  <a:srgbClr val="000066"/>
                </a:solidFill>
              </a:rPr>
              <a:t>Pièce ou espace uniques (vue de face)</a:t>
            </a:r>
            <a:endParaRPr lang="fr-CA" sz="2000" dirty="0">
              <a:solidFill>
                <a:srgbClr val="000066"/>
              </a:solidFill>
            </a:endParaRPr>
          </a:p>
        </p:txBody>
      </p:sp>
      <p:cxnSp>
        <p:nvCxnSpPr>
          <p:cNvPr id="44058" name="Straight Arrow Connector 30"/>
          <p:cNvCxnSpPr>
            <a:cxnSpLocks noChangeShapeType="1"/>
            <a:endCxn id="22538" idx="1"/>
          </p:cNvCxnSpPr>
          <p:nvPr>
            <p:custDataLst>
              <p:tags r:id="rId26"/>
            </p:custDataLst>
          </p:nvPr>
        </p:nvCxnSpPr>
        <p:spPr bwMode="auto">
          <a:xfrm>
            <a:off x="1679575" y="4575175"/>
            <a:ext cx="1165225" cy="719138"/>
          </a:xfrm>
          <a:prstGeom prst="straightConnector1">
            <a:avLst/>
          </a:prstGeom>
          <a:noFill/>
          <a:ln w="9525" algn="ctr">
            <a:solidFill>
              <a:srgbClr val="FF0000"/>
            </a:solidFill>
            <a:round/>
            <a:headEnd/>
            <a:tailEnd type="arrow" w="med" len="med"/>
          </a:ln>
        </p:spPr>
      </p:cxnSp>
      <p:cxnSp>
        <p:nvCxnSpPr>
          <p:cNvPr id="44059" name="Straight Arrow Connector 34"/>
          <p:cNvCxnSpPr>
            <a:cxnSpLocks noChangeShapeType="1"/>
          </p:cNvCxnSpPr>
          <p:nvPr>
            <p:custDataLst>
              <p:tags r:id="rId27"/>
            </p:custDataLst>
          </p:nvPr>
        </p:nvCxnSpPr>
        <p:spPr bwMode="auto">
          <a:xfrm flipV="1">
            <a:off x="1692275" y="3968750"/>
            <a:ext cx="1152525" cy="576263"/>
          </a:xfrm>
          <a:prstGeom prst="straightConnector1">
            <a:avLst/>
          </a:prstGeom>
          <a:noFill/>
          <a:ln w="9525" algn="ctr">
            <a:solidFill>
              <a:srgbClr val="FF0000"/>
            </a:solidFill>
            <a:round/>
            <a:headEnd/>
            <a:tailEnd type="arrow" w="med" len="med"/>
          </a:ln>
        </p:spPr>
      </p:cxnSp>
      <p:cxnSp>
        <p:nvCxnSpPr>
          <p:cNvPr id="44060" name="Straight Connector 29"/>
          <p:cNvCxnSpPr>
            <a:cxnSpLocks noChangeShapeType="1"/>
          </p:cNvCxnSpPr>
          <p:nvPr>
            <p:custDataLst>
              <p:tags r:id="rId28"/>
            </p:custDataLst>
          </p:nvPr>
        </p:nvCxnSpPr>
        <p:spPr bwMode="auto">
          <a:xfrm>
            <a:off x="900113" y="5913438"/>
            <a:ext cx="7632700" cy="0"/>
          </a:xfrm>
          <a:prstGeom prst="line">
            <a:avLst/>
          </a:prstGeom>
          <a:noFill/>
          <a:ln w="76200" algn="ctr">
            <a:solidFill>
              <a:schemeClr val="tx1"/>
            </a:solidFill>
            <a:round/>
            <a:headEnd/>
            <a:tailEnd/>
          </a:ln>
        </p:spPr>
      </p:cxnSp>
      <p:cxnSp>
        <p:nvCxnSpPr>
          <p:cNvPr id="36" name="Straight Connector 35"/>
          <p:cNvCxnSpPr/>
          <p:nvPr>
            <p:custDataLst>
              <p:tags r:id="rId29"/>
            </p:custDataLst>
          </p:nvPr>
        </p:nvCxnSpPr>
        <p:spPr bwMode="auto">
          <a:xfrm flipV="1">
            <a:off x="2987675" y="4041775"/>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38" name="Straight Connector 37"/>
          <p:cNvCxnSpPr/>
          <p:nvPr>
            <p:custDataLst>
              <p:tags r:id="rId30"/>
            </p:custDataLst>
          </p:nvPr>
        </p:nvCxnSpPr>
        <p:spPr bwMode="auto">
          <a:xfrm flipV="1">
            <a:off x="3060700" y="4041775"/>
            <a:ext cx="287338"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41" name="Straight Connector 40"/>
          <p:cNvCxnSpPr/>
          <p:nvPr>
            <p:custDataLst>
              <p:tags r:id="rId31"/>
            </p:custDataLst>
          </p:nvPr>
        </p:nvCxnSpPr>
        <p:spPr bwMode="auto">
          <a:xfrm flipV="1">
            <a:off x="2987675" y="3968750"/>
            <a:ext cx="288925" cy="217488"/>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47" name="Straight Connector 46"/>
          <p:cNvCxnSpPr/>
          <p:nvPr>
            <p:custDataLst>
              <p:tags r:id="rId32"/>
            </p:custDataLst>
          </p:nvPr>
        </p:nvCxnSpPr>
        <p:spPr bwMode="auto">
          <a:xfrm flipV="1">
            <a:off x="3060700" y="4186238"/>
            <a:ext cx="215900" cy="142875"/>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48" name="Straight Connector 47"/>
          <p:cNvCxnSpPr/>
          <p:nvPr>
            <p:custDataLst>
              <p:tags r:id="rId33"/>
            </p:custDataLst>
          </p:nvPr>
        </p:nvCxnSpPr>
        <p:spPr bwMode="auto">
          <a:xfrm flipV="1">
            <a:off x="4356100" y="4041775"/>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49" name="Straight Connector 48"/>
          <p:cNvCxnSpPr/>
          <p:nvPr>
            <p:custDataLst>
              <p:tags r:id="rId34"/>
            </p:custDataLst>
          </p:nvPr>
        </p:nvCxnSpPr>
        <p:spPr bwMode="auto">
          <a:xfrm flipV="1">
            <a:off x="4429125" y="4041775"/>
            <a:ext cx="287338"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0" name="Straight Connector 49"/>
          <p:cNvCxnSpPr/>
          <p:nvPr>
            <p:custDataLst>
              <p:tags r:id="rId35"/>
            </p:custDataLst>
          </p:nvPr>
        </p:nvCxnSpPr>
        <p:spPr bwMode="auto">
          <a:xfrm flipV="1">
            <a:off x="4356100" y="3968750"/>
            <a:ext cx="288925" cy="217488"/>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1" name="Straight Connector 50"/>
          <p:cNvCxnSpPr/>
          <p:nvPr>
            <p:custDataLst>
              <p:tags r:id="rId36"/>
            </p:custDataLst>
          </p:nvPr>
        </p:nvCxnSpPr>
        <p:spPr bwMode="auto">
          <a:xfrm flipV="1">
            <a:off x="4429125" y="4186238"/>
            <a:ext cx="215900" cy="142875"/>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custDataLst>
              <p:tags r:id="rId37"/>
            </p:custDataLst>
          </p:nvPr>
        </p:nvCxnSpPr>
        <p:spPr bwMode="auto">
          <a:xfrm flipV="1">
            <a:off x="5724525" y="4041775"/>
            <a:ext cx="287338"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custDataLst>
              <p:tags r:id="rId38"/>
            </p:custDataLst>
          </p:nvPr>
        </p:nvCxnSpPr>
        <p:spPr bwMode="auto">
          <a:xfrm flipV="1">
            <a:off x="5795963" y="4041775"/>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custDataLst>
              <p:tags r:id="rId39"/>
            </p:custDataLst>
          </p:nvPr>
        </p:nvCxnSpPr>
        <p:spPr bwMode="auto">
          <a:xfrm flipV="1">
            <a:off x="5724525" y="3968750"/>
            <a:ext cx="287338" cy="217488"/>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5" name="Straight Connector 54"/>
          <p:cNvCxnSpPr/>
          <p:nvPr>
            <p:custDataLst>
              <p:tags r:id="rId40"/>
            </p:custDataLst>
          </p:nvPr>
        </p:nvCxnSpPr>
        <p:spPr bwMode="auto">
          <a:xfrm flipV="1">
            <a:off x="5795963" y="4186238"/>
            <a:ext cx="215900" cy="142875"/>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6" name="Straight Connector 55"/>
          <p:cNvCxnSpPr/>
          <p:nvPr>
            <p:custDataLst>
              <p:tags r:id="rId41"/>
            </p:custDataLst>
          </p:nvPr>
        </p:nvCxnSpPr>
        <p:spPr bwMode="auto">
          <a:xfrm flipV="1">
            <a:off x="2987675" y="5121275"/>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7" name="Straight Connector 56"/>
          <p:cNvCxnSpPr/>
          <p:nvPr>
            <p:custDataLst>
              <p:tags r:id="rId42"/>
            </p:custDataLst>
          </p:nvPr>
        </p:nvCxnSpPr>
        <p:spPr bwMode="auto">
          <a:xfrm flipV="1">
            <a:off x="3060700" y="5121275"/>
            <a:ext cx="287338"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8" name="Straight Connector 57"/>
          <p:cNvCxnSpPr/>
          <p:nvPr>
            <p:custDataLst>
              <p:tags r:id="rId43"/>
            </p:custDataLst>
          </p:nvPr>
        </p:nvCxnSpPr>
        <p:spPr bwMode="auto">
          <a:xfrm flipV="1">
            <a:off x="2987675" y="5049838"/>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59" name="Straight Connector 58"/>
          <p:cNvCxnSpPr/>
          <p:nvPr>
            <p:custDataLst>
              <p:tags r:id="rId44"/>
            </p:custDataLst>
          </p:nvPr>
        </p:nvCxnSpPr>
        <p:spPr bwMode="auto">
          <a:xfrm flipV="1">
            <a:off x="3060700" y="5265738"/>
            <a:ext cx="215900" cy="144462"/>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68" name="Straight Connector 67"/>
          <p:cNvCxnSpPr/>
          <p:nvPr>
            <p:custDataLst>
              <p:tags r:id="rId45"/>
            </p:custDataLst>
          </p:nvPr>
        </p:nvCxnSpPr>
        <p:spPr bwMode="auto">
          <a:xfrm flipV="1">
            <a:off x="4356100" y="5049838"/>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69" name="Straight Connector 68"/>
          <p:cNvCxnSpPr/>
          <p:nvPr>
            <p:custDataLst>
              <p:tags r:id="rId46"/>
            </p:custDataLst>
          </p:nvPr>
        </p:nvCxnSpPr>
        <p:spPr bwMode="auto">
          <a:xfrm flipV="1">
            <a:off x="4429125" y="5049838"/>
            <a:ext cx="287338"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70" name="Straight Connector 69"/>
          <p:cNvCxnSpPr/>
          <p:nvPr>
            <p:custDataLst>
              <p:tags r:id="rId47"/>
            </p:custDataLst>
          </p:nvPr>
        </p:nvCxnSpPr>
        <p:spPr bwMode="auto">
          <a:xfrm flipV="1">
            <a:off x="4356100" y="4976813"/>
            <a:ext cx="288925" cy="217487"/>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71" name="Straight Connector 70"/>
          <p:cNvCxnSpPr/>
          <p:nvPr>
            <p:custDataLst>
              <p:tags r:id="rId48"/>
            </p:custDataLst>
          </p:nvPr>
        </p:nvCxnSpPr>
        <p:spPr bwMode="auto">
          <a:xfrm flipV="1">
            <a:off x="4429125" y="5194300"/>
            <a:ext cx="215900" cy="142875"/>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72" name="Straight Connector 71"/>
          <p:cNvCxnSpPr/>
          <p:nvPr>
            <p:custDataLst>
              <p:tags r:id="rId49"/>
            </p:custDataLst>
          </p:nvPr>
        </p:nvCxnSpPr>
        <p:spPr bwMode="auto">
          <a:xfrm flipV="1">
            <a:off x="5795963" y="5121275"/>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73" name="Straight Connector 72"/>
          <p:cNvCxnSpPr/>
          <p:nvPr>
            <p:custDataLst>
              <p:tags r:id="rId50"/>
            </p:custDataLst>
          </p:nvPr>
        </p:nvCxnSpPr>
        <p:spPr bwMode="auto">
          <a:xfrm flipV="1">
            <a:off x="5868988" y="5121275"/>
            <a:ext cx="287337"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74" name="Straight Connector 73"/>
          <p:cNvCxnSpPr/>
          <p:nvPr>
            <p:custDataLst>
              <p:tags r:id="rId51"/>
            </p:custDataLst>
          </p:nvPr>
        </p:nvCxnSpPr>
        <p:spPr bwMode="auto">
          <a:xfrm flipV="1">
            <a:off x="5795963" y="5049838"/>
            <a:ext cx="288925" cy="215900"/>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cxnSp>
        <p:nvCxnSpPr>
          <p:cNvPr id="75" name="Straight Connector 74"/>
          <p:cNvCxnSpPr/>
          <p:nvPr>
            <p:custDataLst>
              <p:tags r:id="rId52"/>
            </p:custDataLst>
          </p:nvPr>
        </p:nvCxnSpPr>
        <p:spPr bwMode="auto">
          <a:xfrm flipV="1">
            <a:off x="5868988" y="5265738"/>
            <a:ext cx="215900" cy="144462"/>
          </a:xfrm>
          <a:prstGeom prst="line">
            <a:avLst/>
          </a:prstGeom>
          <a:solidFill>
            <a:schemeClr val="accent1"/>
          </a:solidFill>
          <a:ln w="3175" cap="flat" cmpd="sng" algn="ctr">
            <a:solidFill>
              <a:schemeClr val="tx1">
                <a:lumMod val="50000"/>
                <a:lumOff val="50000"/>
              </a:schemeClr>
            </a:solidFill>
            <a:prstDash val="solid"/>
            <a:round/>
            <a:headEnd type="none" w="med" len="med"/>
            <a:tailEnd type="none" w="med" len="med"/>
          </a:ln>
          <a:effectLst/>
        </p:spPr>
      </p:cxnSp>
      <p:sp>
        <p:nvSpPr>
          <p:cNvPr id="44085" name="Rectangle 59"/>
          <p:cNvSpPr>
            <a:spLocks noChangeArrowheads="1"/>
          </p:cNvSpPr>
          <p:nvPr>
            <p:custDataLst>
              <p:tags r:id="rId53"/>
            </p:custDataLst>
          </p:nvPr>
        </p:nvSpPr>
        <p:spPr bwMode="auto">
          <a:xfrm>
            <a:off x="1692275" y="3176588"/>
            <a:ext cx="5545138" cy="288925"/>
          </a:xfrm>
          <a:prstGeom prst="rect">
            <a:avLst/>
          </a:prstGeom>
          <a:blipFill dpi="0" rotWithShape="1">
            <a:blip r:embed="rId58" cstate="print"/>
            <a:srcRect/>
            <a:tile tx="0" ty="0" sx="100000" sy="100000" flip="none" algn="tl"/>
          </a:blipFill>
          <a:ln w="38100" algn="ctr">
            <a:solidFill>
              <a:schemeClr val="tx1"/>
            </a:solidFill>
            <a:round/>
            <a:headEnd/>
            <a:tailEnd/>
          </a:ln>
        </p:spPr>
        <p:txBody>
          <a:bodyPr anchor="ctr"/>
          <a:lstStyle/>
          <a:p>
            <a:pPr algn="ctr"/>
            <a:endParaRPr lang="fr-CA" dirty="0">
              <a:solidFill>
                <a:srgbClr val="FFFFFF"/>
              </a:solidFill>
            </a:endParaRPr>
          </a:p>
        </p:txBody>
      </p:sp>
      <p:cxnSp>
        <p:nvCxnSpPr>
          <p:cNvPr id="44086" name="Straight Connector 61"/>
          <p:cNvCxnSpPr>
            <a:cxnSpLocks noChangeShapeType="1"/>
          </p:cNvCxnSpPr>
          <p:nvPr>
            <p:custDataLst>
              <p:tags r:id="rId54"/>
            </p:custDataLst>
          </p:nvPr>
        </p:nvCxnSpPr>
        <p:spPr bwMode="auto">
          <a:xfrm>
            <a:off x="1908175" y="3536950"/>
            <a:ext cx="5111750" cy="0"/>
          </a:xfrm>
          <a:prstGeom prst="line">
            <a:avLst/>
          </a:prstGeom>
          <a:noFill/>
          <a:ln w="76200" algn="ctr">
            <a:solidFill>
              <a:schemeClr val="tx1"/>
            </a:solidFill>
            <a:round/>
            <a:headEnd/>
            <a:tailEnd/>
          </a:ln>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custDataLst>
              <p:tags r:id="rId1"/>
            </p:custDataLst>
          </p:nvPr>
        </p:nvSpPr>
        <p:spPr/>
        <p:txBody>
          <a:bodyPr/>
          <a:lstStyle/>
          <a:p>
            <a:r>
              <a:rPr lang="fr-CA" noProof="0" smtClean="0"/>
              <a:t>Baies non protégées</a:t>
            </a:r>
            <a:endParaRPr lang="fr-CA" noProof="0" dirty="0" smtClean="0"/>
          </a:p>
        </p:txBody>
      </p:sp>
      <p:sp>
        <p:nvSpPr>
          <p:cNvPr id="44" name="Content Placeholder 43"/>
          <p:cNvSpPr>
            <a:spLocks noGrp="1"/>
          </p:cNvSpPr>
          <p:nvPr>
            <p:ph idx="1"/>
          </p:nvPr>
        </p:nvSpPr>
        <p:spPr>
          <a:xfrm>
            <a:off x="304800" y="1601788"/>
            <a:ext cx="8458200" cy="675084"/>
          </a:xfrm>
        </p:spPr>
        <p:txBody>
          <a:bodyPr/>
          <a:lstStyle/>
          <a:p>
            <a:r>
              <a:rPr lang="fr-CA" b="1" dirty="0" smtClean="0"/>
              <a:t>Espacement </a:t>
            </a:r>
            <a:r>
              <a:rPr lang="fr-CA" dirty="0" smtClean="0"/>
              <a:t>lorsque</a:t>
            </a:r>
            <a:r>
              <a:rPr lang="fr-CA" b="1" dirty="0" smtClean="0"/>
              <a:t> DL </a:t>
            </a:r>
            <a:r>
              <a:rPr lang="fr-CA" b="1" u="sng" dirty="0" smtClean="0"/>
              <a:t>&lt;</a:t>
            </a:r>
            <a:r>
              <a:rPr lang="fr-CA" b="1" dirty="0" smtClean="0"/>
              <a:t> 2 m </a:t>
            </a:r>
          </a:p>
          <a:p>
            <a:endParaRPr lang="en-US" b="1" dirty="0"/>
          </a:p>
        </p:txBody>
      </p:sp>
      <p:sp>
        <p:nvSpPr>
          <p:cNvPr id="42" name="Rectangle 41"/>
          <p:cNvSpPr/>
          <p:nvPr/>
        </p:nvSpPr>
        <p:spPr>
          <a:xfrm>
            <a:off x="395536" y="1484784"/>
            <a:ext cx="184731" cy="461665"/>
          </a:xfrm>
          <a:prstGeom prst="rect">
            <a:avLst/>
          </a:prstGeom>
        </p:spPr>
        <p:txBody>
          <a:bodyPr wrap="none">
            <a:spAutoFit/>
          </a:bodyPr>
          <a:lstStyle/>
          <a:p>
            <a:pPr>
              <a:buNone/>
            </a:pPr>
            <a:endParaRPr lang="fr-CA" dirty="0" smtClean="0">
              <a:solidFill>
                <a:srgbClr val="000066"/>
              </a:solidFill>
            </a:endParaRPr>
          </a:p>
        </p:txBody>
      </p:sp>
      <p:sp>
        <p:nvSpPr>
          <p:cNvPr id="45" name="Rectangle 17"/>
          <p:cNvSpPr>
            <a:spLocks noChangeArrowheads="1"/>
          </p:cNvSpPr>
          <p:nvPr>
            <p:custDataLst>
              <p:tags r:id="rId2"/>
            </p:custDataLst>
          </p:nvPr>
        </p:nvSpPr>
        <p:spPr bwMode="auto">
          <a:xfrm>
            <a:off x="3886200" y="5735638"/>
            <a:ext cx="1243013" cy="396875"/>
          </a:xfrm>
          <a:prstGeom prst="rect">
            <a:avLst/>
          </a:prstGeom>
          <a:noFill/>
          <a:ln w="9525">
            <a:noFill/>
            <a:miter lim="800000"/>
            <a:headEnd/>
            <a:tailEnd/>
          </a:ln>
        </p:spPr>
        <p:txBody>
          <a:bodyPr wrap="none">
            <a:spAutoFit/>
          </a:bodyPr>
          <a:lstStyle/>
          <a:p>
            <a:pPr algn="ctr" eaLnBrk="0" hangingPunct="0"/>
            <a:r>
              <a:rPr lang="fr-CA" sz="2000" dirty="0" smtClean="0">
                <a:solidFill>
                  <a:srgbClr val="000066"/>
                </a:solidFill>
              </a:rPr>
              <a:t>Fenêtres</a:t>
            </a:r>
            <a:endParaRPr lang="fr-CA" sz="2000" dirty="0">
              <a:solidFill>
                <a:srgbClr val="000066"/>
              </a:solidFill>
            </a:endParaRPr>
          </a:p>
        </p:txBody>
      </p:sp>
      <p:sp>
        <p:nvSpPr>
          <p:cNvPr id="46" name="Rectangle 20"/>
          <p:cNvSpPr>
            <a:spLocks noChangeArrowheads="1"/>
          </p:cNvSpPr>
          <p:nvPr>
            <p:custDataLst>
              <p:tags r:id="rId3"/>
            </p:custDataLst>
          </p:nvPr>
        </p:nvSpPr>
        <p:spPr bwMode="auto">
          <a:xfrm>
            <a:off x="1428728" y="2382838"/>
            <a:ext cx="6429419" cy="396875"/>
          </a:xfrm>
          <a:prstGeom prst="rect">
            <a:avLst/>
          </a:prstGeom>
          <a:noFill/>
          <a:ln w="9525">
            <a:noFill/>
            <a:miter lim="800000"/>
            <a:headEnd/>
            <a:tailEnd/>
          </a:ln>
          <a:effectLst/>
        </p:spPr>
        <p:txBody>
          <a:bodyPr wrap="square">
            <a:spAutoFit/>
          </a:bodyPr>
          <a:lstStyle/>
          <a:p>
            <a:pPr algn="ctr" eaLnBrk="0" hangingPunct="0"/>
            <a:r>
              <a:rPr lang="fr-CA" sz="2000" dirty="0" smtClean="0">
                <a:solidFill>
                  <a:srgbClr val="000066"/>
                </a:solidFill>
              </a:rPr>
              <a:t>Pièce ou espace uniques (vue en plan)</a:t>
            </a:r>
            <a:endParaRPr lang="fr-CA" sz="2000" dirty="0">
              <a:solidFill>
                <a:srgbClr val="000066"/>
              </a:solidFill>
            </a:endParaRPr>
          </a:p>
        </p:txBody>
      </p:sp>
      <p:grpSp>
        <p:nvGrpSpPr>
          <p:cNvPr id="47" name="Group 33"/>
          <p:cNvGrpSpPr>
            <a:grpSpLocks/>
          </p:cNvGrpSpPr>
          <p:nvPr>
            <p:custDataLst>
              <p:tags r:id="rId4"/>
            </p:custDataLst>
          </p:nvPr>
        </p:nvGrpSpPr>
        <p:grpSpPr bwMode="auto">
          <a:xfrm>
            <a:off x="1403350" y="2814638"/>
            <a:ext cx="6454775" cy="2881312"/>
            <a:chOff x="864" y="1680"/>
            <a:chExt cx="4066" cy="1815"/>
          </a:xfrm>
        </p:grpSpPr>
        <p:sp>
          <p:nvSpPr>
            <p:cNvPr id="48" name="Rectangle 4"/>
            <p:cNvSpPr>
              <a:spLocks noChangeArrowheads="1"/>
            </p:cNvSpPr>
            <p:nvPr/>
          </p:nvSpPr>
          <p:spPr bwMode="auto">
            <a:xfrm>
              <a:off x="864" y="1680"/>
              <a:ext cx="4066" cy="1409"/>
            </a:xfrm>
            <a:prstGeom prst="rect">
              <a:avLst/>
            </a:prstGeom>
            <a:solidFill>
              <a:schemeClr val="accent1"/>
            </a:solidFill>
            <a:ln w="76200" algn="ctr">
              <a:solidFill>
                <a:schemeClr val="tx1"/>
              </a:solidFill>
              <a:round/>
              <a:headEnd/>
              <a:tailEnd/>
            </a:ln>
          </p:spPr>
          <p:txBody>
            <a:bodyPr/>
            <a:lstStyle/>
            <a:p>
              <a:pPr algn="ctr" eaLnBrk="0" hangingPunct="0"/>
              <a:endParaRPr lang="fr-CA" dirty="0">
                <a:solidFill>
                  <a:srgbClr val="FFFFFF"/>
                </a:solidFill>
              </a:endParaRPr>
            </a:p>
          </p:txBody>
        </p:sp>
        <p:cxnSp>
          <p:nvCxnSpPr>
            <p:cNvPr id="49" name="Straight Arrow Connector 12"/>
            <p:cNvCxnSpPr>
              <a:cxnSpLocks noChangeShapeType="1"/>
            </p:cNvCxnSpPr>
            <p:nvPr/>
          </p:nvCxnSpPr>
          <p:spPr bwMode="auto">
            <a:xfrm>
              <a:off x="3223" y="2995"/>
              <a:ext cx="635" cy="1"/>
            </a:xfrm>
            <a:prstGeom prst="straightConnector1">
              <a:avLst/>
            </a:prstGeom>
            <a:noFill/>
            <a:ln w="9525" algn="ctr">
              <a:solidFill>
                <a:srgbClr val="000066"/>
              </a:solidFill>
              <a:round/>
              <a:headEnd type="arrow" w="med" len="med"/>
              <a:tailEnd type="arrow" w="med" len="med"/>
            </a:ln>
          </p:spPr>
        </p:cxnSp>
        <p:sp>
          <p:nvSpPr>
            <p:cNvPr id="50" name="TextBox 14"/>
            <p:cNvSpPr txBox="1">
              <a:spLocks noChangeArrowheads="1"/>
            </p:cNvSpPr>
            <p:nvPr/>
          </p:nvSpPr>
          <p:spPr bwMode="auto">
            <a:xfrm>
              <a:off x="3268" y="2814"/>
              <a:ext cx="523" cy="192"/>
            </a:xfrm>
            <a:prstGeom prst="rect">
              <a:avLst/>
            </a:prstGeom>
            <a:noFill/>
            <a:ln w="9525">
              <a:noFill/>
              <a:miter lim="800000"/>
              <a:headEnd/>
              <a:tailEnd/>
            </a:ln>
          </p:spPr>
          <p:txBody>
            <a:bodyPr>
              <a:spAutoFit/>
            </a:bodyPr>
            <a:lstStyle/>
            <a:p>
              <a:pPr algn="ctr" eaLnBrk="0" hangingPunct="0"/>
              <a:r>
                <a:rPr lang="en-US" sz="1400" dirty="0" smtClean="0">
                  <a:solidFill>
                    <a:schemeClr val="tx1"/>
                  </a:solidFill>
                </a:rPr>
                <a:t>2 m</a:t>
              </a:r>
              <a:endParaRPr lang="en-US" sz="1400" dirty="0">
                <a:solidFill>
                  <a:schemeClr val="tx1"/>
                </a:solidFill>
              </a:endParaRPr>
            </a:p>
          </p:txBody>
        </p:sp>
        <p:sp>
          <p:nvSpPr>
            <p:cNvPr id="51" name="TextBox 23"/>
            <p:cNvSpPr txBox="1">
              <a:spLocks noChangeArrowheads="1"/>
            </p:cNvSpPr>
            <p:nvPr/>
          </p:nvSpPr>
          <p:spPr bwMode="auto">
            <a:xfrm rot="10800000" flipV="1">
              <a:off x="1060" y="2749"/>
              <a:ext cx="1411" cy="330"/>
            </a:xfrm>
            <a:prstGeom prst="rect">
              <a:avLst/>
            </a:prstGeom>
            <a:noFill/>
            <a:ln w="9525">
              <a:noFill/>
              <a:miter lim="800000"/>
              <a:headEnd/>
              <a:tailEnd/>
            </a:ln>
          </p:spPr>
          <p:txBody>
            <a:bodyPr wrap="square">
              <a:spAutoFit/>
            </a:bodyPr>
            <a:lstStyle/>
            <a:p>
              <a:pPr algn="ctr" eaLnBrk="0" hangingPunct="0"/>
              <a:r>
                <a:rPr lang="fr-CA" sz="1400" dirty="0" smtClean="0">
                  <a:solidFill>
                    <a:schemeClr val="tx1"/>
                  </a:solidFill>
                </a:rPr>
                <a:t>1,5 m du mur extérieur à pleine hauteur</a:t>
              </a:r>
              <a:endParaRPr lang="fr-CA" sz="1400" dirty="0">
                <a:solidFill>
                  <a:schemeClr val="tx1"/>
                </a:solidFill>
              </a:endParaRPr>
            </a:p>
          </p:txBody>
        </p:sp>
        <p:cxnSp>
          <p:nvCxnSpPr>
            <p:cNvPr id="52" name="Straight Connector 27"/>
            <p:cNvCxnSpPr>
              <a:cxnSpLocks noChangeShapeType="1"/>
            </p:cNvCxnSpPr>
            <p:nvPr/>
          </p:nvCxnSpPr>
          <p:spPr bwMode="auto">
            <a:xfrm rot="16200000" flipV="1">
              <a:off x="2406" y="2859"/>
              <a:ext cx="454" cy="0"/>
            </a:xfrm>
            <a:prstGeom prst="line">
              <a:avLst/>
            </a:prstGeom>
            <a:noFill/>
            <a:ln w="92075" algn="ctr">
              <a:solidFill>
                <a:schemeClr val="tx1"/>
              </a:solidFill>
              <a:round/>
              <a:headEnd/>
              <a:tailEnd/>
            </a:ln>
          </p:spPr>
        </p:cxnSp>
        <p:sp>
          <p:nvSpPr>
            <p:cNvPr id="53" name="TextBox 34"/>
            <p:cNvSpPr txBox="1">
              <a:spLocks noChangeArrowheads="1"/>
            </p:cNvSpPr>
            <p:nvPr/>
          </p:nvSpPr>
          <p:spPr bwMode="auto">
            <a:xfrm>
              <a:off x="1154" y="2348"/>
              <a:ext cx="1162" cy="251"/>
            </a:xfrm>
            <a:prstGeom prst="rect">
              <a:avLst/>
            </a:prstGeom>
            <a:noFill/>
            <a:ln w="9525">
              <a:noFill/>
              <a:miter lim="800000"/>
              <a:headEnd/>
              <a:tailEnd/>
            </a:ln>
          </p:spPr>
          <p:txBody>
            <a:bodyPr>
              <a:spAutoFit/>
            </a:bodyPr>
            <a:lstStyle/>
            <a:p>
              <a:pPr algn="ctr" eaLnBrk="0" hangingPunct="0"/>
              <a:r>
                <a:rPr lang="fr-CA" sz="2000" dirty="0" smtClean="0">
                  <a:solidFill>
                    <a:schemeClr val="tx1"/>
                  </a:solidFill>
                </a:rPr>
                <a:t>Espace</a:t>
              </a:r>
              <a:r>
                <a:rPr lang="en-US" sz="2000" dirty="0" smtClean="0">
                  <a:solidFill>
                    <a:schemeClr val="tx1"/>
                  </a:solidFill>
                </a:rPr>
                <a:t> </a:t>
              </a:r>
              <a:endParaRPr lang="en-US" sz="2000" dirty="0">
                <a:solidFill>
                  <a:schemeClr val="tx1"/>
                </a:solidFill>
              </a:endParaRPr>
            </a:p>
          </p:txBody>
        </p:sp>
        <p:sp>
          <p:nvSpPr>
            <p:cNvPr id="54" name="TextBox 35"/>
            <p:cNvSpPr txBox="1">
              <a:spLocks noChangeArrowheads="1"/>
            </p:cNvSpPr>
            <p:nvPr/>
          </p:nvSpPr>
          <p:spPr bwMode="auto">
            <a:xfrm>
              <a:off x="3246" y="2348"/>
              <a:ext cx="1161" cy="251"/>
            </a:xfrm>
            <a:prstGeom prst="rect">
              <a:avLst/>
            </a:prstGeom>
            <a:noFill/>
            <a:ln w="9525">
              <a:noFill/>
              <a:miter lim="800000"/>
              <a:headEnd/>
              <a:tailEnd/>
            </a:ln>
          </p:spPr>
          <p:txBody>
            <a:bodyPr>
              <a:spAutoFit/>
            </a:bodyPr>
            <a:lstStyle/>
            <a:p>
              <a:pPr algn="ctr" eaLnBrk="0" hangingPunct="0"/>
              <a:r>
                <a:rPr lang="fr-CA" sz="2000" dirty="0" smtClean="0">
                  <a:solidFill>
                    <a:schemeClr val="tx1"/>
                  </a:solidFill>
                </a:rPr>
                <a:t>Espace</a:t>
              </a:r>
              <a:endParaRPr lang="fr-CA" sz="2000" dirty="0">
                <a:solidFill>
                  <a:schemeClr val="tx1"/>
                </a:solidFill>
              </a:endParaRPr>
            </a:p>
          </p:txBody>
        </p:sp>
        <p:sp>
          <p:nvSpPr>
            <p:cNvPr id="55" name="TextBox 15"/>
            <p:cNvSpPr txBox="1">
              <a:spLocks noChangeArrowheads="1"/>
            </p:cNvSpPr>
            <p:nvPr/>
          </p:nvSpPr>
          <p:spPr bwMode="auto">
            <a:xfrm>
              <a:off x="2180" y="2451"/>
              <a:ext cx="1046" cy="250"/>
            </a:xfrm>
            <a:prstGeom prst="rect">
              <a:avLst/>
            </a:prstGeom>
            <a:noFill/>
            <a:ln w="9525">
              <a:noFill/>
              <a:miter lim="800000"/>
              <a:headEnd/>
              <a:tailEnd/>
            </a:ln>
          </p:spPr>
          <p:txBody>
            <a:bodyPr>
              <a:spAutoFit/>
            </a:bodyPr>
            <a:lstStyle/>
            <a:p>
              <a:pPr algn="ctr" eaLnBrk="0" hangingPunct="0"/>
              <a:r>
                <a:rPr lang="en-US" sz="2000" dirty="0">
                  <a:solidFill>
                    <a:schemeClr val="tx1"/>
                  </a:solidFill>
                </a:rPr>
                <a:t>	Mur </a:t>
              </a:r>
            </a:p>
          </p:txBody>
        </p:sp>
        <p:cxnSp>
          <p:nvCxnSpPr>
            <p:cNvPr id="56" name="Straight Arrow Connector 26"/>
            <p:cNvCxnSpPr>
              <a:cxnSpLocks noChangeShapeType="1"/>
            </p:cNvCxnSpPr>
            <p:nvPr/>
          </p:nvCxnSpPr>
          <p:spPr bwMode="auto">
            <a:xfrm flipH="1" flipV="1">
              <a:off x="2259" y="3143"/>
              <a:ext cx="579" cy="350"/>
            </a:xfrm>
            <a:prstGeom prst="straightConnector1">
              <a:avLst/>
            </a:prstGeom>
            <a:noFill/>
            <a:ln w="28575" algn="ctr">
              <a:solidFill>
                <a:srgbClr val="FF0000"/>
              </a:solidFill>
              <a:round/>
              <a:headEnd/>
              <a:tailEnd type="arrow" w="med" len="med"/>
            </a:ln>
          </p:spPr>
        </p:cxnSp>
        <p:cxnSp>
          <p:nvCxnSpPr>
            <p:cNvPr id="57" name="Straight Arrow Connector 28"/>
            <p:cNvCxnSpPr>
              <a:cxnSpLocks noChangeShapeType="1"/>
            </p:cNvCxnSpPr>
            <p:nvPr/>
          </p:nvCxnSpPr>
          <p:spPr bwMode="auto">
            <a:xfrm rot="5400000" flipH="1" flipV="1">
              <a:off x="2707" y="3274"/>
              <a:ext cx="359" cy="84"/>
            </a:xfrm>
            <a:prstGeom prst="straightConnector1">
              <a:avLst/>
            </a:prstGeom>
            <a:noFill/>
            <a:ln w="28575" algn="ctr">
              <a:solidFill>
                <a:srgbClr val="FF0000"/>
              </a:solidFill>
              <a:round/>
              <a:headEnd/>
              <a:tailEnd type="arrow" w="med" len="med"/>
            </a:ln>
          </p:spPr>
        </p:cxnSp>
        <p:cxnSp>
          <p:nvCxnSpPr>
            <p:cNvPr id="58" name="Straight Arrow Connector 30"/>
            <p:cNvCxnSpPr>
              <a:cxnSpLocks noChangeShapeType="1"/>
            </p:cNvCxnSpPr>
            <p:nvPr/>
          </p:nvCxnSpPr>
          <p:spPr bwMode="auto">
            <a:xfrm flipV="1">
              <a:off x="2838" y="3160"/>
              <a:ext cx="1345" cy="333"/>
            </a:xfrm>
            <a:prstGeom prst="straightConnector1">
              <a:avLst/>
            </a:prstGeom>
            <a:noFill/>
            <a:ln w="28575" algn="ctr">
              <a:solidFill>
                <a:srgbClr val="FF0000"/>
              </a:solidFill>
              <a:round/>
              <a:headEnd/>
              <a:tailEnd type="arrow" w="med" len="med"/>
            </a:ln>
          </p:spPr>
        </p:cxnSp>
        <p:cxnSp>
          <p:nvCxnSpPr>
            <p:cNvPr id="59" name="Straight Arrow Connector 23"/>
            <p:cNvCxnSpPr>
              <a:cxnSpLocks noChangeShapeType="1"/>
            </p:cNvCxnSpPr>
            <p:nvPr/>
          </p:nvCxnSpPr>
          <p:spPr bwMode="auto">
            <a:xfrm rot="16200000" flipH="1">
              <a:off x="2316" y="2860"/>
              <a:ext cx="454" cy="0"/>
            </a:xfrm>
            <a:prstGeom prst="straightConnector1">
              <a:avLst/>
            </a:prstGeom>
            <a:noFill/>
            <a:ln w="9525" algn="ctr">
              <a:solidFill>
                <a:srgbClr val="000066"/>
              </a:solidFill>
              <a:round/>
              <a:headEnd type="arrow" w="med" len="med"/>
              <a:tailEnd type="arrow" w="med" len="med"/>
            </a:ln>
          </p:spPr>
        </p:cxnSp>
        <p:sp>
          <p:nvSpPr>
            <p:cNvPr id="60" name="Line 24"/>
            <p:cNvSpPr>
              <a:spLocks noChangeShapeType="1"/>
            </p:cNvSpPr>
            <p:nvPr/>
          </p:nvSpPr>
          <p:spPr bwMode="auto">
            <a:xfrm>
              <a:off x="3888" y="3092"/>
              <a:ext cx="672" cy="0"/>
            </a:xfrm>
            <a:prstGeom prst="line">
              <a:avLst/>
            </a:prstGeom>
            <a:noFill/>
            <a:ln w="76200">
              <a:solidFill>
                <a:schemeClr val="bg1"/>
              </a:solidFill>
              <a:round/>
              <a:headEnd/>
              <a:tailEnd/>
            </a:ln>
          </p:spPr>
          <p:txBody>
            <a:bodyPr/>
            <a:lstStyle/>
            <a:p>
              <a:endParaRPr lang="fr-CA" dirty="0"/>
            </a:p>
          </p:txBody>
        </p:sp>
        <p:sp>
          <p:nvSpPr>
            <p:cNvPr id="61" name="Line 27"/>
            <p:cNvSpPr>
              <a:spLocks noChangeShapeType="1"/>
            </p:cNvSpPr>
            <p:nvPr/>
          </p:nvSpPr>
          <p:spPr bwMode="auto">
            <a:xfrm>
              <a:off x="2976" y="3168"/>
              <a:ext cx="0" cy="0"/>
            </a:xfrm>
            <a:prstGeom prst="line">
              <a:avLst/>
            </a:prstGeom>
            <a:noFill/>
            <a:ln w="9525">
              <a:solidFill>
                <a:schemeClr val="tx1"/>
              </a:solidFill>
              <a:round/>
              <a:headEnd/>
              <a:tailEnd/>
            </a:ln>
          </p:spPr>
          <p:txBody>
            <a:bodyPr/>
            <a:lstStyle/>
            <a:p>
              <a:endParaRPr lang="fr-CA" dirty="0"/>
            </a:p>
          </p:txBody>
        </p:sp>
        <p:sp>
          <p:nvSpPr>
            <p:cNvPr id="62" name="Line 30"/>
            <p:cNvSpPr>
              <a:spLocks noChangeShapeType="1"/>
            </p:cNvSpPr>
            <p:nvPr/>
          </p:nvSpPr>
          <p:spPr bwMode="auto">
            <a:xfrm>
              <a:off x="2784" y="3120"/>
              <a:ext cx="432" cy="0"/>
            </a:xfrm>
            <a:prstGeom prst="line">
              <a:avLst/>
            </a:prstGeom>
            <a:noFill/>
            <a:ln w="76200">
              <a:solidFill>
                <a:schemeClr val="bg1"/>
              </a:solidFill>
              <a:round/>
              <a:headEnd/>
              <a:tailEnd/>
            </a:ln>
          </p:spPr>
          <p:txBody>
            <a:bodyPr/>
            <a:lstStyle/>
            <a:p>
              <a:endParaRPr lang="fr-CA" dirty="0"/>
            </a:p>
          </p:txBody>
        </p:sp>
        <p:sp>
          <p:nvSpPr>
            <p:cNvPr id="63" name="Line 32"/>
            <p:cNvSpPr>
              <a:spLocks noChangeShapeType="1"/>
            </p:cNvSpPr>
            <p:nvPr/>
          </p:nvSpPr>
          <p:spPr bwMode="auto">
            <a:xfrm>
              <a:off x="2064" y="3120"/>
              <a:ext cx="432" cy="0"/>
            </a:xfrm>
            <a:prstGeom prst="line">
              <a:avLst/>
            </a:prstGeom>
            <a:noFill/>
            <a:ln w="76200">
              <a:solidFill>
                <a:schemeClr val="bg1"/>
              </a:solidFill>
              <a:round/>
              <a:headEnd/>
              <a:tailEnd/>
            </a:ln>
          </p:spPr>
          <p:txBody>
            <a:bodyPr/>
            <a:lstStyle/>
            <a:p>
              <a:endParaRPr lang="fr-CA" dirty="0"/>
            </a:p>
          </p:txBody>
        </p:sp>
      </p:grpSp>
      <p:cxnSp>
        <p:nvCxnSpPr>
          <p:cNvPr id="64" name="Elbow Connector 44"/>
          <p:cNvCxnSpPr>
            <a:cxnSpLocks noChangeShapeType="1"/>
          </p:cNvCxnSpPr>
          <p:nvPr>
            <p:custDataLst>
              <p:tags r:id="rId5"/>
            </p:custDataLst>
          </p:nvPr>
        </p:nvCxnSpPr>
        <p:spPr bwMode="auto">
          <a:xfrm rot="10800000" flipV="1">
            <a:off x="4284663" y="4398963"/>
            <a:ext cx="792162" cy="287337"/>
          </a:xfrm>
          <a:prstGeom prst="bentConnector3">
            <a:avLst>
              <a:gd name="adj1" fmla="val 50000"/>
            </a:avLst>
          </a:prstGeom>
          <a:noFill/>
          <a:ln w="28575" algn="ctr">
            <a:solidFill>
              <a:srgbClr val="006699"/>
            </a:solidFill>
            <a:round/>
            <a:headEnd/>
            <a:tailEnd type="arrow" w="med" len="med"/>
          </a:ln>
        </p:spPr>
      </p:cxnSp>
      <p:sp>
        <p:nvSpPr>
          <p:cNvPr id="65" name="Rectangle 64"/>
          <p:cNvSpPr/>
          <p:nvPr/>
        </p:nvSpPr>
        <p:spPr bwMode="auto">
          <a:xfrm>
            <a:off x="6168876" y="5013052"/>
            <a:ext cx="1152128" cy="72008"/>
          </a:xfrm>
          <a:prstGeom prst="rect">
            <a:avLst/>
          </a:prstGeom>
          <a:solidFill>
            <a:schemeClr val="bg1"/>
          </a:solid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66" name="Rectangle 65"/>
          <p:cNvSpPr/>
          <p:nvPr/>
        </p:nvSpPr>
        <p:spPr bwMode="auto">
          <a:xfrm>
            <a:off x="4448026" y="5016089"/>
            <a:ext cx="690504" cy="78268"/>
          </a:xfrm>
          <a:prstGeom prst="rect">
            <a:avLst/>
          </a:prstGeom>
          <a:solidFill>
            <a:schemeClr val="bg1"/>
          </a:solid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67" name="Rectangle 66"/>
          <p:cNvSpPr/>
          <p:nvPr/>
        </p:nvSpPr>
        <p:spPr bwMode="auto">
          <a:xfrm>
            <a:off x="3311652" y="5012775"/>
            <a:ext cx="690504" cy="78268"/>
          </a:xfrm>
          <a:prstGeom prst="rect">
            <a:avLst/>
          </a:prstGeom>
          <a:solidFill>
            <a:schemeClr val="bg1"/>
          </a:solid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Introduction</a:t>
            </a:r>
          </a:p>
        </p:txBody>
      </p:sp>
      <p:sp>
        <p:nvSpPr>
          <p:cNvPr id="10242" name="Content Placeholder 2"/>
          <p:cNvSpPr>
            <a:spLocks noGrp="1"/>
          </p:cNvSpPr>
          <p:nvPr>
            <p:ph idx="1"/>
            <p:custDataLst>
              <p:tags r:id="rId2"/>
            </p:custDataLst>
          </p:nvPr>
        </p:nvSpPr>
        <p:spPr/>
        <p:txBody>
          <a:bodyPr/>
          <a:lstStyle/>
          <a:p>
            <a:r>
              <a:rPr lang="fr-CA" noProof="0" dirty="0" smtClean="0">
                <a:latin typeface="Arial" charset="0"/>
              </a:rPr>
              <a:t>La présentation fait partie d’une série de présentations </a:t>
            </a:r>
            <a:r>
              <a:rPr lang="fr-CA" noProof="0" dirty="0" smtClean="0">
                <a:latin typeface="Arial" charset="0"/>
              </a:rPr>
              <a:t/>
            </a:r>
            <a:br>
              <a:rPr lang="fr-CA" noProof="0" dirty="0" smtClean="0">
                <a:latin typeface="Arial" charset="0"/>
              </a:rPr>
            </a:br>
            <a:r>
              <a:rPr lang="fr-CA" noProof="0" dirty="0" smtClean="0">
                <a:latin typeface="Arial" charset="0"/>
              </a:rPr>
              <a:t>sur </a:t>
            </a:r>
            <a:r>
              <a:rPr lang="fr-CA" noProof="0" dirty="0" smtClean="0">
                <a:latin typeface="Arial" charset="0"/>
              </a:rPr>
              <a:t>les codes modèles nationaux de construction de 2010</a:t>
            </a:r>
          </a:p>
          <a:p>
            <a:r>
              <a:rPr lang="fr-CA" noProof="0" dirty="0" smtClean="0">
                <a:latin typeface="Arial" charset="0"/>
              </a:rPr>
              <a:t>Codes modèles élaborés par la Commission canadienne</a:t>
            </a:r>
            <a:br>
              <a:rPr lang="fr-CA" noProof="0" dirty="0" smtClean="0">
                <a:latin typeface="Arial" charset="0"/>
              </a:rPr>
            </a:br>
            <a:r>
              <a:rPr lang="fr-CA" noProof="0" dirty="0" smtClean="0">
                <a:latin typeface="Arial" charset="0"/>
              </a:rPr>
              <a:t>des codes du bâtiment et de prévention des incendies</a:t>
            </a:r>
          </a:p>
          <a:p>
            <a:r>
              <a:rPr lang="fr-CA" noProof="0" dirty="0" smtClean="0">
                <a:latin typeface="Arial" charset="0"/>
              </a:rPr>
              <a:t>Ces codes doivent être adoptés par les autorités provinciales/territoriales pour avoir force de loi</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7"/>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Baies non protégées</a:t>
            </a:r>
          </a:p>
        </p:txBody>
      </p:sp>
      <p:sp>
        <p:nvSpPr>
          <p:cNvPr id="31" name="Content Placeholder 31"/>
          <p:cNvSpPr>
            <a:spLocks noGrp="1"/>
          </p:cNvSpPr>
          <p:nvPr>
            <p:ph idx="1"/>
          </p:nvPr>
        </p:nvSpPr>
        <p:spPr>
          <a:xfrm>
            <a:off x="304800" y="1601788"/>
            <a:ext cx="8458200" cy="806132"/>
          </a:xfrm>
        </p:spPr>
        <p:txBody>
          <a:bodyPr/>
          <a:lstStyle/>
          <a:p>
            <a:r>
              <a:rPr lang="fr-CA" b="1" dirty="0" smtClean="0"/>
              <a:t>Espacement </a:t>
            </a:r>
            <a:r>
              <a:rPr lang="fr-CA" dirty="0" smtClean="0"/>
              <a:t>lorsque</a:t>
            </a:r>
            <a:r>
              <a:rPr lang="fr-CA" b="1" dirty="0" smtClean="0"/>
              <a:t> DL ≤ 2 m </a:t>
            </a:r>
            <a:endParaRPr lang="en-US" b="1" dirty="0" smtClean="0"/>
          </a:p>
          <a:p>
            <a:endParaRPr lang="en-US" b="1" dirty="0"/>
          </a:p>
        </p:txBody>
      </p:sp>
      <p:sp>
        <p:nvSpPr>
          <p:cNvPr id="32" name="TextBox 16"/>
          <p:cNvSpPr txBox="1">
            <a:spLocks noChangeArrowheads="1"/>
          </p:cNvSpPr>
          <p:nvPr>
            <p:custDataLst>
              <p:tags r:id="rId2"/>
            </p:custDataLst>
          </p:nvPr>
        </p:nvSpPr>
        <p:spPr bwMode="auto">
          <a:xfrm>
            <a:off x="537210" y="5967413"/>
            <a:ext cx="8307388" cy="400110"/>
          </a:xfrm>
          <a:prstGeom prst="rect">
            <a:avLst/>
          </a:prstGeom>
          <a:noFill/>
          <a:ln w="9525">
            <a:noFill/>
            <a:miter lim="800000"/>
            <a:headEnd/>
            <a:tailEnd/>
          </a:ln>
        </p:spPr>
        <p:txBody>
          <a:bodyPr wrap="square">
            <a:spAutoFit/>
          </a:bodyPr>
          <a:lstStyle/>
          <a:p>
            <a:pPr algn="ctr" eaLnBrk="0" hangingPunct="0"/>
            <a:r>
              <a:rPr lang="fr-CA" sz="2000" b="0" dirty="0" smtClean="0">
                <a:solidFill>
                  <a:srgbClr val="000066"/>
                </a:solidFill>
              </a:rPr>
              <a:t>… deux espaces superposés ou plus s’ils sont sur le même </a:t>
            </a:r>
            <a:r>
              <a:rPr lang="fr-CA" sz="2000" b="0" i="1" dirty="0" smtClean="0">
                <a:solidFill>
                  <a:srgbClr val="000066"/>
                </a:solidFill>
              </a:rPr>
              <a:t>étage</a:t>
            </a:r>
            <a:endParaRPr lang="fr-CA" sz="2000" b="0" dirty="0">
              <a:solidFill>
                <a:srgbClr val="FFFFFF"/>
              </a:solidFill>
            </a:endParaRPr>
          </a:p>
        </p:txBody>
      </p:sp>
      <p:sp>
        <p:nvSpPr>
          <p:cNvPr id="33" name="Rectangle 19"/>
          <p:cNvSpPr>
            <a:spLocks noChangeArrowheads="1"/>
          </p:cNvSpPr>
          <p:nvPr>
            <p:custDataLst>
              <p:tags r:id="rId3"/>
            </p:custDataLst>
          </p:nvPr>
        </p:nvSpPr>
        <p:spPr bwMode="auto">
          <a:xfrm>
            <a:off x="538480" y="4010025"/>
            <a:ext cx="1243013" cy="396875"/>
          </a:xfrm>
          <a:prstGeom prst="rect">
            <a:avLst/>
          </a:prstGeom>
          <a:noFill/>
          <a:ln w="9525">
            <a:noFill/>
            <a:miter lim="800000"/>
            <a:headEnd/>
            <a:tailEnd/>
          </a:ln>
        </p:spPr>
        <p:txBody>
          <a:bodyPr wrap="none">
            <a:spAutoFit/>
          </a:bodyPr>
          <a:lstStyle/>
          <a:p>
            <a:pPr algn="ctr" eaLnBrk="0" hangingPunct="0"/>
            <a:r>
              <a:rPr lang="fr-CA" sz="2000" dirty="0" smtClean="0">
                <a:solidFill>
                  <a:srgbClr val="000066"/>
                </a:solidFill>
              </a:rPr>
              <a:t>Fenêtres</a:t>
            </a:r>
            <a:endParaRPr lang="fr-CA" sz="2000" dirty="0">
              <a:solidFill>
                <a:srgbClr val="000066"/>
              </a:solidFill>
            </a:endParaRPr>
          </a:p>
        </p:txBody>
      </p:sp>
      <p:sp>
        <p:nvSpPr>
          <p:cNvPr id="34" name="TextBox 15"/>
          <p:cNvSpPr txBox="1">
            <a:spLocks noChangeArrowheads="1"/>
          </p:cNvSpPr>
          <p:nvPr>
            <p:custDataLst>
              <p:tags r:id="rId4"/>
            </p:custDataLst>
          </p:nvPr>
        </p:nvSpPr>
        <p:spPr bwMode="auto">
          <a:xfrm>
            <a:off x="2950528" y="2225675"/>
            <a:ext cx="4648200" cy="396875"/>
          </a:xfrm>
          <a:prstGeom prst="rect">
            <a:avLst/>
          </a:prstGeom>
          <a:noFill/>
          <a:ln w="9525">
            <a:noFill/>
            <a:miter lim="800000"/>
            <a:headEnd/>
            <a:tailEnd/>
          </a:ln>
        </p:spPr>
        <p:txBody>
          <a:bodyPr>
            <a:spAutoFit/>
          </a:bodyPr>
          <a:lstStyle/>
          <a:p>
            <a:pPr algn="ctr" eaLnBrk="0" hangingPunct="0"/>
            <a:r>
              <a:rPr lang="fr-CA" sz="2000" dirty="0" smtClean="0">
                <a:solidFill>
                  <a:srgbClr val="000066"/>
                </a:solidFill>
              </a:rPr>
              <a:t>(Vue en coupe) </a:t>
            </a:r>
            <a:endParaRPr lang="fr-CA" sz="2000" dirty="0">
              <a:solidFill>
                <a:srgbClr val="000066"/>
              </a:solidFill>
            </a:endParaRPr>
          </a:p>
        </p:txBody>
      </p:sp>
      <p:grpSp>
        <p:nvGrpSpPr>
          <p:cNvPr id="36" name="Group 21"/>
          <p:cNvGrpSpPr>
            <a:grpSpLocks/>
          </p:cNvGrpSpPr>
          <p:nvPr>
            <p:custDataLst>
              <p:tags r:id="rId5"/>
            </p:custDataLst>
          </p:nvPr>
        </p:nvGrpSpPr>
        <p:grpSpPr bwMode="auto">
          <a:xfrm>
            <a:off x="1310491" y="2729880"/>
            <a:ext cx="6581775" cy="3128963"/>
            <a:chOff x="945" y="1456"/>
            <a:chExt cx="4146" cy="1971"/>
          </a:xfrm>
        </p:grpSpPr>
        <p:sp>
          <p:nvSpPr>
            <p:cNvPr id="38" name="Rectangle 4"/>
            <p:cNvSpPr>
              <a:spLocks noChangeArrowheads="1"/>
            </p:cNvSpPr>
            <p:nvPr/>
          </p:nvSpPr>
          <p:spPr bwMode="auto">
            <a:xfrm>
              <a:off x="1731" y="1456"/>
              <a:ext cx="3360" cy="1971"/>
            </a:xfrm>
            <a:prstGeom prst="rect">
              <a:avLst/>
            </a:prstGeom>
            <a:solidFill>
              <a:schemeClr val="accent1"/>
            </a:solidFill>
            <a:ln w="76200" algn="ctr">
              <a:solidFill>
                <a:schemeClr val="tx1"/>
              </a:solidFill>
              <a:round/>
              <a:headEnd/>
              <a:tailEnd/>
            </a:ln>
          </p:spPr>
          <p:txBody>
            <a:bodyPr/>
            <a:lstStyle/>
            <a:p>
              <a:pPr algn="ctr" eaLnBrk="0" hangingPunct="0"/>
              <a:endParaRPr lang="fr-CA" dirty="0">
                <a:solidFill>
                  <a:srgbClr val="FFFFFF"/>
                </a:solidFill>
              </a:endParaRPr>
            </a:p>
          </p:txBody>
        </p:sp>
        <p:sp>
          <p:nvSpPr>
            <p:cNvPr id="39" name="TextBox 35"/>
            <p:cNvSpPr txBox="1">
              <a:spLocks noChangeArrowheads="1"/>
            </p:cNvSpPr>
            <p:nvPr/>
          </p:nvSpPr>
          <p:spPr bwMode="auto">
            <a:xfrm>
              <a:off x="2880" y="1742"/>
              <a:ext cx="960" cy="250"/>
            </a:xfrm>
            <a:prstGeom prst="rect">
              <a:avLst/>
            </a:prstGeom>
            <a:noFill/>
            <a:ln w="9525">
              <a:noFill/>
              <a:miter lim="800000"/>
              <a:headEnd/>
              <a:tailEnd/>
            </a:ln>
          </p:spPr>
          <p:txBody>
            <a:bodyPr>
              <a:spAutoFit/>
            </a:bodyPr>
            <a:lstStyle/>
            <a:p>
              <a:pPr eaLnBrk="0" hangingPunct="0"/>
              <a:r>
                <a:rPr lang="fr-CA" sz="2000" dirty="0" smtClean="0">
                  <a:solidFill>
                    <a:schemeClr val="tx1"/>
                  </a:solidFill>
                </a:rPr>
                <a:t>Étage</a:t>
              </a:r>
              <a:endParaRPr lang="fr-CA" sz="2000" dirty="0">
                <a:solidFill>
                  <a:schemeClr val="tx1"/>
                </a:solidFill>
              </a:endParaRPr>
            </a:p>
          </p:txBody>
        </p:sp>
        <p:sp>
          <p:nvSpPr>
            <p:cNvPr id="40" name="TextBox 36"/>
            <p:cNvSpPr txBox="1">
              <a:spLocks noChangeArrowheads="1"/>
            </p:cNvSpPr>
            <p:nvPr/>
          </p:nvSpPr>
          <p:spPr bwMode="auto">
            <a:xfrm>
              <a:off x="2880" y="2798"/>
              <a:ext cx="1488" cy="250"/>
            </a:xfrm>
            <a:prstGeom prst="rect">
              <a:avLst/>
            </a:prstGeom>
            <a:noFill/>
            <a:ln w="9525">
              <a:noFill/>
              <a:miter lim="800000"/>
              <a:headEnd/>
              <a:tailEnd/>
            </a:ln>
          </p:spPr>
          <p:txBody>
            <a:bodyPr>
              <a:spAutoFit/>
            </a:bodyPr>
            <a:lstStyle/>
            <a:p>
              <a:pPr eaLnBrk="0" hangingPunct="0"/>
              <a:r>
                <a:rPr lang="fr-CA" sz="2000" dirty="0" smtClean="0">
                  <a:solidFill>
                    <a:schemeClr val="tx1"/>
                  </a:solidFill>
                </a:rPr>
                <a:t>Rez-de-chaussée</a:t>
              </a:r>
              <a:endParaRPr lang="fr-CA" sz="2000" dirty="0">
                <a:solidFill>
                  <a:schemeClr val="tx1"/>
                </a:solidFill>
              </a:endParaRPr>
            </a:p>
          </p:txBody>
        </p:sp>
        <p:sp>
          <p:nvSpPr>
            <p:cNvPr id="41" name="TextBox 14"/>
            <p:cNvSpPr txBox="1">
              <a:spLocks noChangeArrowheads="1"/>
            </p:cNvSpPr>
            <p:nvPr/>
          </p:nvSpPr>
          <p:spPr bwMode="auto">
            <a:xfrm>
              <a:off x="1746" y="2160"/>
              <a:ext cx="432" cy="192"/>
            </a:xfrm>
            <a:prstGeom prst="rect">
              <a:avLst/>
            </a:prstGeom>
            <a:noFill/>
            <a:ln w="9525">
              <a:noFill/>
              <a:miter lim="800000"/>
              <a:headEnd/>
              <a:tailEnd/>
            </a:ln>
          </p:spPr>
          <p:txBody>
            <a:bodyPr>
              <a:spAutoFit/>
            </a:bodyPr>
            <a:lstStyle/>
            <a:p>
              <a:pPr algn="ctr" eaLnBrk="0" hangingPunct="0"/>
              <a:r>
                <a:rPr lang="en-US" sz="1400" dirty="0">
                  <a:solidFill>
                    <a:schemeClr val="tx1"/>
                  </a:solidFill>
                </a:rPr>
                <a:t>2 m</a:t>
              </a:r>
            </a:p>
          </p:txBody>
        </p:sp>
        <p:cxnSp>
          <p:nvCxnSpPr>
            <p:cNvPr id="42" name="Straight Arrow Connector 12"/>
            <p:cNvCxnSpPr>
              <a:cxnSpLocks noChangeShapeType="1"/>
            </p:cNvCxnSpPr>
            <p:nvPr/>
          </p:nvCxnSpPr>
          <p:spPr bwMode="auto">
            <a:xfrm rot="5400000" flipH="1" flipV="1">
              <a:off x="1414" y="2317"/>
              <a:ext cx="454" cy="1"/>
            </a:xfrm>
            <a:prstGeom prst="straightConnector1">
              <a:avLst/>
            </a:prstGeom>
            <a:noFill/>
            <a:ln w="9525" algn="ctr">
              <a:solidFill>
                <a:schemeClr val="tx1"/>
              </a:solidFill>
              <a:round/>
              <a:headEnd type="arrow" w="med" len="med"/>
              <a:tailEnd type="arrow" w="med" len="med"/>
            </a:ln>
          </p:spPr>
        </p:cxnSp>
        <p:cxnSp>
          <p:nvCxnSpPr>
            <p:cNvPr id="44" name="Straight Arrow Connector 29"/>
            <p:cNvCxnSpPr>
              <a:cxnSpLocks noChangeShapeType="1"/>
            </p:cNvCxnSpPr>
            <p:nvPr/>
          </p:nvCxnSpPr>
          <p:spPr bwMode="auto">
            <a:xfrm flipV="1">
              <a:off x="967" y="1872"/>
              <a:ext cx="665" cy="392"/>
            </a:xfrm>
            <a:prstGeom prst="straightConnector1">
              <a:avLst/>
            </a:prstGeom>
            <a:noFill/>
            <a:ln w="28575" algn="ctr">
              <a:solidFill>
                <a:srgbClr val="FF0000"/>
              </a:solidFill>
              <a:round/>
              <a:headEnd/>
              <a:tailEnd type="arrow" w="med" len="med"/>
            </a:ln>
          </p:spPr>
        </p:cxnSp>
        <p:cxnSp>
          <p:nvCxnSpPr>
            <p:cNvPr id="45" name="Straight Arrow Connector 31"/>
            <p:cNvCxnSpPr>
              <a:cxnSpLocks noChangeShapeType="1"/>
            </p:cNvCxnSpPr>
            <p:nvPr/>
          </p:nvCxnSpPr>
          <p:spPr bwMode="auto">
            <a:xfrm>
              <a:off x="945" y="2501"/>
              <a:ext cx="698" cy="431"/>
            </a:xfrm>
            <a:prstGeom prst="straightConnector1">
              <a:avLst/>
            </a:prstGeom>
            <a:noFill/>
            <a:ln w="28575" algn="ctr">
              <a:solidFill>
                <a:srgbClr val="FF0000"/>
              </a:solidFill>
              <a:round/>
              <a:headEnd/>
              <a:tailEnd type="arrow" w="med" len="med"/>
            </a:ln>
          </p:spPr>
        </p:cxnSp>
        <p:sp>
          <p:nvSpPr>
            <p:cNvPr id="46" name="Line 17"/>
            <p:cNvSpPr>
              <a:spLocks noChangeShapeType="1"/>
            </p:cNvSpPr>
            <p:nvPr/>
          </p:nvSpPr>
          <p:spPr bwMode="auto">
            <a:xfrm>
              <a:off x="1728" y="1536"/>
              <a:ext cx="0" cy="528"/>
            </a:xfrm>
            <a:prstGeom prst="line">
              <a:avLst/>
            </a:prstGeom>
            <a:noFill/>
            <a:ln w="76200">
              <a:solidFill>
                <a:schemeClr val="bg1"/>
              </a:solidFill>
              <a:round/>
              <a:headEnd/>
              <a:tailEnd/>
            </a:ln>
          </p:spPr>
          <p:txBody>
            <a:bodyPr/>
            <a:lstStyle/>
            <a:p>
              <a:endParaRPr lang="fr-CA" dirty="0"/>
            </a:p>
          </p:txBody>
        </p:sp>
        <p:sp>
          <p:nvSpPr>
            <p:cNvPr id="48" name="Line 19"/>
            <p:cNvSpPr>
              <a:spLocks noChangeShapeType="1"/>
            </p:cNvSpPr>
            <p:nvPr/>
          </p:nvSpPr>
          <p:spPr bwMode="auto">
            <a:xfrm>
              <a:off x="1728" y="2544"/>
              <a:ext cx="0" cy="528"/>
            </a:xfrm>
            <a:prstGeom prst="line">
              <a:avLst/>
            </a:prstGeom>
            <a:noFill/>
            <a:ln w="76200">
              <a:solidFill>
                <a:schemeClr val="bg1"/>
              </a:solidFill>
              <a:round/>
              <a:headEnd/>
              <a:tailEnd/>
            </a:ln>
          </p:spPr>
          <p:txBody>
            <a:bodyPr/>
            <a:lstStyle/>
            <a:p>
              <a:endParaRPr lang="fr-CA" dirty="0"/>
            </a:p>
          </p:txBody>
        </p:sp>
      </p:grpSp>
      <p:cxnSp>
        <p:nvCxnSpPr>
          <p:cNvPr id="49" name="Straight Connector 36"/>
          <p:cNvCxnSpPr>
            <a:cxnSpLocks noChangeShapeType="1"/>
          </p:cNvCxnSpPr>
          <p:nvPr>
            <p:custDataLst>
              <p:tags r:id="rId6"/>
            </p:custDataLst>
          </p:nvPr>
        </p:nvCxnSpPr>
        <p:spPr bwMode="auto">
          <a:xfrm rot="5400000" flipH="1" flipV="1">
            <a:off x="2553504" y="5295280"/>
            <a:ext cx="0" cy="0"/>
          </a:xfrm>
          <a:prstGeom prst="line">
            <a:avLst/>
          </a:prstGeom>
          <a:noFill/>
          <a:ln w="9525" algn="ctr">
            <a:solidFill>
              <a:srgbClr val="006699"/>
            </a:solidFill>
            <a:round/>
            <a:headEnd/>
            <a:tailEnd/>
          </a:ln>
        </p:spPr>
      </p:cxnSp>
      <p:sp>
        <p:nvSpPr>
          <p:cNvPr id="50" name="Rectangle 49"/>
          <p:cNvSpPr/>
          <p:nvPr/>
        </p:nvSpPr>
        <p:spPr bwMode="auto">
          <a:xfrm>
            <a:off x="758240" y="5826224"/>
            <a:ext cx="1800200" cy="7200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52" name="Rectangle 51"/>
          <p:cNvSpPr/>
          <p:nvPr/>
        </p:nvSpPr>
        <p:spPr bwMode="auto">
          <a:xfrm>
            <a:off x="6950928" y="5826224"/>
            <a:ext cx="1800200" cy="72008"/>
          </a:xfrm>
          <a:prstGeom prst="rect">
            <a:avLst/>
          </a:prstGeom>
          <a:solidFill>
            <a:schemeClr val="tx1"/>
          </a:solidFill>
          <a:ln w="9525" cap="flat" cmpd="sng" algn="ctr">
            <a:solidFill>
              <a:srgbClr val="00006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53" name="Rectangle 52"/>
          <p:cNvSpPr/>
          <p:nvPr/>
        </p:nvSpPr>
        <p:spPr bwMode="auto">
          <a:xfrm>
            <a:off x="2342416" y="3665984"/>
            <a:ext cx="288032" cy="7200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54" name="Rectangle 53"/>
          <p:cNvSpPr/>
          <p:nvPr/>
        </p:nvSpPr>
        <p:spPr bwMode="auto">
          <a:xfrm>
            <a:off x="2342416" y="5250160"/>
            <a:ext cx="288032" cy="7200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55" name="Rectangle 54"/>
          <p:cNvSpPr/>
          <p:nvPr/>
        </p:nvSpPr>
        <p:spPr bwMode="auto">
          <a:xfrm>
            <a:off x="3350528" y="4242048"/>
            <a:ext cx="4536504" cy="72008"/>
          </a:xfrm>
          <a:prstGeom prst="rect">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56" name="Rectangle 55"/>
          <p:cNvSpPr/>
          <p:nvPr/>
        </p:nvSpPr>
        <p:spPr bwMode="auto">
          <a:xfrm>
            <a:off x="3350528" y="2729880"/>
            <a:ext cx="72008" cy="1512168"/>
          </a:xfrm>
          <a:prstGeom prst="rect">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57" name="Rectangle 56"/>
          <p:cNvSpPr/>
          <p:nvPr/>
        </p:nvSpPr>
        <p:spPr bwMode="auto">
          <a:xfrm rot="5400000">
            <a:off x="2153956" y="3220756"/>
            <a:ext cx="810297" cy="80324"/>
          </a:xfrm>
          <a:prstGeom prst="rect">
            <a:avLst/>
          </a:prstGeom>
          <a:solidFill>
            <a:schemeClr val="bg1"/>
          </a:solid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58" name="Rectangle 57"/>
          <p:cNvSpPr/>
          <p:nvPr/>
        </p:nvSpPr>
        <p:spPr bwMode="auto">
          <a:xfrm rot="5400000">
            <a:off x="2145489" y="4812490"/>
            <a:ext cx="810297" cy="80324"/>
          </a:xfrm>
          <a:prstGeom prst="rect">
            <a:avLst/>
          </a:prstGeom>
          <a:solidFill>
            <a:schemeClr val="bg1"/>
          </a:solid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Nature des modifications techniques</a:t>
            </a:r>
          </a:p>
        </p:txBody>
      </p:sp>
      <p:sp>
        <p:nvSpPr>
          <p:cNvPr id="5" name="Content Placeholder 2"/>
          <p:cNvSpPr>
            <a:spLocks noGrp="1"/>
          </p:cNvSpPr>
          <p:nvPr>
            <p:ph idx="1"/>
            <p:custDataLst>
              <p:tags r:id="rId2"/>
            </p:custDataLst>
          </p:nvPr>
        </p:nvSpPr>
        <p:spPr/>
        <p:txBody>
          <a:bodyPr/>
          <a:lstStyle/>
          <a:p>
            <a:r>
              <a:rPr lang="fr-CA" noProof="0" dirty="0" smtClean="0">
                <a:solidFill>
                  <a:srgbClr val="A6A6A6"/>
                </a:solidFill>
                <a:latin typeface="Arial" charset="0"/>
              </a:rPr>
              <a:t>Délais d'intervention des services d'incendie</a:t>
            </a:r>
          </a:p>
          <a:p>
            <a:r>
              <a:rPr lang="fr-CA" i="1" noProof="0" dirty="0" smtClean="0">
                <a:solidFill>
                  <a:srgbClr val="A6A6A6"/>
                </a:solidFill>
                <a:latin typeface="Arial" charset="0"/>
              </a:rPr>
              <a:t>Distance limitative</a:t>
            </a:r>
          </a:p>
          <a:p>
            <a:r>
              <a:rPr lang="fr-CA" noProof="0" dirty="0" smtClean="0">
                <a:solidFill>
                  <a:srgbClr val="A6A6A6"/>
                </a:solidFill>
                <a:latin typeface="Arial" charset="0"/>
              </a:rPr>
              <a:t>Baies vitrées et </a:t>
            </a:r>
            <a:r>
              <a:rPr lang="fr-CA" i="1" noProof="0" dirty="0" smtClean="0">
                <a:solidFill>
                  <a:srgbClr val="A6A6A6"/>
                </a:solidFill>
                <a:latin typeface="Arial" charset="0"/>
              </a:rPr>
              <a:t>baies non protégées</a:t>
            </a:r>
          </a:p>
          <a:p>
            <a:r>
              <a:rPr lang="fr-CA" noProof="0" dirty="0" smtClean="0">
                <a:latin typeface="Arial" charset="0"/>
              </a:rPr>
              <a:t>Protection de la </a:t>
            </a:r>
            <a:r>
              <a:rPr lang="fr-CA" i="1" noProof="0" dirty="0" smtClean="0">
                <a:latin typeface="Arial" charset="0"/>
              </a:rPr>
              <a:t>façade de rayonnement</a:t>
            </a:r>
          </a:p>
          <a:p>
            <a:r>
              <a:rPr lang="fr-CA" noProof="0" dirty="0" smtClean="0">
                <a:solidFill>
                  <a:srgbClr val="A6A6A6"/>
                </a:solidFill>
                <a:latin typeface="Arial" charset="0"/>
              </a:rPr>
              <a:t>Saillies</a:t>
            </a:r>
          </a:p>
          <a:p>
            <a:endParaRPr lang="fr-CA" noProof="0" dirty="0" smtClean="0">
              <a:solidFill>
                <a:srgbClr val="A6A6A6"/>
              </a:solidFill>
              <a:latin typeface="Arial"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Construction de la façade de rayonnement</a:t>
            </a:r>
          </a:p>
        </p:txBody>
      </p:sp>
      <p:sp>
        <p:nvSpPr>
          <p:cNvPr id="52226" name="Content Placeholder 2"/>
          <p:cNvSpPr>
            <a:spLocks noGrp="1"/>
          </p:cNvSpPr>
          <p:nvPr>
            <p:ph idx="1"/>
            <p:custDataLst>
              <p:tags r:id="rId2"/>
            </p:custDataLst>
          </p:nvPr>
        </p:nvSpPr>
        <p:spPr/>
        <p:txBody>
          <a:bodyPr/>
          <a:lstStyle/>
          <a:p>
            <a:r>
              <a:rPr lang="fr-CA" noProof="0" dirty="0" smtClean="0">
                <a:latin typeface="Arial" charset="0"/>
              </a:rPr>
              <a:t>Nouvelle modification au tableau existant </a:t>
            </a:r>
            <a:br>
              <a:rPr lang="fr-CA" noProof="0" dirty="0" smtClean="0">
                <a:latin typeface="Arial" charset="0"/>
              </a:rPr>
            </a:br>
            <a:r>
              <a:rPr lang="fr-CA" noProof="0" dirty="0" smtClean="0">
                <a:latin typeface="Arial" charset="0"/>
              </a:rPr>
              <a:t>sur les revêtements extérieurs</a:t>
            </a:r>
          </a:p>
          <a:p>
            <a:pPr lvl="1"/>
            <a:r>
              <a:rPr lang="fr-CA" noProof="0" dirty="0" smtClean="0">
                <a:latin typeface="Arial" charset="0"/>
              </a:rPr>
              <a:t>Surface maximale des baies non protégées (SMBNP) </a:t>
            </a:r>
            <a:br>
              <a:rPr lang="fr-CA" noProof="0" dirty="0" smtClean="0">
                <a:latin typeface="Arial" charset="0"/>
              </a:rPr>
            </a:br>
            <a:r>
              <a:rPr lang="fr-CA" noProof="0" dirty="0" smtClean="0">
                <a:latin typeface="Arial" charset="0"/>
              </a:rPr>
              <a:t>&gt; 25 % à 50 %</a:t>
            </a:r>
          </a:p>
          <a:p>
            <a:pPr lvl="1"/>
            <a:r>
              <a:rPr lang="fr-CA" noProof="0" dirty="0" smtClean="0">
                <a:latin typeface="Arial" charset="0"/>
              </a:rPr>
              <a:t>Le revêtement doit être </a:t>
            </a:r>
            <a:r>
              <a:rPr lang="fr-CA" dirty="0" smtClean="0">
                <a:latin typeface="Arial" charset="0"/>
              </a:rPr>
              <a:t>in</a:t>
            </a:r>
            <a:r>
              <a:rPr lang="fr-CA" noProof="0" dirty="0" smtClean="0">
                <a:latin typeface="Arial" charset="0"/>
              </a:rPr>
              <a:t>combustible</a:t>
            </a:r>
          </a:p>
          <a:p>
            <a:pPr lvl="1"/>
            <a:r>
              <a:rPr lang="fr-CA" noProof="0" dirty="0" smtClean="0">
                <a:latin typeface="Arial" charset="0"/>
              </a:rPr>
              <a:t>(Le CNB 2005 permettait un revêtement extérieur combustible dans le cas  d’une SMBNP comprise entre 25 % et 100 %)</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Construction de la façade de rayonnement (Partie 3)</a:t>
            </a:r>
          </a:p>
        </p:txBody>
      </p:sp>
      <p:sp>
        <p:nvSpPr>
          <p:cNvPr id="54274" name="Content Placeholder 2"/>
          <p:cNvSpPr>
            <a:spLocks noGrp="1"/>
          </p:cNvSpPr>
          <p:nvPr>
            <p:ph idx="1"/>
            <p:custDataLst>
              <p:tags r:id="rId2"/>
            </p:custDataLst>
          </p:nvPr>
        </p:nvSpPr>
        <p:spPr/>
        <p:txBody>
          <a:bodyPr/>
          <a:lstStyle/>
          <a:p>
            <a:r>
              <a:rPr lang="fr-CA" noProof="0" dirty="0" smtClean="0">
                <a:latin typeface="Arial" charset="0"/>
              </a:rPr>
              <a:t>Exception à la règle de la SMBNP &gt; 25-50 % </a:t>
            </a:r>
            <a:br>
              <a:rPr lang="fr-CA" noProof="0" dirty="0" smtClean="0">
                <a:latin typeface="Arial" charset="0"/>
              </a:rPr>
            </a:br>
            <a:r>
              <a:rPr lang="fr-CA" noProof="0" dirty="0" smtClean="0">
                <a:latin typeface="Arial" charset="0"/>
              </a:rPr>
              <a:t>pour les revêtements extérieurs </a:t>
            </a:r>
            <a:r>
              <a:rPr lang="fr-CA" i="1" noProof="0" dirty="0" smtClean="0">
                <a:latin typeface="Arial" charset="0"/>
              </a:rPr>
              <a:t>incombustibles</a:t>
            </a:r>
            <a:r>
              <a:rPr lang="fr-CA" dirty="0" smtClean="0">
                <a:latin typeface="Arial" charset="0"/>
              </a:rPr>
              <a:t> </a:t>
            </a:r>
            <a:r>
              <a:rPr lang="fr-CA" noProof="0" dirty="0" smtClean="0">
                <a:latin typeface="Arial" charset="0"/>
              </a:rPr>
              <a:t>lorsque :</a:t>
            </a:r>
          </a:p>
          <a:p>
            <a:pPr lvl="1"/>
            <a:r>
              <a:rPr lang="fr-CA" b="1" noProof="0" dirty="0" smtClean="0">
                <a:latin typeface="Arial" charset="0"/>
              </a:rPr>
              <a:t>DL &gt; 5 m</a:t>
            </a:r>
          </a:p>
          <a:p>
            <a:pPr lvl="1"/>
            <a:r>
              <a:rPr lang="fr-CA" noProof="0" dirty="0" smtClean="0">
                <a:latin typeface="Arial" charset="0"/>
              </a:rPr>
              <a:t>le bâtiment est </a:t>
            </a:r>
            <a:r>
              <a:rPr lang="fr-CA" b="1" noProof="0" dirty="0" smtClean="0">
                <a:latin typeface="Arial" charset="0"/>
              </a:rPr>
              <a:t>protégé par gicleurs </a:t>
            </a:r>
            <a:r>
              <a:rPr lang="fr-CA" noProof="0" dirty="0" smtClean="0">
                <a:latin typeface="Arial" charset="0"/>
              </a:rPr>
              <a:t>(y compris dans les combles) OU</a:t>
            </a:r>
          </a:p>
          <a:p>
            <a:pPr lvl="1"/>
            <a:r>
              <a:rPr lang="fr-CA" noProof="0" dirty="0" smtClean="0">
                <a:latin typeface="Arial" charset="0"/>
              </a:rPr>
              <a:t>le revêtement est conforme aux règles particulières de la partie 9 s’y rapportant :</a:t>
            </a:r>
          </a:p>
          <a:p>
            <a:pPr lvl="2"/>
            <a:r>
              <a:rPr lang="fr-CA" dirty="0" smtClean="0">
                <a:latin typeface="Arial" charset="0"/>
              </a:rPr>
              <a:t>p. ex.	- bardage de bois</a:t>
            </a:r>
            <a:br>
              <a:rPr lang="fr-CA" dirty="0" smtClean="0">
                <a:latin typeface="Arial" charset="0"/>
              </a:rPr>
            </a:br>
            <a:r>
              <a:rPr lang="fr-CA" dirty="0" smtClean="0">
                <a:latin typeface="Arial" charset="0"/>
              </a:rPr>
              <a:t>	- contreplaqué</a:t>
            </a:r>
            <a:br>
              <a:rPr lang="fr-CA" dirty="0" smtClean="0">
                <a:latin typeface="Arial" charset="0"/>
              </a:rPr>
            </a:br>
            <a:r>
              <a:rPr lang="fr-CA" dirty="0" smtClean="0">
                <a:latin typeface="Arial" charset="0"/>
              </a:rPr>
              <a:t>	- panneaux de fibres durs</a:t>
            </a:r>
            <a:br>
              <a:rPr lang="fr-CA" dirty="0" smtClean="0">
                <a:latin typeface="Arial" charset="0"/>
              </a:rPr>
            </a:br>
            <a:r>
              <a:rPr lang="fr-CA" dirty="0" smtClean="0">
                <a:latin typeface="Arial" charset="0"/>
              </a:rPr>
              <a:t>	- bardage de vinyle</a:t>
            </a:r>
          </a:p>
          <a:p>
            <a:pPr lvl="1">
              <a:buFontTx/>
              <a:buNone/>
            </a:pPr>
            <a:endParaRPr lang="fr-CA" noProof="0" dirty="0" smtClean="0">
              <a:latin typeface="Arial" charset="0"/>
            </a:endParaRPr>
          </a:p>
          <a:p>
            <a:endParaRPr lang="fr-CA" noProof="0" dirty="0" smtClean="0">
              <a:latin typeface="Arial" charset="0"/>
            </a:endParaRPr>
          </a:p>
          <a:p>
            <a:endParaRPr lang="fr-CA" noProof="0" dirty="0" smtClean="0">
              <a:latin typeface="Arial"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Construction de la façade de rayonnement (Partie 9)</a:t>
            </a:r>
          </a:p>
        </p:txBody>
      </p:sp>
      <p:sp>
        <p:nvSpPr>
          <p:cNvPr id="56322" name="Content Placeholder 2"/>
          <p:cNvSpPr>
            <a:spLocks noGrp="1"/>
          </p:cNvSpPr>
          <p:nvPr>
            <p:ph idx="1"/>
            <p:custDataLst>
              <p:tags r:id="rId2"/>
            </p:custDataLst>
          </p:nvPr>
        </p:nvSpPr>
        <p:spPr>
          <a:xfrm>
            <a:off x="304800" y="1601788"/>
            <a:ext cx="8458200" cy="3808412"/>
          </a:xfrm>
        </p:spPr>
        <p:txBody>
          <a:bodyPr/>
          <a:lstStyle/>
          <a:p>
            <a:r>
              <a:rPr lang="fr-CA" dirty="0" smtClean="0"/>
              <a:t>Bâtiments visés par la partie 9 </a:t>
            </a:r>
          </a:p>
          <a:p>
            <a:pPr lvl="1"/>
            <a:r>
              <a:rPr lang="fr-CA" dirty="0" smtClean="0"/>
              <a:t>Exception à la règle de la SMBNP se situant entre 25 % et 50 % pour les revêtements extérieurs incombustibles lorsque :</a:t>
            </a:r>
          </a:p>
          <a:p>
            <a:pPr lvl="2"/>
            <a:r>
              <a:rPr lang="fr-CA" b="1" dirty="0" smtClean="0"/>
              <a:t>DL &gt; 5 m </a:t>
            </a:r>
          </a:p>
          <a:p>
            <a:pPr lvl="2"/>
            <a:r>
              <a:rPr lang="fr-CA" dirty="0" smtClean="0"/>
              <a:t>DL &gt; 2,5 m (rapport largeur-hauteur)</a:t>
            </a:r>
          </a:p>
          <a:p>
            <a:pPr lvl="2"/>
            <a:r>
              <a:rPr lang="fr-CA" dirty="0" smtClean="0"/>
              <a:t>le bâtiment est </a:t>
            </a:r>
            <a:r>
              <a:rPr lang="fr-CA" b="1" dirty="0" smtClean="0"/>
              <a:t>protégé par gicleurs </a:t>
            </a:r>
          </a:p>
          <a:p>
            <a:pPr lvl="2">
              <a:buNone/>
            </a:pPr>
            <a:r>
              <a:rPr lang="fr-CA" dirty="0" smtClean="0"/>
              <a:t>OU</a:t>
            </a:r>
          </a:p>
          <a:p>
            <a:pPr lvl="2"/>
            <a:r>
              <a:rPr lang="fr-CA" dirty="0" smtClean="0"/>
              <a:t>le revêtement est conforme aux règles particulières de la partie 9 s’y rapportant :</a:t>
            </a:r>
          </a:p>
          <a:p>
            <a:pPr lvl="3">
              <a:buFont typeface="Arial" pitchFamily="34" charset="0"/>
              <a:buChar char="•"/>
              <a:tabLst>
                <a:tab pos="2236788" algn="l"/>
              </a:tabLst>
            </a:pPr>
            <a:r>
              <a:rPr lang="fr-CA" dirty="0" smtClean="0"/>
              <a:t>p. ex.	</a:t>
            </a:r>
            <a:r>
              <a:rPr lang="fr-CA" dirty="0" smtClean="0">
                <a:latin typeface="Arial" charset="0"/>
              </a:rPr>
              <a:t>- bardage de bois</a:t>
            </a:r>
            <a:br>
              <a:rPr lang="fr-CA" dirty="0" smtClean="0">
                <a:latin typeface="Arial" charset="0"/>
              </a:rPr>
            </a:br>
            <a:r>
              <a:rPr lang="fr-CA" dirty="0" smtClean="0">
                <a:latin typeface="Arial" charset="0"/>
              </a:rPr>
              <a:t>	- contreplaqué</a:t>
            </a:r>
            <a:br>
              <a:rPr lang="fr-CA" dirty="0" smtClean="0">
                <a:latin typeface="Arial" charset="0"/>
              </a:rPr>
            </a:br>
            <a:r>
              <a:rPr lang="fr-CA" dirty="0" smtClean="0">
                <a:latin typeface="Arial" charset="0"/>
              </a:rPr>
              <a:t>	- panneaux de fibres durs</a:t>
            </a:r>
            <a:br>
              <a:rPr lang="fr-CA" dirty="0" smtClean="0">
                <a:latin typeface="Arial" charset="0"/>
              </a:rPr>
            </a:br>
            <a:r>
              <a:rPr lang="fr-CA" dirty="0" smtClean="0">
                <a:latin typeface="Arial" charset="0"/>
              </a:rPr>
              <a:t>	- bardage de vinyle</a:t>
            </a:r>
            <a:endParaRPr lang="fr-CA" dirty="0" smtClean="0"/>
          </a:p>
          <a:p>
            <a:pPr lvl="3">
              <a:buFontTx/>
              <a:buNone/>
            </a:pPr>
            <a:endParaRPr lang="fr-CA" noProof="0" dirty="0" smtClean="0">
              <a:latin typeface="Arial" charset="0"/>
            </a:endParaRPr>
          </a:p>
        </p:txBody>
      </p:sp>
      <p:sp>
        <p:nvSpPr>
          <p:cNvPr id="56324" name="Rectangle 4"/>
          <p:cNvSpPr>
            <a:spLocks noChangeArrowheads="1"/>
          </p:cNvSpPr>
          <p:nvPr>
            <p:custDataLst>
              <p:tags r:id="rId3"/>
            </p:custDataLst>
          </p:nvPr>
        </p:nvSpPr>
        <p:spPr bwMode="auto">
          <a:xfrm>
            <a:off x="1588" y="776288"/>
            <a:ext cx="9144000" cy="549275"/>
          </a:xfrm>
          <a:prstGeom prst="rect">
            <a:avLst/>
          </a:prstGeom>
          <a:noFill/>
          <a:ln w="9525">
            <a:noFill/>
            <a:miter lim="800000"/>
            <a:headEnd/>
            <a:tailEnd/>
          </a:ln>
        </p:spPr>
        <p:txBody>
          <a:bodyPr>
            <a:spAutoFit/>
          </a:bodyPr>
          <a:lstStyle/>
          <a:p>
            <a:r>
              <a:rPr lang="en-US" sz="600" dirty="0">
                <a:cs typeface="Times New Roman" charset="0"/>
              </a:rPr>
              <a:t> </a:t>
            </a:r>
            <a:endParaRPr lang="en-US" sz="1200" dirty="0">
              <a:cs typeface="Times New Roman" charset="0"/>
            </a:endParaRPr>
          </a:p>
          <a:p>
            <a:pPr eaLnBrk="0" hangingPunct="0"/>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custDataLst>
              <p:tags r:id="rId1"/>
            </p:custDataLst>
          </p:nvPr>
        </p:nvSpPr>
        <p:spPr/>
        <p:txBody>
          <a:bodyPr/>
          <a:lstStyle/>
          <a:p>
            <a:r>
              <a:rPr lang="fr-CA" noProof="0" smtClean="0"/>
              <a:t>Rapport largeur-hauteur (Partie 9)</a:t>
            </a:r>
            <a:endParaRPr lang="fr-CA" noProof="0" dirty="0" smtClean="0"/>
          </a:p>
        </p:txBody>
      </p:sp>
      <p:sp>
        <p:nvSpPr>
          <p:cNvPr id="11" name="Content Placeholder 10"/>
          <p:cNvSpPr>
            <a:spLocks noGrp="1"/>
          </p:cNvSpPr>
          <p:nvPr>
            <p:ph idx="1"/>
          </p:nvPr>
        </p:nvSpPr>
        <p:spPr/>
        <p:txBody>
          <a:bodyPr/>
          <a:lstStyle/>
          <a:p>
            <a:r>
              <a:rPr lang="fr-CA" dirty="0" smtClean="0"/>
              <a:t>Bâtiments visés par la partie 9</a:t>
            </a:r>
            <a:endParaRPr lang="en-US" dirty="0"/>
          </a:p>
        </p:txBody>
      </p:sp>
      <p:sp>
        <p:nvSpPr>
          <p:cNvPr id="58370" name="Notes Placeholder 3"/>
          <p:cNvSpPr txBox="1">
            <a:spLocks/>
          </p:cNvSpPr>
          <p:nvPr>
            <p:custDataLst>
              <p:tags r:id="rId2"/>
            </p:custDataLst>
          </p:nvPr>
        </p:nvSpPr>
        <p:spPr bwMode="auto">
          <a:xfrm>
            <a:off x="685800" y="4343400"/>
            <a:ext cx="5486400" cy="4114800"/>
          </a:xfrm>
          <a:prstGeom prst="rect">
            <a:avLst/>
          </a:prstGeom>
          <a:noFill/>
          <a:ln w="9525">
            <a:noFill/>
            <a:miter lim="800000"/>
            <a:headEnd/>
            <a:tailEnd/>
          </a:ln>
        </p:spPr>
        <p:txBody>
          <a:bodyPr/>
          <a:lstStyle/>
          <a:p>
            <a:pPr algn="ctr" eaLnBrk="0" hangingPunct="0"/>
            <a:endParaRPr lang="en-CA" sz="1400" b="0" dirty="0">
              <a:solidFill>
                <a:schemeClr val="tx1"/>
              </a:solidFill>
            </a:endParaRPr>
          </a:p>
        </p:txBody>
      </p:sp>
      <p:sp>
        <p:nvSpPr>
          <p:cNvPr id="58371" name="Rectangle 5"/>
          <p:cNvSpPr>
            <a:spLocks noChangeArrowheads="1"/>
          </p:cNvSpPr>
          <p:nvPr>
            <p:custDataLst>
              <p:tags r:id="rId3"/>
            </p:custDataLst>
          </p:nvPr>
        </p:nvSpPr>
        <p:spPr bwMode="auto">
          <a:xfrm>
            <a:off x="1588" y="776288"/>
            <a:ext cx="9144000" cy="549275"/>
          </a:xfrm>
          <a:prstGeom prst="rect">
            <a:avLst/>
          </a:prstGeom>
          <a:noFill/>
          <a:ln w="9525">
            <a:noFill/>
            <a:miter lim="800000"/>
            <a:headEnd/>
            <a:tailEnd/>
          </a:ln>
        </p:spPr>
        <p:txBody>
          <a:bodyPr>
            <a:spAutoFit/>
          </a:bodyPr>
          <a:lstStyle/>
          <a:p>
            <a:r>
              <a:rPr lang="en-US" sz="600" dirty="0">
                <a:cs typeface="Times New Roman" charset="0"/>
              </a:rPr>
              <a:t> </a:t>
            </a:r>
            <a:endParaRPr lang="en-US" sz="1200" dirty="0">
              <a:cs typeface="Times New Roman" charset="0"/>
            </a:endParaRPr>
          </a:p>
          <a:p>
            <a:pPr eaLnBrk="0" hangingPunct="0"/>
            <a:endParaRPr lang="en-US" dirty="0"/>
          </a:p>
        </p:txBody>
      </p:sp>
      <p:sp>
        <p:nvSpPr>
          <p:cNvPr id="58372" name="Rectangle 45"/>
          <p:cNvSpPr>
            <a:spLocks noChangeArrowheads="1"/>
          </p:cNvSpPr>
          <p:nvPr>
            <p:custDataLst>
              <p:tags r:id="rId4"/>
            </p:custDataLst>
          </p:nvPr>
        </p:nvSpPr>
        <p:spPr bwMode="auto">
          <a:xfrm>
            <a:off x="1588" y="5443538"/>
            <a:ext cx="9144000" cy="639762"/>
          </a:xfrm>
          <a:prstGeom prst="rect">
            <a:avLst/>
          </a:prstGeom>
          <a:noFill/>
          <a:ln w="9525">
            <a:noFill/>
            <a:miter lim="800000"/>
            <a:headEnd/>
            <a:tailEnd/>
          </a:ln>
        </p:spPr>
        <p:txBody>
          <a:bodyPr>
            <a:spAutoFit/>
          </a:bodyPr>
          <a:lstStyle/>
          <a:p>
            <a:r>
              <a:rPr lang="en-US" sz="1200" dirty="0">
                <a:cs typeface="Times New Roman" charset="0"/>
              </a:rPr>
              <a:t> </a:t>
            </a:r>
          </a:p>
          <a:p>
            <a:pPr eaLnBrk="0" hangingPunct="0"/>
            <a:endParaRPr lang="en-US" dirty="0"/>
          </a:p>
        </p:txBody>
      </p:sp>
      <p:sp>
        <p:nvSpPr>
          <p:cNvPr id="58373" name="Rectangle 46"/>
          <p:cNvSpPr>
            <a:spLocks noChangeArrowheads="1"/>
          </p:cNvSpPr>
          <p:nvPr>
            <p:custDataLst>
              <p:tags r:id="rId5"/>
            </p:custDataLst>
          </p:nvPr>
        </p:nvSpPr>
        <p:spPr bwMode="auto">
          <a:xfrm>
            <a:off x="1588" y="746125"/>
            <a:ext cx="9144000" cy="549275"/>
          </a:xfrm>
          <a:prstGeom prst="rect">
            <a:avLst/>
          </a:prstGeom>
          <a:noFill/>
          <a:ln w="9525">
            <a:noFill/>
            <a:miter lim="800000"/>
            <a:headEnd/>
            <a:tailEnd/>
          </a:ln>
        </p:spPr>
        <p:txBody>
          <a:bodyPr>
            <a:spAutoFit/>
          </a:bodyPr>
          <a:lstStyle/>
          <a:p>
            <a:r>
              <a:rPr lang="en-US" sz="600" dirty="0">
                <a:cs typeface="Times New Roman" charset="0"/>
              </a:rPr>
              <a:t> </a:t>
            </a:r>
            <a:endParaRPr lang="en-US" sz="1200" dirty="0">
              <a:cs typeface="Times New Roman" charset="0"/>
            </a:endParaRPr>
          </a:p>
          <a:p>
            <a:pPr eaLnBrk="0" hangingPunct="0"/>
            <a:endParaRPr lang="en-US" dirty="0"/>
          </a:p>
        </p:txBody>
      </p:sp>
      <p:sp>
        <p:nvSpPr>
          <p:cNvPr id="58374" name="Rectangle 86"/>
          <p:cNvSpPr>
            <a:spLocks noChangeArrowheads="1"/>
          </p:cNvSpPr>
          <p:nvPr>
            <p:custDataLst>
              <p:tags r:id="rId6"/>
            </p:custDataLst>
          </p:nvPr>
        </p:nvSpPr>
        <p:spPr bwMode="auto">
          <a:xfrm>
            <a:off x="1588" y="5472113"/>
            <a:ext cx="9144000" cy="639762"/>
          </a:xfrm>
          <a:prstGeom prst="rect">
            <a:avLst/>
          </a:prstGeom>
          <a:noFill/>
          <a:ln w="9525">
            <a:noFill/>
            <a:miter lim="800000"/>
            <a:headEnd/>
            <a:tailEnd/>
          </a:ln>
        </p:spPr>
        <p:txBody>
          <a:bodyPr>
            <a:spAutoFit/>
          </a:bodyPr>
          <a:lstStyle/>
          <a:p>
            <a:r>
              <a:rPr lang="en-US" sz="1200" dirty="0">
                <a:cs typeface="Times New Roman" charset="0"/>
              </a:rPr>
              <a:t> </a:t>
            </a:r>
          </a:p>
          <a:p>
            <a:pPr eaLnBrk="0" hangingPunct="0"/>
            <a:endParaRPr lang="en-US" dirty="0"/>
          </a:p>
        </p:txBody>
      </p:sp>
      <p:graphicFrame>
        <p:nvGraphicFramePr>
          <p:cNvPr id="58403" name="Group 35"/>
          <p:cNvGraphicFramePr>
            <a:graphicFrameLocks noGrp="1"/>
          </p:cNvGraphicFramePr>
          <p:nvPr>
            <p:custDataLst>
              <p:tags r:id="rId7"/>
            </p:custDataLst>
          </p:nvPr>
        </p:nvGraphicFramePr>
        <p:xfrm>
          <a:off x="1403648" y="2636912"/>
          <a:ext cx="6408738" cy="3574416"/>
        </p:xfrm>
        <a:graphic>
          <a:graphicData uri="http://schemas.openxmlformats.org/drawingml/2006/table">
            <a:tbl>
              <a:tblPr/>
              <a:tblGrid>
                <a:gridCol w="3240088"/>
                <a:gridCol w="3168650"/>
              </a:tblGrid>
              <a:tr h="5810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Rapport  maximal largeur-hauteur de la façade de rayonnement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Surface maximale de la façade de rayonnement (m</a:t>
                      </a:r>
                      <a:r>
                        <a:rPr kumimoji="0" lang="fr-CA" sz="2000" b="1" i="0" u="none" strike="noStrike" cap="none" normalizeH="0" baseline="30000" noProof="0" dirty="0" smtClean="0">
                          <a:ln>
                            <a:noFill/>
                          </a:ln>
                          <a:solidFill>
                            <a:srgbClr val="000066"/>
                          </a:solidFill>
                          <a:effectLst/>
                          <a:latin typeface="Arial" charset="0"/>
                          <a:cs typeface="Times New Roman" charset="0"/>
                        </a:rPr>
                        <a:t>2</a:t>
                      </a:r>
                      <a:r>
                        <a:rPr kumimoji="0" lang="fr-CA" sz="2000" b="1" i="0" u="none" strike="noStrike" cap="none" normalizeH="0" baseline="0" noProof="0" dirty="0" smtClean="0">
                          <a:ln>
                            <a:noFill/>
                          </a:ln>
                          <a:solidFill>
                            <a:srgbClr val="000066"/>
                          </a:solidFill>
                          <a:effectLst/>
                          <a:latin typeface="Arial" charset="0"/>
                          <a:cs typeface="Times New Roman"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1 : 1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88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2 : 1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102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3  :1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129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4 :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161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5 :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r-CA" sz="2000" b="1" i="0" u="none" strike="noStrike" cap="none" normalizeH="0" baseline="0" noProof="0" dirty="0" smtClean="0">
                          <a:ln>
                            <a:noFill/>
                          </a:ln>
                          <a:solidFill>
                            <a:srgbClr val="000066"/>
                          </a:solidFill>
                          <a:effectLst/>
                          <a:latin typeface="Arial" charset="0"/>
                          <a:cs typeface="Times New Roman" charset="0"/>
                        </a:rPr>
                        <a:t>195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 name="TextBox 11"/>
          <p:cNvSpPr txBox="1"/>
          <p:nvPr/>
        </p:nvSpPr>
        <p:spPr>
          <a:xfrm>
            <a:off x="1979712" y="2206605"/>
            <a:ext cx="5524461" cy="707886"/>
          </a:xfrm>
          <a:prstGeom prst="rect">
            <a:avLst/>
          </a:prstGeom>
          <a:noFill/>
        </p:spPr>
        <p:txBody>
          <a:bodyPr wrap="none" rtlCol="0">
            <a:spAutoFit/>
          </a:bodyPr>
          <a:lstStyle/>
          <a:p>
            <a:pPr>
              <a:buNone/>
            </a:pPr>
            <a:r>
              <a:rPr lang="fr-CA" sz="2000" dirty="0" smtClean="0">
                <a:solidFill>
                  <a:srgbClr val="002060"/>
                </a:solidFill>
              </a:rPr>
              <a:t>Surface </a:t>
            </a:r>
            <a:r>
              <a:rPr lang="fr-CA" sz="2000" b="0" dirty="0" smtClean="0">
                <a:solidFill>
                  <a:srgbClr val="002060"/>
                </a:solidFill>
              </a:rPr>
              <a:t>et</a:t>
            </a:r>
            <a:r>
              <a:rPr lang="fr-CA" sz="2000" dirty="0" smtClean="0">
                <a:solidFill>
                  <a:srgbClr val="002060"/>
                </a:solidFill>
              </a:rPr>
              <a:t> rapport L-H </a:t>
            </a:r>
            <a:r>
              <a:rPr lang="fr-CA" sz="2000" b="0" dirty="0" smtClean="0">
                <a:solidFill>
                  <a:srgbClr val="002060"/>
                </a:solidFill>
              </a:rPr>
              <a:t>lorsque la </a:t>
            </a:r>
            <a:r>
              <a:rPr lang="fr-CA" sz="2000" dirty="0" smtClean="0">
                <a:solidFill>
                  <a:srgbClr val="002060"/>
                </a:solidFill>
              </a:rPr>
              <a:t>DL </a:t>
            </a:r>
            <a:r>
              <a:rPr lang="en-US" sz="2000" u="sng" dirty="0" smtClean="0">
                <a:solidFill>
                  <a:srgbClr val="002060"/>
                </a:solidFill>
              </a:rPr>
              <a:t>&gt;</a:t>
            </a:r>
            <a:r>
              <a:rPr lang="fr-CA" sz="2000" dirty="0" smtClean="0">
                <a:solidFill>
                  <a:srgbClr val="002060"/>
                </a:solidFill>
              </a:rPr>
              <a:t> 2,5 m</a:t>
            </a:r>
          </a:p>
          <a:p>
            <a:endParaRPr lang="en-US" sz="2000" dirty="0">
              <a:solidFill>
                <a:srgbClr val="002060"/>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custDataLst>
              <p:tags r:id="rId1"/>
            </p:custDataLst>
          </p:nvPr>
        </p:nvSpPr>
        <p:spPr>
          <a:xfrm>
            <a:off x="300037" y="260350"/>
            <a:ext cx="8448675" cy="1042988"/>
          </a:xfrm>
        </p:spPr>
        <p:txBody>
          <a:bodyPr/>
          <a:lstStyle/>
          <a:p>
            <a:r>
              <a:rPr lang="fr-CA" noProof="0" dirty="0" smtClean="0">
                <a:latin typeface="Arial" charset="0"/>
              </a:rPr>
              <a:t>Construction de la façade </a:t>
            </a:r>
            <a:br>
              <a:rPr lang="fr-CA" noProof="0" dirty="0" smtClean="0">
                <a:latin typeface="Arial" charset="0"/>
              </a:rPr>
            </a:br>
            <a:r>
              <a:rPr lang="fr-CA" noProof="0" dirty="0" smtClean="0">
                <a:latin typeface="Arial" charset="0"/>
              </a:rPr>
              <a:t>de rayonnement</a:t>
            </a:r>
          </a:p>
        </p:txBody>
      </p:sp>
      <p:sp>
        <p:nvSpPr>
          <p:cNvPr id="60418" name="Content Placeholder 2"/>
          <p:cNvSpPr>
            <a:spLocks noGrp="1"/>
          </p:cNvSpPr>
          <p:nvPr>
            <p:ph idx="1"/>
            <p:custDataLst>
              <p:tags r:id="rId2"/>
            </p:custDataLst>
          </p:nvPr>
        </p:nvSpPr>
        <p:spPr/>
        <p:txBody>
          <a:bodyPr/>
          <a:lstStyle/>
          <a:p>
            <a:r>
              <a:rPr lang="fr-CA" noProof="0" dirty="0" smtClean="0">
                <a:latin typeface="Arial" charset="0"/>
              </a:rPr>
              <a:t>Maisons visées par la partie 9 </a:t>
            </a:r>
          </a:p>
          <a:p>
            <a:pPr lvl="1"/>
            <a:r>
              <a:rPr lang="fr-CA" noProof="0" dirty="0" smtClean="0">
                <a:latin typeface="Arial" charset="0"/>
              </a:rPr>
              <a:t>Lorsque la DL est comprise entre 0,6 et 1,2 m :</a:t>
            </a:r>
          </a:p>
          <a:p>
            <a:pPr lvl="2"/>
            <a:r>
              <a:rPr lang="fr-CA" noProof="0" dirty="0" smtClean="0">
                <a:latin typeface="Arial" charset="0"/>
              </a:rPr>
              <a:t>façade de rayonnement avec un </a:t>
            </a:r>
            <a:r>
              <a:rPr lang="fr-CA" i="1" noProof="0" dirty="0" smtClean="0">
                <a:latin typeface="Arial" charset="0"/>
              </a:rPr>
              <a:t>degré de résistance au feu </a:t>
            </a:r>
            <a:r>
              <a:rPr lang="fr-CA" noProof="0" dirty="0" smtClean="0">
                <a:latin typeface="Arial" charset="0"/>
              </a:rPr>
              <a:t>de </a:t>
            </a:r>
            <a:r>
              <a:rPr lang="fr-CA" noProof="0" dirty="0" smtClean="0">
                <a:latin typeface="Arial" charset="0"/>
              </a:rPr>
              <a:t>45 </a:t>
            </a:r>
            <a:r>
              <a:rPr lang="fr-CA" noProof="0" dirty="0" smtClean="0">
                <a:latin typeface="Arial" charset="0"/>
              </a:rPr>
              <a:t>min</a:t>
            </a:r>
            <a:endParaRPr lang="fr-CA" i="1" noProof="0" dirty="0" smtClean="0">
              <a:latin typeface="Arial" charset="0"/>
            </a:endParaRPr>
          </a:p>
          <a:p>
            <a:pPr lvl="2"/>
            <a:r>
              <a:rPr lang="fr-CA" noProof="0" dirty="0" smtClean="0">
                <a:latin typeface="Arial" charset="0"/>
              </a:rPr>
              <a:t>conditions pour le revêtement extérieur</a:t>
            </a:r>
          </a:p>
          <a:p>
            <a:pPr lvl="3"/>
            <a:r>
              <a:rPr lang="fr-CA" noProof="0" dirty="0" smtClean="0">
                <a:latin typeface="Arial" charset="0"/>
              </a:rPr>
              <a:t>métal </a:t>
            </a:r>
            <a:r>
              <a:rPr lang="fr-CA" noProof="0" dirty="0" smtClean="0">
                <a:latin typeface="Arial" charset="0"/>
              </a:rPr>
              <a:t>ou </a:t>
            </a:r>
            <a:r>
              <a:rPr lang="fr-CA" dirty="0" smtClean="0">
                <a:latin typeface="Arial" charset="0"/>
              </a:rPr>
              <a:t>in</a:t>
            </a:r>
            <a:r>
              <a:rPr lang="fr-CA" noProof="0" dirty="0" smtClean="0">
                <a:latin typeface="Arial" charset="0"/>
              </a:rPr>
              <a:t>combustible</a:t>
            </a:r>
          </a:p>
          <a:p>
            <a:pPr lvl="3"/>
            <a:r>
              <a:rPr lang="fr-CA" noProof="0" dirty="0" smtClean="0">
                <a:latin typeface="Arial" charset="0"/>
              </a:rPr>
              <a:t>CAN/ULC S134</a:t>
            </a:r>
          </a:p>
          <a:p>
            <a:pPr lvl="3">
              <a:buNone/>
            </a:pPr>
            <a:r>
              <a:rPr lang="fr-CA" noProof="0" dirty="0" smtClean="0">
                <a:latin typeface="Arial" charset="0"/>
              </a:rPr>
              <a:t>OU</a:t>
            </a:r>
            <a:endParaRPr lang="fr-CA" noProof="0" dirty="0" smtClean="0">
              <a:latin typeface="Arial" charset="0"/>
            </a:endParaRPr>
          </a:p>
          <a:p>
            <a:pPr lvl="3"/>
            <a:r>
              <a:rPr lang="fr-CA" noProof="0" dirty="0" smtClean="0">
                <a:latin typeface="Arial" charset="0"/>
              </a:rPr>
              <a:t>conforme aux règles </a:t>
            </a:r>
            <a:r>
              <a:rPr lang="fr-CA" noProof="0" dirty="0" err="1" smtClean="0">
                <a:latin typeface="Arial" charset="0"/>
              </a:rPr>
              <a:t>particuli</a:t>
            </a:r>
            <a:r>
              <a:rPr lang="fr-CA" dirty="0" smtClean="0">
                <a:latin typeface="Arial" charset="0"/>
              </a:rPr>
              <a:t>ères </a:t>
            </a:r>
            <a:r>
              <a:rPr lang="fr-CA" noProof="0" dirty="0" smtClean="0">
                <a:latin typeface="Arial" charset="0"/>
              </a:rPr>
              <a:t>de la partie 9 s’y rapportant </a:t>
            </a:r>
            <a:r>
              <a:rPr lang="fr-CA" dirty="0" smtClean="0">
                <a:latin typeface="Arial" charset="0"/>
              </a:rPr>
              <a:t>:</a:t>
            </a:r>
            <a:endParaRPr lang="fr-CA" noProof="0" dirty="0" smtClean="0">
              <a:latin typeface="Arial" charset="0"/>
            </a:endParaRPr>
          </a:p>
          <a:p>
            <a:pPr lvl="4">
              <a:buFont typeface="Arial" pitchFamily="34" charset="0"/>
              <a:buChar char="•"/>
            </a:pPr>
            <a:r>
              <a:rPr lang="fr-CA" sz="1700" noProof="0" dirty="0" smtClean="0">
                <a:latin typeface="Arial" charset="0"/>
              </a:rPr>
              <a:t>p. ex.	</a:t>
            </a:r>
            <a:r>
              <a:rPr lang="fr-CA" sz="1700" dirty="0" smtClean="0">
                <a:latin typeface="Arial" charset="0"/>
              </a:rPr>
              <a:t>- bardage de bois</a:t>
            </a:r>
            <a:br>
              <a:rPr lang="fr-CA" sz="1700" dirty="0" smtClean="0">
                <a:latin typeface="Arial" charset="0"/>
              </a:rPr>
            </a:br>
            <a:r>
              <a:rPr lang="fr-CA" sz="1700" dirty="0" smtClean="0">
                <a:latin typeface="Arial" charset="0"/>
              </a:rPr>
              <a:t>	- contreplaqué</a:t>
            </a:r>
            <a:br>
              <a:rPr lang="fr-CA" sz="1700" dirty="0" smtClean="0">
                <a:latin typeface="Arial" charset="0"/>
              </a:rPr>
            </a:br>
            <a:r>
              <a:rPr lang="fr-CA" sz="1700" dirty="0" smtClean="0">
                <a:latin typeface="Arial" charset="0"/>
              </a:rPr>
              <a:t>	- panneaux de fibres durs</a:t>
            </a:r>
            <a:br>
              <a:rPr lang="fr-CA" sz="1700" dirty="0" smtClean="0">
                <a:latin typeface="Arial" charset="0"/>
              </a:rPr>
            </a:br>
            <a:r>
              <a:rPr lang="fr-CA" sz="1700" dirty="0" smtClean="0">
                <a:latin typeface="Arial" charset="0"/>
              </a:rPr>
              <a:t>	- bardage de vinyle</a:t>
            </a:r>
            <a:endParaRPr lang="fr-CA" sz="1700" noProof="0" dirty="0" smtClean="0">
              <a:latin typeface="Arial" charset="0"/>
            </a:endParaRPr>
          </a:p>
          <a:p>
            <a:pPr lvl="4">
              <a:buFontTx/>
              <a:buNone/>
            </a:pPr>
            <a:endParaRPr lang="fr-CA" noProof="0" dirty="0" smtClean="0">
              <a:latin typeface="Arial" charset="0"/>
            </a:endParaRPr>
          </a:p>
          <a:p>
            <a:pPr lvl="4"/>
            <a:endParaRPr lang="fr-CA" noProof="0" dirty="0" smtClean="0">
              <a:latin typeface="Arial" charset="0"/>
            </a:endParaRPr>
          </a:p>
          <a:p>
            <a:pPr lvl="1"/>
            <a:endParaRPr lang="fr-CA" noProof="0" dirty="0" smtClean="0">
              <a:latin typeface="Arial"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Nature des modifications techniques</a:t>
            </a:r>
          </a:p>
        </p:txBody>
      </p:sp>
      <p:sp>
        <p:nvSpPr>
          <p:cNvPr id="5" name="Content Placeholder 2"/>
          <p:cNvSpPr>
            <a:spLocks noGrp="1"/>
          </p:cNvSpPr>
          <p:nvPr>
            <p:ph idx="1"/>
            <p:custDataLst>
              <p:tags r:id="rId2"/>
            </p:custDataLst>
          </p:nvPr>
        </p:nvSpPr>
        <p:spPr/>
        <p:txBody>
          <a:bodyPr/>
          <a:lstStyle/>
          <a:p>
            <a:r>
              <a:rPr lang="fr-CA" noProof="0" dirty="0" smtClean="0">
                <a:solidFill>
                  <a:srgbClr val="A6A6A6"/>
                </a:solidFill>
                <a:latin typeface="Arial" charset="0"/>
              </a:rPr>
              <a:t>Délais d'intervention des services d'incendie</a:t>
            </a:r>
          </a:p>
          <a:p>
            <a:r>
              <a:rPr lang="fr-CA" i="1" noProof="0" dirty="0" smtClean="0">
                <a:solidFill>
                  <a:srgbClr val="A6A6A6"/>
                </a:solidFill>
                <a:latin typeface="Arial" charset="0"/>
              </a:rPr>
              <a:t>Distance limitative</a:t>
            </a:r>
          </a:p>
          <a:p>
            <a:r>
              <a:rPr lang="fr-CA" noProof="0" dirty="0" smtClean="0">
                <a:solidFill>
                  <a:srgbClr val="A6A6A6"/>
                </a:solidFill>
                <a:latin typeface="Arial" charset="0"/>
              </a:rPr>
              <a:t>Baies vitrées et </a:t>
            </a:r>
            <a:r>
              <a:rPr lang="fr-CA" i="1" noProof="0" dirty="0" smtClean="0">
                <a:solidFill>
                  <a:srgbClr val="A6A6A6"/>
                </a:solidFill>
                <a:latin typeface="Arial" charset="0"/>
              </a:rPr>
              <a:t>baies non protégées</a:t>
            </a:r>
          </a:p>
          <a:p>
            <a:r>
              <a:rPr lang="fr-CA" noProof="0" dirty="0" smtClean="0">
                <a:solidFill>
                  <a:srgbClr val="A6A6A6"/>
                </a:solidFill>
                <a:latin typeface="Arial" charset="0"/>
              </a:rPr>
              <a:t>Protection de la </a:t>
            </a:r>
            <a:r>
              <a:rPr lang="fr-CA" i="1" noProof="0" dirty="0" smtClean="0">
                <a:solidFill>
                  <a:srgbClr val="A6A6A6"/>
                </a:solidFill>
                <a:latin typeface="Arial" charset="0"/>
              </a:rPr>
              <a:t>façade de rayonnement</a:t>
            </a:r>
          </a:p>
          <a:p>
            <a:r>
              <a:rPr lang="fr-CA" noProof="0" dirty="0" smtClean="0">
                <a:latin typeface="Arial" charset="0"/>
              </a:rPr>
              <a:t>Saillies</a:t>
            </a:r>
          </a:p>
          <a:p>
            <a:endParaRPr lang="fr-CA" noProof="0" dirty="0" smtClean="0">
              <a:solidFill>
                <a:srgbClr val="A6A6A6"/>
              </a:solidFill>
              <a:latin typeface="Arial"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3"/>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Saillies combustibles</a:t>
            </a:r>
          </a:p>
        </p:txBody>
      </p:sp>
      <p:sp>
        <p:nvSpPr>
          <p:cNvPr id="64514" name="Content Placeholder 4"/>
          <p:cNvSpPr>
            <a:spLocks noGrp="1"/>
          </p:cNvSpPr>
          <p:nvPr>
            <p:ph idx="1"/>
            <p:custDataLst>
              <p:tags r:id="rId2"/>
            </p:custDataLst>
          </p:nvPr>
        </p:nvSpPr>
        <p:spPr>
          <a:xfrm>
            <a:off x="304800" y="1601788"/>
            <a:ext cx="4843463" cy="4267200"/>
          </a:xfrm>
        </p:spPr>
        <p:txBody>
          <a:bodyPr/>
          <a:lstStyle/>
          <a:p>
            <a:r>
              <a:rPr lang="fr-CA" noProof="0" dirty="0" smtClean="0">
                <a:latin typeface="Arial" charset="0"/>
              </a:rPr>
              <a:t>Des soffites de toit en saillie </a:t>
            </a:r>
            <a:br>
              <a:rPr lang="fr-CA" noProof="0" dirty="0" smtClean="0">
                <a:latin typeface="Arial" charset="0"/>
              </a:rPr>
            </a:br>
            <a:r>
              <a:rPr lang="fr-CA" noProof="0" dirty="0" smtClean="0">
                <a:latin typeface="Arial" charset="0"/>
              </a:rPr>
              <a:t>ne doivent pas être construits au-dessus de la façade de rayonnement lorsque la </a:t>
            </a:r>
          </a:p>
          <a:p>
            <a:pPr>
              <a:buNone/>
            </a:pPr>
            <a:r>
              <a:rPr lang="fr-CA" dirty="0" smtClean="0">
                <a:latin typeface="Arial" charset="0"/>
              </a:rPr>
              <a:t>	</a:t>
            </a:r>
            <a:r>
              <a:rPr lang="fr-CA" noProof="0" dirty="0" smtClean="0">
                <a:latin typeface="Arial" charset="0"/>
              </a:rPr>
              <a:t>DL &lt; 0,45 m</a:t>
            </a:r>
          </a:p>
          <a:p>
            <a:endParaRPr lang="fr-CA" noProof="0" dirty="0" smtClean="0">
              <a:latin typeface="Arial" charset="0"/>
            </a:endParaRPr>
          </a:p>
          <a:p>
            <a:r>
              <a:rPr lang="fr-CA" noProof="0" dirty="0" smtClean="0">
                <a:latin typeface="Arial" charset="0"/>
              </a:rPr>
              <a:t>Les soffites de toit ne doivent pas faire saillie à moins de 0,45 m de la limite de propriété lorsque la DL &gt; 0,45 m </a:t>
            </a:r>
          </a:p>
          <a:p>
            <a:endParaRPr lang="fr-CA" noProof="0" dirty="0" smtClean="0">
              <a:latin typeface="Arial" charset="0"/>
            </a:endParaRPr>
          </a:p>
        </p:txBody>
      </p:sp>
      <p:pic>
        <p:nvPicPr>
          <p:cNvPr id="64515" name="Picture Placeholder 5" descr="spatial6.jpg"/>
          <p:cNvPicPr>
            <a:picLocks noGrp="1" noChangeAspect="1"/>
          </p:cNvPicPr>
          <p:nvPr>
            <p:ph type="pic" sz="quarter" idx="11"/>
            <p:custDataLst>
              <p:tags r:id="rId3"/>
            </p:custDataLst>
          </p:nvPr>
        </p:nvPicPr>
        <p:blipFill>
          <a:blip r:embed="rId7" cstate="print"/>
          <a:srcRect l="19083" r="20534"/>
          <a:stretch>
            <a:fillRect/>
          </a:stretch>
        </p:blipFill>
        <p:spPr>
          <a:xfrm>
            <a:off x="5259388" y="1700213"/>
            <a:ext cx="3489325" cy="3960812"/>
          </a:xfrm>
        </p:spPr>
      </p:pic>
      <p:sp>
        <p:nvSpPr>
          <p:cNvPr id="64516" name="AutoShape 4"/>
          <p:cNvSpPr>
            <a:spLocks noChangeArrowheads="1"/>
          </p:cNvSpPr>
          <p:nvPr>
            <p:custDataLst>
              <p:tags r:id="rId4"/>
            </p:custDataLst>
          </p:nvPr>
        </p:nvSpPr>
        <p:spPr bwMode="auto">
          <a:xfrm>
            <a:off x="6019800" y="1752600"/>
            <a:ext cx="1371600" cy="1828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0000"/>
          </a:solidFill>
          <a:ln w="9525">
            <a:solidFill>
              <a:srgbClr val="FF0000"/>
            </a:solidFill>
            <a:miter lim="800000"/>
            <a:headEnd/>
            <a:tailEnd/>
          </a:ln>
        </p:spPr>
        <p:txBody>
          <a:bodyPr wrap="none" anchor="ctr"/>
          <a:lstStyle/>
          <a:p>
            <a:endParaRPr lang="fr-C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300608" y="260648"/>
            <a:ext cx="7439744" cy="1043136"/>
          </a:xfrm>
        </p:spPr>
        <p:txBody>
          <a:bodyPr/>
          <a:lstStyle/>
          <a:p>
            <a:r>
              <a:rPr lang="en-CA" dirty="0" err="1" smtClean="0"/>
              <a:t>Saillies</a:t>
            </a:r>
            <a:r>
              <a:rPr lang="en-CA" dirty="0" smtClean="0"/>
              <a:t> combustibles – </a:t>
            </a:r>
            <a:r>
              <a:rPr lang="en-CA" dirty="0" err="1" smtClean="0"/>
              <a:t>Soffites</a:t>
            </a:r>
            <a:r>
              <a:rPr lang="en-CA" dirty="0" smtClean="0"/>
              <a:t> de </a:t>
            </a:r>
            <a:r>
              <a:rPr lang="en-CA" dirty="0" err="1" smtClean="0"/>
              <a:t>toit</a:t>
            </a:r>
            <a:endParaRPr lang="en-CA" dirty="0" smtClean="0"/>
          </a:p>
        </p:txBody>
      </p:sp>
      <p:sp>
        <p:nvSpPr>
          <p:cNvPr id="58371" name="Text Placeholder 2"/>
          <p:cNvSpPr>
            <a:spLocks noGrp="1"/>
          </p:cNvSpPr>
          <p:nvPr>
            <p:ph idx="1"/>
          </p:nvPr>
        </p:nvSpPr>
        <p:spPr/>
        <p:txBody>
          <a:bodyPr/>
          <a:lstStyle/>
          <a:p>
            <a:r>
              <a:rPr lang="en-US" dirty="0" smtClean="0"/>
              <a:t>DL ≤ 0,45 m </a:t>
            </a:r>
          </a:p>
          <a:p>
            <a:pPr lvl="1"/>
            <a:r>
              <a:rPr lang="en-US" sz="1800" dirty="0" err="1" smtClean="0"/>
              <a:t>Soffites</a:t>
            </a:r>
            <a:r>
              <a:rPr lang="en-US" sz="1800" dirty="0" smtClean="0"/>
              <a:t> de </a:t>
            </a:r>
            <a:r>
              <a:rPr lang="en-US" sz="1800" dirty="0" err="1" smtClean="0"/>
              <a:t>toit</a:t>
            </a:r>
            <a:r>
              <a:rPr lang="en-US" sz="1800" dirty="0" smtClean="0"/>
              <a:t> ne </a:t>
            </a:r>
            <a:r>
              <a:rPr lang="en-US" sz="1800" dirty="0" err="1" smtClean="0"/>
              <a:t>doivent</a:t>
            </a:r>
            <a:r>
              <a:rPr lang="en-US" sz="1800" dirty="0" smtClean="0"/>
              <a:t> pas </a:t>
            </a:r>
            <a:br>
              <a:rPr lang="en-US" sz="1800" dirty="0" smtClean="0"/>
            </a:br>
            <a:r>
              <a:rPr lang="en-US" sz="1800" dirty="0" err="1" smtClean="0"/>
              <a:t>être</a:t>
            </a:r>
            <a:r>
              <a:rPr lang="en-US" sz="1800" dirty="0" smtClean="0"/>
              <a:t> </a:t>
            </a:r>
            <a:r>
              <a:rPr lang="en-US" sz="1800" dirty="0" err="1" smtClean="0"/>
              <a:t>construits</a:t>
            </a:r>
            <a:r>
              <a:rPr lang="en-US" sz="1800" dirty="0" smtClean="0"/>
              <a:t> </a:t>
            </a:r>
            <a:r>
              <a:rPr lang="en-US" sz="1800" dirty="0" err="1" smtClean="0"/>
              <a:t>si</a:t>
            </a:r>
            <a:r>
              <a:rPr lang="en-US" sz="1800" dirty="0" smtClean="0"/>
              <a:t> la DL ≤ 0,45 m</a:t>
            </a:r>
            <a:endParaRPr lang="en-CA" sz="1800" dirty="0" smtClean="0"/>
          </a:p>
        </p:txBody>
      </p:sp>
      <p:sp>
        <p:nvSpPr>
          <p:cNvPr id="58372" name="Text Placeholder 4"/>
          <p:cNvSpPr>
            <a:spLocks noGrp="1"/>
          </p:cNvSpPr>
          <p:nvPr>
            <p:ph idx="4294967295"/>
          </p:nvPr>
        </p:nvSpPr>
        <p:spPr>
          <a:xfrm>
            <a:off x="4716016" y="1601788"/>
            <a:ext cx="4140200" cy="4267200"/>
          </a:xfrm>
        </p:spPr>
        <p:txBody>
          <a:bodyPr/>
          <a:lstStyle/>
          <a:p>
            <a:r>
              <a:rPr lang="en-US" dirty="0" smtClean="0"/>
              <a:t>DL &gt; 0,45 m</a:t>
            </a:r>
          </a:p>
          <a:p>
            <a:pPr lvl="1"/>
            <a:r>
              <a:rPr lang="en-US" sz="1800" dirty="0" err="1" smtClean="0"/>
              <a:t>Soffites</a:t>
            </a:r>
            <a:r>
              <a:rPr lang="en-US" sz="1800" dirty="0" smtClean="0"/>
              <a:t> de </a:t>
            </a:r>
            <a:r>
              <a:rPr lang="en-US" sz="1800" dirty="0" err="1" smtClean="0"/>
              <a:t>toit</a:t>
            </a:r>
            <a:r>
              <a:rPr lang="en-US" sz="1800" dirty="0" smtClean="0"/>
              <a:t> ne </a:t>
            </a:r>
            <a:r>
              <a:rPr lang="en-US" sz="1800" dirty="0" err="1" smtClean="0"/>
              <a:t>peuvent</a:t>
            </a:r>
            <a:r>
              <a:rPr lang="en-US" sz="1800" dirty="0" smtClean="0"/>
              <a:t> pas faire </a:t>
            </a:r>
            <a:r>
              <a:rPr lang="en-US" sz="1800" dirty="0" err="1" smtClean="0"/>
              <a:t>saillie</a:t>
            </a:r>
            <a:r>
              <a:rPr lang="en-US" sz="1800" dirty="0" smtClean="0"/>
              <a:t> ≤ 0,45 m de la </a:t>
            </a:r>
            <a:r>
              <a:rPr lang="en-US" sz="1800" dirty="0" err="1" smtClean="0"/>
              <a:t>limite</a:t>
            </a:r>
            <a:r>
              <a:rPr lang="en-US" sz="1800" dirty="0" smtClean="0"/>
              <a:t> de </a:t>
            </a:r>
            <a:r>
              <a:rPr lang="en-US" sz="1800" dirty="0" err="1" smtClean="0"/>
              <a:t>propriété</a:t>
            </a:r>
            <a:endParaRPr lang="en-US" sz="1800" dirty="0" smtClean="0"/>
          </a:p>
        </p:txBody>
      </p:sp>
      <p:sp>
        <p:nvSpPr>
          <p:cNvPr id="58378" name="Rectangle 22"/>
          <p:cNvSpPr>
            <a:spLocks noChangeArrowheads="1"/>
          </p:cNvSpPr>
          <p:nvPr/>
        </p:nvSpPr>
        <p:spPr bwMode="auto">
          <a:xfrm>
            <a:off x="5486400" y="3541713"/>
            <a:ext cx="152400" cy="2887662"/>
          </a:xfrm>
          <a:prstGeom prst="rect">
            <a:avLst/>
          </a:prstGeom>
          <a:solidFill>
            <a:schemeClr val="accent1"/>
          </a:solidFill>
          <a:ln w="9525" algn="ctr">
            <a:solidFill>
              <a:schemeClr val="tx1"/>
            </a:solidFill>
            <a:round/>
            <a:headEnd/>
            <a:tailEnd/>
          </a:ln>
        </p:spPr>
        <p:txBody>
          <a:bodyPr/>
          <a:lstStyle/>
          <a:p>
            <a:pPr algn="ctr"/>
            <a:endParaRPr lang="en-CA">
              <a:solidFill>
                <a:srgbClr val="FFFFFF"/>
              </a:solidFill>
            </a:endParaRPr>
          </a:p>
        </p:txBody>
      </p:sp>
      <p:cxnSp>
        <p:nvCxnSpPr>
          <p:cNvPr id="58379" name="Straight Arrow Connector 26"/>
          <p:cNvCxnSpPr>
            <a:cxnSpLocks noChangeShapeType="1"/>
          </p:cNvCxnSpPr>
          <p:nvPr/>
        </p:nvCxnSpPr>
        <p:spPr bwMode="auto">
          <a:xfrm rot="5400000">
            <a:off x="6096001" y="4676775"/>
            <a:ext cx="3505200" cy="3175"/>
          </a:xfrm>
          <a:prstGeom prst="straightConnector1">
            <a:avLst/>
          </a:prstGeom>
          <a:noFill/>
          <a:ln w="9525" algn="ctr">
            <a:solidFill>
              <a:schemeClr val="tx1"/>
            </a:solidFill>
            <a:round/>
            <a:headEnd type="arrow" w="med" len="med"/>
            <a:tailEnd type="arrow" w="med" len="med"/>
          </a:ln>
        </p:spPr>
      </p:cxnSp>
      <p:sp>
        <p:nvSpPr>
          <p:cNvPr id="58380" name="Right Triangle 27"/>
          <p:cNvSpPr>
            <a:spLocks noChangeArrowheads="1"/>
          </p:cNvSpPr>
          <p:nvPr/>
        </p:nvSpPr>
        <p:spPr bwMode="auto">
          <a:xfrm>
            <a:off x="5257800" y="2854325"/>
            <a:ext cx="1219200" cy="908050"/>
          </a:xfrm>
          <a:prstGeom prst="rtTriangle">
            <a:avLst/>
          </a:prstGeom>
          <a:solidFill>
            <a:schemeClr val="accent1"/>
          </a:solidFill>
          <a:ln w="9525" algn="ctr">
            <a:solidFill>
              <a:schemeClr val="tx1"/>
            </a:solidFill>
            <a:round/>
            <a:headEnd/>
            <a:tailEnd/>
          </a:ln>
        </p:spPr>
        <p:txBody>
          <a:bodyPr/>
          <a:lstStyle/>
          <a:p>
            <a:pPr algn="ctr"/>
            <a:endParaRPr lang="en-CA">
              <a:solidFill>
                <a:srgbClr val="FFFFFF"/>
              </a:solidFill>
            </a:endParaRPr>
          </a:p>
        </p:txBody>
      </p:sp>
      <p:sp>
        <p:nvSpPr>
          <p:cNvPr id="14" name="Right Arrow 28"/>
          <p:cNvSpPr>
            <a:spLocks noChangeArrowheads="1"/>
          </p:cNvSpPr>
          <p:nvPr/>
        </p:nvSpPr>
        <p:spPr bwMode="auto">
          <a:xfrm>
            <a:off x="5638800" y="5322888"/>
            <a:ext cx="2209800" cy="742950"/>
          </a:xfrm>
          <a:prstGeom prst="rightArrow">
            <a:avLst>
              <a:gd name="adj1" fmla="val 50000"/>
              <a:gd name="adj2" fmla="val 50004"/>
            </a:avLst>
          </a:prstGeom>
          <a:solidFill>
            <a:srgbClr val="FFFF00"/>
          </a:solidFill>
          <a:ln w="9525" algn="ctr">
            <a:solidFill>
              <a:schemeClr val="tx1"/>
            </a:solidFill>
            <a:round/>
            <a:headEnd/>
            <a:tailEnd/>
          </a:ln>
        </p:spPr>
        <p:txBody>
          <a:bodyPr/>
          <a:lstStyle/>
          <a:p>
            <a:pPr algn="ctr">
              <a:defRPr/>
            </a:pPr>
            <a:r>
              <a:rPr lang="en-US" sz="1600" dirty="0" smtClean="0">
                <a:solidFill>
                  <a:srgbClr val="000066"/>
                </a:solidFill>
                <a:latin typeface="+mn-lt"/>
              </a:rPr>
              <a:t>DL </a:t>
            </a:r>
            <a:r>
              <a:rPr lang="en-US" sz="1600" dirty="0">
                <a:solidFill>
                  <a:srgbClr val="000066"/>
                </a:solidFill>
                <a:latin typeface="+mn-lt"/>
              </a:rPr>
              <a:t>&gt; </a:t>
            </a:r>
            <a:r>
              <a:rPr lang="en-US" sz="1600" dirty="0" smtClean="0">
                <a:solidFill>
                  <a:srgbClr val="000066"/>
                </a:solidFill>
                <a:latin typeface="+mn-lt"/>
              </a:rPr>
              <a:t>0,45 </a:t>
            </a:r>
            <a:r>
              <a:rPr lang="en-US" sz="1600" dirty="0">
                <a:solidFill>
                  <a:srgbClr val="000066"/>
                </a:solidFill>
                <a:latin typeface="+mn-lt"/>
              </a:rPr>
              <a:t>m</a:t>
            </a:r>
            <a:endParaRPr lang="en-CA" sz="1600" dirty="0">
              <a:solidFill>
                <a:srgbClr val="000066"/>
              </a:solidFill>
              <a:latin typeface="+mn-lt"/>
            </a:endParaRPr>
          </a:p>
        </p:txBody>
      </p:sp>
      <p:sp>
        <p:nvSpPr>
          <p:cNvPr id="15" name="Right Arrow 29"/>
          <p:cNvSpPr>
            <a:spLocks noChangeArrowheads="1"/>
          </p:cNvSpPr>
          <p:nvPr/>
        </p:nvSpPr>
        <p:spPr bwMode="auto">
          <a:xfrm>
            <a:off x="6477000" y="3597275"/>
            <a:ext cx="1371600" cy="165100"/>
          </a:xfrm>
          <a:prstGeom prst="rightArrow">
            <a:avLst>
              <a:gd name="adj1" fmla="val 50000"/>
              <a:gd name="adj2" fmla="val 50000"/>
            </a:avLst>
          </a:prstGeom>
          <a:solidFill>
            <a:srgbClr val="FFFF00"/>
          </a:solidFill>
          <a:ln w="9525" algn="ctr">
            <a:solidFill>
              <a:schemeClr val="tx1"/>
            </a:solidFill>
            <a:round/>
            <a:headEnd/>
            <a:tailEnd/>
          </a:ln>
        </p:spPr>
        <p:txBody>
          <a:bodyPr/>
          <a:lstStyle/>
          <a:p>
            <a:pPr algn="ctr">
              <a:defRPr/>
            </a:pPr>
            <a:endParaRPr lang="en-CA" dirty="0">
              <a:solidFill>
                <a:srgbClr val="000066"/>
              </a:solidFill>
              <a:latin typeface="+mn-lt"/>
            </a:endParaRPr>
          </a:p>
        </p:txBody>
      </p:sp>
      <p:grpSp>
        <p:nvGrpSpPr>
          <p:cNvPr id="2" name="Group 18"/>
          <p:cNvGrpSpPr/>
          <p:nvPr/>
        </p:nvGrpSpPr>
        <p:grpSpPr>
          <a:xfrm>
            <a:off x="899592" y="3140968"/>
            <a:ext cx="2628459" cy="3384376"/>
            <a:chOff x="539750" y="2708275"/>
            <a:chExt cx="2447927" cy="3237533"/>
          </a:xfrm>
        </p:grpSpPr>
        <p:sp>
          <p:nvSpPr>
            <p:cNvPr id="58373" name="Rectangle 7"/>
            <p:cNvSpPr>
              <a:spLocks noChangeArrowheads="1"/>
            </p:cNvSpPr>
            <p:nvPr/>
          </p:nvSpPr>
          <p:spPr bwMode="auto">
            <a:xfrm>
              <a:off x="1256742" y="3465995"/>
              <a:ext cx="134124" cy="2466387"/>
            </a:xfrm>
            <a:prstGeom prst="rect">
              <a:avLst/>
            </a:prstGeom>
            <a:solidFill>
              <a:schemeClr val="accent1"/>
            </a:solidFill>
            <a:ln w="9525" algn="ctr">
              <a:solidFill>
                <a:schemeClr val="tx1"/>
              </a:solidFill>
              <a:round/>
              <a:headEnd/>
              <a:tailEnd/>
            </a:ln>
          </p:spPr>
          <p:txBody>
            <a:bodyPr/>
            <a:lstStyle/>
            <a:p>
              <a:pPr algn="ctr"/>
              <a:endParaRPr lang="en-CA">
                <a:solidFill>
                  <a:srgbClr val="FFFFFF"/>
                </a:solidFill>
              </a:endParaRPr>
            </a:p>
          </p:txBody>
        </p:sp>
        <p:sp>
          <p:nvSpPr>
            <p:cNvPr id="58374" name="Right Triangle 12"/>
            <p:cNvSpPr>
              <a:spLocks noChangeArrowheads="1"/>
            </p:cNvSpPr>
            <p:nvPr/>
          </p:nvSpPr>
          <p:spPr bwMode="auto">
            <a:xfrm>
              <a:off x="539750" y="2708275"/>
              <a:ext cx="871809" cy="792163"/>
            </a:xfrm>
            <a:prstGeom prst="rtTriangle">
              <a:avLst/>
            </a:prstGeom>
            <a:solidFill>
              <a:schemeClr val="accent1"/>
            </a:solidFill>
            <a:ln w="9525" algn="ctr">
              <a:solidFill>
                <a:schemeClr val="tx1"/>
              </a:solidFill>
              <a:round/>
              <a:headEnd/>
              <a:tailEnd/>
            </a:ln>
          </p:spPr>
          <p:txBody>
            <a:bodyPr/>
            <a:lstStyle/>
            <a:p>
              <a:pPr algn="ctr"/>
              <a:endParaRPr lang="en-CA">
                <a:solidFill>
                  <a:srgbClr val="FFFFFF"/>
                </a:solidFill>
              </a:endParaRPr>
            </a:p>
          </p:txBody>
        </p:sp>
        <p:sp>
          <p:nvSpPr>
            <p:cNvPr id="8" name="Right Arrow 16"/>
            <p:cNvSpPr>
              <a:spLocks noChangeArrowheads="1"/>
            </p:cNvSpPr>
            <p:nvPr/>
          </p:nvSpPr>
          <p:spPr bwMode="auto">
            <a:xfrm>
              <a:off x="1384444" y="4953000"/>
              <a:ext cx="1314307" cy="593725"/>
            </a:xfrm>
            <a:prstGeom prst="rightArrow">
              <a:avLst>
                <a:gd name="adj1" fmla="val 50000"/>
                <a:gd name="adj2" fmla="val 50000"/>
              </a:avLst>
            </a:prstGeom>
            <a:solidFill>
              <a:srgbClr val="FFFF00"/>
            </a:solidFill>
            <a:ln w="9525" algn="ctr">
              <a:solidFill>
                <a:schemeClr val="tx1"/>
              </a:solidFill>
              <a:round/>
              <a:headEnd/>
              <a:tailEnd/>
            </a:ln>
          </p:spPr>
          <p:txBody>
            <a:bodyPr/>
            <a:lstStyle/>
            <a:p>
              <a:pPr algn="ctr">
                <a:defRPr/>
              </a:pPr>
              <a:endParaRPr lang="en-CA" sz="1200" dirty="0">
                <a:solidFill>
                  <a:srgbClr val="000066"/>
                </a:solidFill>
                <a:latin typeface="+mn-lt"/>
              </a:endParaRPr>
            </a:p>
          </p:txBody>
        </p:sp>
        <p:cxnSp>
          <p:nvCxnSpPr>
            <p:cNvPr id="58376" name="Straight Arrow Connector 20"/>
            <p:cNvCxnSpPr>
              <a:cxnSpLocks noChangeShapeType="1"/>
            </p:cNvCxnSpPr>
            <p:nvPr/>
          </p:nvCxnSpPr>
          <p:spPr bwMode="auto">
            <a:xfrm rot="5400000">
              <a:off x="1116013" y="4361483"/>
              <a:ext cx="3167062" cy="1588"/>
            </a:xfrm>
            <a:prstGeom prst="straightConnector1">
              <a:avLst/>
            </a:prstGeom>
            <a:noFill/>
            <a:ln w="9525" algn="ctr">
              <a:solidFill>
                <a:schemeClr val="tx1"/>
              </a:solidFill>
              <a:round/>
              <a:headEnd type="arrow" w="med" len="med"/>
              <a:tailEnd type="arrow" w="med" len="med"/>
            </a:ln>
          </p:spPr>
        </p:cxnSp>
        <p:sp>
          <p:nvSpPr>
            <p:cNvPr id="58377" name="Right Arrow 21"/>
            <p:cNvSpPr>
              <a:spLocks noChangeArrowheads="1"/>
            </p:cNvSpPr>
            <p:nvPr/>
          </p:nvSpPr>
          <p:spPr bwMode="auto">
            <a:xfrm>
              <a:off x="1411559" y="3397112"/>
              <a:ext cx="1295400" cy="131763"/>
            </a:xfrm>
            <a:prstGeom prst="rightArrow">
              <a:avLst>
                <a:gd name="adj1" fmla="val 50000"/>
                <a:gd name="adj2" fmla="val 50112"/>
              </a:avLst>
            </a:prstGeom>
            <a:solidFill>
              <a:srgbClr val="FFFF00"/>
            </a:solidFill>
            <a:ln w="9525" algn="ctr">
              <a:solidFill>
                <a:schemeClr val="tx1"/>
              </a:solidFill>
              <a:round/>
              <a:headEnd/>
              <a:tailEnd/>
            </a:ln>
          </p:spPr>
          <p:txBody>
            <a:bodyPr/>
            <a:lstStyle/>
            <a:p>
              <a:pPr algn="ctr"/>
              <a:endParaRPr lang="en-CA">
                <a:solidFill>
                  <a:srgbClr val="FFFFFF"/>
                </a:solidFill>
              </a:endParaRPr>
            </a:p>
          </p:txBody>
        </p:sp>
        <p:sp>
          <p:nvSpPr>
            <p:cNvPr id="16" name="Rectangle 30"/>
            <p:cNvSpPr>
              <a:spLocks noChangeArrowheads="1"/>
            </p:cNvSpPr>
            <p:nvPr/>
          </p:nvSpPr>
          <p:spPr bwMode="auto">
            <a:xfrm>
              <a:off x="2260304" y="3573463"/>
              <a:ext cx="172042" cy="323865"/>
            </a:xfrm>
            <a:prstGeom prst="rect">
              <a:avLst/>
            </a:prstGeom>
            <a:noFill/>
            <a:ln w="9525">
              <a:noFill/>
              <a:miter lim="800000"/>
              <a:headEnd/>
              <a:tailEnd/>
            </a:ln>
          </p:spPr>
          <p:txBody>
            <a:bodyPr wrap="none">
              <a:spAutoFit/>
            </a:bodyPr>
            <a:lstStyle/>
            <a:p>
              <a:pPr algn="ctr">
                <a:defRPr/>
              </a:pPr>
              <a:endParaRPr lang="en-CA" sz="1600" strike="sngStrike" dirty="0">
                <a:solidFill>
                  <a:srgbClr val="000066"/>
                </a:solidFill>
                <a:latin typeface="+mn-lt"/>
              </a:endParaRPr>
            </a:p>
          </p:txBody>
        </p:sp>
        <p:sp>
          <p:nvSpPr>
            <p:cNvPr id="18" name="TextBox 17"/>
            <p:cNvSpPr txBox="1"/>
            <p:nvPr/>
          </p:nvSpPr>
          <p:spPr>
            <a:xfrm>
              <a:off x="905421" y="5084763"/>
              <a:ext cx="2082256" cy="677172"/>
            </a:xfrm>
            <a:prstGeom prst="rect">
              <a:avLst/>
            </a:prstGeom>
            <a:noFill/>
          </p:spPr>
          <p:txBody>
            <a:bodyPr wrap="square">
              <a:spAutoFit/>
            </a:bodyPr>
            <a:lstStyle/>
            <a:p>
              <a:pPr algn="ctr">
                <a:defRPr/>
              </a:pPr>
              <a:r>
                <a:rPr lang="en-US" sz="1600" dirty="0" smtClean="0">
                  <a:solidFill>
                    <a:srgbClr val="000066"/>
                  </a:solidFill>
                  <a:latin typeface="+mn-lt"/>
                </a:rPr>
                <a:t>DL </a:t>
              </a:r>
              <a:r>
                <a:rPr lang="en-US" sz="1600" dirty="0">
                  <a:solidFill>
                    <a:srgbClr val="000066"/>
                  </a:solidFill>
                  <a:latin typeface="+mn-lt"/>
                </a:rPr>
                <a:t>≤ </a:t>
              </a:r>
              <a:r>
                <a:rPr lang="en-US" sz="1600" dirty="0" smtClean="0">
                  <a:solidFill>
                    <a:srgbClr val="000066"/>
                  </a:solidFill>
                  <a:latin typeface="+mn-lt"/>
                </a:rPr>
                <a:t>0,45 </a:t>
              </a:r>
              <a:r>
                <a:rPr lang="en-US" sz="1600" dirty="0">
                  <a:solidFill>
                    <a:srgbClr val="000066"/>
                  </a:solidFill>
                  <a:latin typeface="+mn-lt"/>
                </a:rPr>
                <a:t>m</a:t>
              </a:r>
              <a:endParaRPr lang="en-CA" sz="1600" dirty="0">
                <a:solidFill>
                  <a:srgbClr val="000066"/>
                </a:solidFill>
                <a:latin typeface="+mn-lt"/>
              </a:endParaRPr>
            </a:p>
            <a:p>
              <a:pPr algn="ctr">
                <a:defRPr/>
              </a:pPr>
              <a:endParaRPr lang="en-US" dirty="0">
                <a:solidFill>
                  <a:srgbClr val="FFFFFF"/>
                </a:solidFill>
                <a:latin typeface="Arial" charset="0"/>
              </a:endParaRPr>
            </a:p>
          </p:txBody>
        </p:sp>
      </p:grpSp>
      <p:cxnSp>
        <p:nvCxnSpPr>
          <p:cNvPr id="20" name="Straight Connector 13"/>
          <p:cNvCxnSpPr>
            <a:cxnSpLocks noChangeShapeType="1"/>
          </p:cNvCxnSpPr>
          <p:nvPr/>
        </p:nvCxnSpPr>
        <p:spPr bwMode="auto">
          <a:xfrm>
            <a:off x="539552" y="6525344"/>
            <a:ext cx="3312368" cy="0"/>
          </a:xfrm>
          <a:prstGeom prst="line">
            <a:avLst/>
          </a:prstGeom>
          <a:noFill/>
          <a:ln w="57150" algn="ctr">
            <a:solidFill>
              <a:schemeClr val="tx1"/>
            </a:solidFill>
            <a:round/>
            <a:headEnd/>
            <a:tailEnd/>
          </a:ln>
        </p:spPr>
      </p:cxnSp>
      <p:cxnSp>
        <p:nvCxnSpPr>
          <p:cNvPr id="22" name="Straight Connector 13"/>
          <p:cNvCxnSpPr>
            <a:cxnSpLocks noChangeShapeType="1"/>
          </p:cNvCxnSpPr>
          <p:nvPr/>
        </p:nvCxnSpPr>
        <p:spPr bwMode="auto">
          <a:xfrm>
            <a:off x="4716016" y="6453336"/>
            <a:ext cx="3744416" cy="0"/>
          </a:xfrm>
          <a:prstGeom prst="line">
            <a:avLst/>
          </a:prstGeom>
          <a:noFill/>
          <a:ln w="57150" algn="ctr">
            <a:solidFill>
              <a:schemeClr val="tx1"/>
            </a:solidFill>
            <a:round/>
            <a:headEnd/>
            <a:tailEnd/>
          </a:ln>
        </p:spPr>
      </p:cxnSp>
      <p:sp>
        <p:nvSpPr>
          <p:cNvPr id="21" name="Rectangle 30"/>
          <p:cNvSpPr>
            <a:spLocks noChangeArrowheads="1"/>
          </p:cNvSpPr>
          <p:nvPr/>
        </p:nvSpPr>
        <p:spPr bwMode="auto">
          <a:xfrm>
            <a:off x="1763688" y="4077072"/>
            <a:ext cx="1519968" cy="338554"/>
          </a:xfrm>
          <a:prstGeom prst="rect">
            <a:avLst/>
          </a:prstGeom>
          <a:noFill/>
          <a:ln w="9525">
            <a:noFill/>
            <a:miter lim="800000"/>
            <a:headEnd/>
            <a:tailEnd/>
          </a:ln>
        </p:spPr>
        <p:txBody>
          <a:bodyPr wrap="none">
            <a:spAutoFit/>
          </a:bodyPr>
          <a:lstStyle/>
          <a:p>
            <a:pPr algn="ctr">
              <a:defRPr/>
            </a:pPr>
            <a:r>
              <a:rPr lang="en-US" sz="1600" dirty="0" smtClean="0">
                <a:solidFill>
                  <a:srgbClr val="000066"/>
                </a:solidFill>
              </a:rPr>
              <a:t>Pas de </a:t>
            </a:r>
            <a:r>
              <a:rPr lang="en-US" sz="1600" dirty="0" err="1" smtClean="0">
                <a:solidFill>
                  <a:srgbClr val="000066"/>
                </a:solidFill>
              </a:rPr>
              <a:t>soffite</a:t>
            </a:r>
            <a:endParaRPr lang="en-CA" sz="1600" dirty="0">
              <a:solidFill>
                <a:srgbClr val="000066"/>
              </a:solidFill>
            </a:endParaRPr>
          </a:p>
        </p:txBody>
      </p:sp>
      <p:sp>
        <p:nvSpPr>
          <p:cNvPr id="23" name="Rectangle 30"/>
          <p:cNvSpPr>
            <a:spLocks noChangeArrowheads="1"/>
          </p:cNvSpPr>
          <p:nvPr/>
        </p:nvSpPr>
        <p:spPr bwMode="auto">
          <a:xfrm>
            <a:off x="5724128" y="3861048"/>
            <a:ext cx="2016224" cy="584775"/>
          </a:xfrm>
          <a:prstGeom prst="rect">
            <a:avLst/>
          </a:prstGeom>
          <a:noFill/>
          <a:ln w="9525">
            <a:noFill/>
            <a:miter lim="800000"/>
            <a:headEnd/>
            <a:tailEnd/>
          </a:ln>
        </p:spPr>
        <p:txBody>
          <a:bodyPr wrap="square">
            <a:spAutoFit/>
          </a:bodyPr>
          <a:lstStyle/>
          <a:p>
            <a:pPr algn="ctr">
              <a:defRPr/>
            </a:pPr>
            <a:r>
              <a:rPr lang="en-US" sz="1600" dirty="0" smtClean="0">
                <a:solidFill>
                  <a:srgbClr val="000066"/>
                </a:solidFill>
                <a:latin typeface="+mn-lt"/>
              </a:rPr>
              <a:t>Distance au </a:t>
            </a:r>
            <a:r>
              <a:rPr lang="en-US" sz="1600" dirty="0" err="1" smtClean="0">
                <a:solidFill>
                  <a:srgbClr val="000066"/>
                </a:solidFill>
                <a:latin typeface="+mn-lt"/>
              </a:rPr>
              <a:t>soffite</a:t>
            </a:r>
            <a:r>
              <a:rPr lang="en-US" sz="1600" dirty="0" smtClean="0">
                <a:solidFill>
                  <a:srgbClr val="000066"/>
                </a:solidFill>
                <a:latin typeface="+mn-lt"/>
              </a:rPr>
              <a:t> </a:t>
            </a:r>
            <a:r>
              <a:rPr lang="en-US" sz="1600" dirty="0" smtClean="0">
                <a:solidFill>
                  <a:srgbClr val="000066"/>
                </a:solidFill>
              </a:rPr>
              <a:t>&gt;</a:t>
            </a:r>
            <a:r>
              <a:rPr lang="en-US" sz="1600" dirty="0" smtClean="0">
                <a:solidFill>
                  <a:srgbClr val="000066"/>
                </a:solidFill>
                <a:latin typeface="+mn-lt"/>
              </a:rPr>
              <a:t> 0,45 </a:t>
            </a:r>
            <a:r>
              <a:rPr lang="en-US" sz="1600" dirty="0">
                <a:solidFill>
                  <a:srgbClr val="000066"/>
                </a:solidFill>
                <a:latin typeface="+mn-lt"/>
              </a:rPr>
              <a:t>m</a:t>
            </a:r>
            <a:endParaRPr lang="en-CA" sz="1600" dirty="0">
              <a:solidFill>
                <a:srgbClr val="000066"/>
              </a:solidFill>
              <a:latin typeface="+mn-lt"/>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Nature des modifications techniques</a:t>
            </a:r>
          </a:p>
        </p:txBody>
      </p:sp>
      <p:sp>
        <p:nvSpPr>
          <p:cNvPr id="12290" name="Content Placeholder 2"/>
          <p:cNvSpPr>
            <a:spLocks noGrp="1"/>
          </p:cNvSpPr>
          <p:nvPr>
            <p:ph idx="1"/>
            <p:custDataLst>
              <p:tags r:id="rId2"/>
            </p:custDataLst>
          </p:nvPr>
        </p:nvSpPr>
        <p:spPr/>
        <p:txBody>
          <a:bodyPr/>
          <a:lstStyle/>
          <a:p>
            <a:r>
              <a:rPr lang="fr-CA" noProof="0" dirty="0" smtClean="0">
                <a:latin typeface="Arial" charset="0"/>
              </a:rPr>
              <a:t>Délais d’intervention des services d’incendie</a:t>
            </a:r>
          </a:p>
          <a:p>
            <a:r>
              <a:rPr lang="fr-CA" i="1" noProof="0" dirty="0" smtClean="0">
                <a:latin typeface="Arial" charset="0"/>
              </a:rPr>
              <a:t>Distance limitative</a:t>
            </a:r>
          </a:p>
          <a:p>
            <a:r>
              <a:rPr lang="fr-CA" noProof="0" dirty="0" smtClean="0">
                <a:latin typeface="Arial" charset="0"/>
              </a:rPr>
              <a:t>Baies </a:t>
            </a:r>
            <a:r>
              <a:rPr lang="fr-CA" noProof="0" dirty="0" err="1" smtClean="0">
                <a:latin typeface="Arial" charset="0"/>
              </a:rPr>
              <a:t>vitr</a:t>
            </a:r>
            <a:r>
              <a:rPr lang="fr-CA" dirty="0" err="1" smtClean="0">
                <a:latin typeface="Arial" charset="0"/>
              </a:rPr>
              <a:t>ées</a:t>
            </a:r>
            <a:r>
              <a:rPr lang="fr-CA" dirty="0" smtClean="0">
                <a:latin typeface="Arial" charset="0"/>
              </a:rPr>
              <a:t> et</a:t>
            </a:r>
            <a:r>
              <a:rPr lang="fr-CA" i="1" dirty="0" smtClean="0">
                <a:latin typeface="Arial" charset="0"/>
              </a:rPr>
              <a:t> baies</a:t>
            </a:r>
            <a:r>
              <a:rPr lang="fr-CA" i="1" noProof="0" dirty="0" smtClean="0">
                <a:latin typeface="Arial" charset="0"/>
              </a:rPr>
              <a:t> non protégées</a:t>
            </a:r>
          </a:p>
          <a:p>
            <a:r>
              <a:rPr lang="fr-CA" noProof="0" dirty="0" smtClean="0">
                <a:latin typeface="Arial" charset="0"/>
              </a:rPr>
              <a:t>Protection de la </a:t>
            </a:r>
            <a:r>
              <a:rPr lang="fr-CA" i="1" noProof="0" dirty="0" smtClean="0">
                <a:latin typeface="Arial" charset="0"/>
              </a:rPr>
              <a:t>façade de rayonnement</a:t>
            </a:r>
          </a:p>
          <a:p>
            <a:r>
              <a:rPr lang="fr-CA" noProof="0" dirty="0" smtClean="0">
                <a:latin typeface="Arial" charset="0"/>
              </a:rPr>
              <a:t>Saillies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300608" y="260648"/>
            <a:ext cx="7439744" cy="1043136"/>
          </a:xfrm>
        </p:spPr>
        <p:txBody>
          <a:bodyPr/>
          <a:lstStyle/>
          <a:p>
            <a:r>
              <a:rPr lang="en-CA" dirty="0" err="1" smtClean="0"/>
              <a:t>Saillies</a:t>
            </a:r>
            <a:r>
              <a:rPr lang="en-CA" dirty="0" smtClean="0"/>
              <a:t> combustibles – </a:t>
            </a:r>
            <a:r>
              <a:rPr lang="en-CA" dirty="0" err="1" smtClean="0"/>
              <a:t>Soffites</a:t>
            </a:r>
            <a:r>
              <a:rPr lang="en-CA" dirty="0" smtClean="0"/>
              <a:t> de </a:t>
            </a:r>
            <a:r>
              <a:rPr lang="en-CA" dirty="0" err="1" smtClean="0"/>
              <a:t>toit</a:t>
            </a:r>
            <a:endParaRPr lang="en-CA" dirty="0" smtClean="0"/>
          </a:p>
        </p:txBody>
      </p:sp>
      <p:sp>
        <p:nvSpPr>
          <p:cNvPr id="16" name="Content Placeholder 15"/>
          <p:cNvSpPr>
            <a:spLocks noGrp="1"/>
          </p:cNvSpPr>
          <p:nvPr>
            <p:ph idx="1"/>
          </p:nvPr>
        </p:nvSpPr>
        <p:spPr/>
        <p:txBody>
          <a:bodyPr/>
          <a:lstStyle/>
          <a:p>
            <a:pPr marL="361950" indent="-361950">
              <a:buFont typeface="Arial" pitchFamily="34" charset="0"/>
              <a:buChar char="•"/>
            </a:pPr>
            <a:r>
              <a:rPr lang="en-US" dirty="0" smtClean="0">
                <a:cs typeface="Times New Roman" pitchFamily="18" charset="0"/>
              </a:rPr>
              <a:t>Si les </a:t>
            </a:r>
            <a:r>
              <a:rPr lang="en-US" dirty="0" err="1" smtClean="0">
                <a:cs typeface="Times New Roman" pitchFamily="18" charset="0"/>
              </a:rPr>
              <a:t>soffites</a:t>
            </a:r>
            <a:r>
              <a:rPr lang="en-US" dirty="0" smtClean="0">
                <a:cs typeface="Times New Roman" pitchFamily="18" charset="0"/>
              </a:rPr>
              <a:t> de </a:t>
            </a:r>
            <a:r>
              <a:rPr lang="en-US" dirty="0" err="1" smtClean="0">
                <a:cs typeface="Times New Roman" pitchFamily="18" charset="0"/>
              </a:rPr>
              <a:t>toit</a:t>
            </a:r>
            <a:r>
              <a:rPr lang="en-US" dirty="0" smtClean="0">
                <a:cs typeface="Times New Roman" pitchFamily="18" charset="0"/>
              </a:rPr>
              <a:t> font </a:t>
            </a:r>
            <a:r>
              <a:rPr lang="en-US" dirty="0" err="1" smtClean="0">
                <a:cs typeface="Times New Roman" pitchFamily="18" charset="0"/>
              </a:rPr>
              <a:t>saillie</a:t>
            </a:r>
            <a:r>
              <a:rPr lang="en-US" dirty="0" smtClean="0">
                <a:cs typeface="Times New Roman" pitchFamily="18" charset="0"/>
              </a:rPr>
              <a:t> à </a:t>
            </a:r>
            <a:r>
              <a:rPr lang="en-US" dirty="0" err="1" smtClean="0">
                <a:cs typeface="Times New Roman" pitchFamily="18" charset="0"/>
              </a:rPr>
              <a:t>moins</a:t>
            </a:r>
            <a:r>
              <a:rPr lang="en-US" dirty="0" smtClean="0">
                <a:cs typeface="Times New Roman" pitchFamily="18" charset="0"/>
              </a:rPr>
              <a:t> de 1,2 m</a:t>
            </a:r>
          </a:p>
          <a:p>
            <a:pPr marL="819150" lvl="1" indent="-361950"/>
            <a:r>
              <a:rPr lang="en-US" dirty="0" err="1" smtClean="0">
                <a:cs typeface="Times New Roman" pitchFamily="18" charset="0"/>
              </a:rPr>
              <a:t>Aucune</a:t>
            </a:r>
            <a:r>
              <a:rPr lang="en-US" dirty="0" smtClean="0">
                <a:cs typeface="Times New Roman" pitchFamily="18" charset="0"/>
              </a:rPr>
              <a:t> </a:t>
            </a:r>
            <a:r>
              <a:rPr lang="en-US" dirty="0" err="1" smtClean="0">
                <a:cs typeface="Times New Roman" pitchFamily="18" charset="0"/>
              </a:rPr>
              <a:t>ouverture</a:t>
            </a:r>
            <a:r>
              <a:rPr lang="en-US" dirty="0" smtClean="0">
                <a:cs typeface="Times New Roman" pitchFamily="18" charset="0"/>
              </a:rPr>
              <a:t>; et</a:t>
            </a:r>
          </a:p>
          <a:p>
            <a:pPr marL="819150" lvl="1" indent="-361950"/>
            <a:r>
              <a:rPr lang="fr-CA" dirty="0" smtClean="0">
                <a:cs typeface="Times New Roman" pitchFamily="18" charset="0"/>
              </a:rPr>
              <a:t>Protégés par un matériau acceptable</a:t>
            </a:r>
            <a:endParaRPr lang="en-CA" dirty="0" smtClean="0">
              <a:cs typeface="Times New Roman" pitchFamily="18" charset="0"/>
            </a:endParaRPr>
          </a:p>
          <a:p>
            <a:endParaRPr lang="en-CA" dirty="0"/>
          </a:p>
        </p:txBody>
      </p:sp>
      <p:grpSp>
        <p:nvGrpSpPr>
          <p:cNvPr id="2" name="Group 8"/>
          <p:cNvGrpSpPr>
            <a:grpSpLocks/>
          </p:cNvGrpSpPr>
          <p:nvPr/>
        </p:nvGrpSpPr>
        <p:grpSpPr bwMode="auto">
          <a:xfrm>
            <a:off x="5587544" y="2481943"/>
            <a:ext cx="3024187" cy="3740265"/>
            <a:chOff x="288" y="1200"/>
            <a:chExt cx="4849" cy="2688"/>
          </a:xfrm>
        </p:grpSpPr>
        <p:sp>
          <p:nvSpPr>
            <p:cNvPr id="59400" name="Rectangle 5"/>
            <p:cNvSpPr>
              <a:spLocks noChangeArrowheads="1"/>
            </p:cNvSpPr>
            <p:nvPr/>
          </p:nvSpPr>
          <p:spPr bwMode="auto">
            <a:xfrm>
              <a:off x="1440" y="1728"/>
              <a:ext cx="144" cy="2112"/>
            </a:xfrm>
            <a:prstGeom prst="rect">
              <a:avLst/>
            </a:prstGeom>
            <a:solidFill>
              <a:schemeClr val="accent1"/>
            </a:solidFill>
            <a:ln w="9525" algn="ctr">
              <a:solidFill>
                <a:schemeClr val="tx1"/>
              </a:solidFill>
              <a:round/>
              <a:headEnd/>
              <a:tailEnd/>
            </a:ln>
          </p:spPr>
          <p:txBody>
            <a:bodyPr/>
            <a:lstStyle/>
            <a:p>
              <a:pPr algn="ctr" eaLnBrk="0" hangingPunct="0"/>
              <a:endParaRPr lang="en-CA">
                <a:solidFill>
                  <a:srgbClr val="FFFFFF"/>
                </a:solidFill>
              </a:endParaRPr>
            </a:p>
          </p:txBody>
        </p:sp>
        <p:sp>
          <p:nvSpPr>
            <p:cNvPr id="59401" name="Right Triangle 6"/>
            <p:cNvSpPr>
              <a:spLocks noChangeArrowheads="1"/>
            </p:cNvSpPr>
            <p:nvPr/>
          </p:nvSpPr>
          <p:spPr bwMode="auto">
            <a:xfrm>
              <a:off x="288" y="1200"/>
              <a:ext cx="2832" cy="528"/>
            </a:xfrm>
            <a:prstGeom prst="rtTriangle">
              <a:avLst/>
            </a:prstGeom>
            <a:solidFill>
              <a:schemeClr val="accent1"/>
            </a:solidFill>
            <a:ln w="9525" algn="ctr">
              <a:solidFill>
                <a:schemeClr val="tx1"/>
              </a:solidFill>
              <a:round/>
              <a:headEnd/>
              <a:tailEnd/>
            </a:ln>
          </p:spPr>
          <p:txBody>
            <a:bodyPr/>
            <a:lstStyle/>
            <a:p>
              <a:pPr algn="ctr" eaLnBrk="0" hangingPunct="0"/>
              <a:endParaRPr lang="en-CA">
                <a:solidFill>
                  <a:srgbClr val="FFFFFF"/>
                </a:solidFill>
              </a:endParaRPr>
            </a:p>
          </p:txBody>
        </p:sp>
        <p:cxnSp>
          <p:nvCxnSpPr>
            <p:cNvPr id="59402" name="Straight Arrow Connector 8"/>
            <p:cNvCxnSpPr>
              <a:cxnSpLocks noChangeShapeType="1"/>
            </p:cNvCxnSpPr>
            <p:nvPr/>
          </p:nvCxnSpPr>
          <p:spPr bwMode="auto">
            <a:xfrm rot="5400000">
              <a:off x="3827" y="2578"/>
              <a:ext cx="2586" cy="34"/>
            </a:xfrm>
            <a:prstGeom prst="straightConnector1">
              <a:avLst/>
            </a:prstGeom>
            <a:noFill/>
            <a:ln w="9525" algn="ctr">
              <a:solidFill>
                <a:schemeClr val="tx1"/>
              </a:solidFill>
              <a:round/>
              <a:headEnd type="arrow" w="med" len="med"/>
              <a:tailEnd type="arrow" w="med" len="med"/>
            </a:ln>
          </p:spPr>
        </p:cxnSp>
        <p:sp>
          <p:nvSpPr>
            <p:cNvPr id="33801" name="Rectangle 14"/>
            <p:cNvSpPr>
              <a:spLocks noChangeArrowheads="1"/>
            </p:cNvSpPr>
            <p:nvPr/>
          </p:nvSpPr>
          <p:spPr bwMode="auto">
            <a:xfrm>
              <a:off x="1584" y="1728"/>
              <a:ext cx="1489" cy="96"/>
            </a:xfrm>
            <a:prstGeom prst="rect">
              <a:avLst/>
            </a:prstGeom>
            <a:solidFill>
              <a:schemeClr val="tx1"/>
            </a:solidFill>
            <a:ln w="9525" algn="ctr">
              <a:solidFill>
                <a:schemeClr val="tx1"/>
              </a:solidFill>
              <a:round/>
              <a:headEnd/>
              <a:tailEnd/>
            </a:ln>
          </p:spPr>
          <p:txBody>
            <a:bodyPr/>
            <a:lstStyle/>
            <a:p>
              <a:pPr algn="ctr" eaLnBrk="0" hangingPunct="0">
                <a:defRPr/>
              </a:pPr>
              <a:endParaRPr lang="en-US" dirty="0">
                <a:solidFill>
                  <a:srgbClr val="000066"/>
                </a:solidFill>
                <a:latin typeface="+mn-lt"/>
              </a:endParaRPr>
            </a:p>
          </p:txBody>
        </p:sp>
      </p:grpSp>
      <p:cxnSp>
        <p:nvCxnSpPr>
          <p:cNvPr id="59396" name="Straight Connector 9"/>
          <p:cNvCxnSpPr>
            <a:cxnSpLocks noChangeShapeType="1"/>
          </p:cNvCxnSpPr>
          <p:nvPr/>
        </p:nvCxnSpPr>
        <p:spPr bwMode="auto">
          <a:xfrm rot="5400000">
            <a:off x="5002550" y="4424250"/>
            <a:ext cx="3455987" cy="0"/>
          </a:xfrm>
          <a:prstGeom prst="line">
            <a:avLst/>
          </a:prstGeom>
          <a:noFill/>
          <a:ln w="38100" algn="ctr">
            <a:solidFill>
              <a:srgbClr val="FF0000"/>
            </a:solidFill>
            <a:round/>
            <a:headEnd/>
            <a:tailEnd/>
          </a:ln>
        </p:spPr>
      </p:cxnSp>
      <p:sp>
        <p:nvSpPr>
          <p:cNvPr id="59397" name="TextBox 10"/>
          <p:cNvSpPr txBox="1">
            <a:spLocks noChangeArrowheads="1"/>
          </p:cNvSpPr>
          <p:nvPr/>
        </p:nvSpPr>
        <p:spPr bwMode="auto">
          <a:xfrm>
            <a:off x="6873419" y="3410631"/>
            <a:ext cx="1821076" cy="553998"/>
          </a:xfrm>
          <a:prstGeom prst="rect">
            <a:avLst/>
          </a:prstGeom>
          <a:noFill/>
          <a:ln w="9525">
            <a:noFill/>
            <a:miter lim="800000"/>
            <a:headEnd/>
            <a:tailEnd/>
          </a:ln>
        </p:spPr>
        <p:txBody>
          <a:bodyPr wrap="none">
            <a:spAutoFit/>
          </a:bodyPr>
          <a:lstStyle/>
          <a:p>
            <a:pPr>
              <a:buFont typeface="Arial" pitchFamily="34" charset="0"/>
              <a:buChar char="•"/>
            </a:pPr>
            <a:r>
              <a:rPr lang="en-US" sz="1600" dirty="0" smtClean="0">
                <a:solidFill>
                  <a:srgbClr val="000066"/>
                </a:solidFill>
              </a:rPr>
              <a:t> </a:t>
            </a:r>
            <a:r>
              <a:rPr lang="en-US" sz="1400" dirty="0" smtClean="0">
                <a:solidFill>
                  <a:srgbClr val="000066"/>
                </a:solidFill>
              </a:rPr>
              <a:t>Protégés</a:t>
            </a:r>
            <a:endParaRPr lang="en-US" sz="1400" dirty="0">
              <a:solidFill>
                <a:srgbClr val="000066"/>
              </a:solidFill>
            </a:endParaRPr>
          </a:p>
          <a:p>
            <a:pPr>
              <a:buFont typeface="Arial" pitchFamily="34" charset="0"/>
              <a:buChar char="•"/>
            </a:pPr>
            <a:r>
              <a:rPr lang="en-US" sz="1400" dirty="0" smtClean="0">
                <a:solidFill>
                  <a:srgbClr val="000066"/>
                </a:solidFill>
              </a:rPr>
              <a:t> </a:t>
            </a:r>
            <a:r>
              <a:rPr lang="en-US" sz="1400" dirty="0" err="1" smtClean="0">
                <a:solidFill>
                  <a:srgbClr val="000066"/>
                </a:solidFill>
              </a:rPr>
              <a:t>Aucune</a:t>
            </a:r>
            <a:r>
              <a:rPr lang="en-US" sz="1400" dirty="0" smtClean="0">
                <a:solidFill>
                  <a:srgbClr val="000066"/>
                </a:solidFill>
              </a:rPr>
              <a:t> </a:t>
            </a:r>
            <a:r>
              <a:rPr lang="en-US" sz="1400" dirty="0" err="1" smtClean="0">
                <a:solidFill>
                  <a:srgbClr val="000066"/>
                </a:solidFill>
              </a:rPr>
              <a:t>ouverture</a:t>
            </a:r>
            <a:endParaRPr lang="en-US" sz="1400" dirty="0">
              <a:solidFill>
                <a:srgbClr val="000066"/>
              </a:solidFill>
            </a:endParaRPr>
          </a:p>
        </p:txBody>
      </p:sp>
      <p:cxnSp>
        <p:nvCxnSpPr>
          <p:cNvPr id="59399" name="Straight Connector 13"/>
          <p:cNvCxnSpPr>
            <a:cxnSpLocks noChangeShapeType="1"/>
          </p:cNvCxnSpPr>
          <p:nvPr/>
        </p:nvCxnSpPr>
        <p:spPr bwMode="auto">
          <a:xfrm>
            <a:off x="4515981" y="6196693"/>
            <a:ext cx="4248150" cy="0"/>
          </a:xfrm>
          <a:prstGeom prst="line">
            <a:avLst/>
          </a:prstGeom>
          <a:noFill/>
          <a:ln w="57150" algn="ctr">
            <a:solidFill>
              <a:schemeClr val="tx1"/>
            </a:solidFill>
            <a:round/>
            <a:headEnd/>
            <a:tailEnd/>
          </a:ln>
        </p:spPr>
      </p:cxnSp>
      <p:sp>
        <p:nvSpPr>
          <p:cNvPr id="13" name="Left-Right Arrow 13"/>
          <p:cNvSpPr>
            <a:spLocks noChangeArrowheads="1"/>
          </p:cNvSpPr>
          <p:nvPr/>
        </p:nvSpPr>
        <p:spPr bwMode="auto">
          <a:xfrm>
            <a:off x="6695810" y="5206437"/>
            <a:ext cx="1903448" cy="132189"/>
          </a:xfrm>
          <a:prstGeom prst="leftRightArrow">
            <a:avLst>
              <a:gd name="adj1" fmla="val 50000"/>
              <a:gd name="adj2" fmla="val 49968"/>
            </a:avLst>
          </a:prstGeom>
          <a:solidFill>
            <a:srgbClr val="FFFF00"/>
          </a:solidFill>
          <a:ln w="9525" algn="ctr">
            <a:solidFill>
              <a:schemeClr val="tx1"/>
            </a:solidFill>
            <a:round/>
            <a:headEnd/>
            <a:tailEnd/>
          </a:ln>
        </p:spPr>
        <p:txBody>
          <a:bodyPr/>
          <a:lstStyle/>
          <a:p>
            <a:pPr algn="ctr" eaLnBrk="0" hangingPunct="0">
              <a:defRPr/>
            </a:pPr>
            <a:endParaRPr lang="en-US" dirty="0">
              <a:solidFill>
                <a:srgbClr val="000066"/>
              </a:solidFill>
              <a:latin typeface="+mn-lt"/>
            </a:endParaRPr>
          </a:p>
          <a:p>
            <a:pPr algn="ctr" eaLnBrk="0" hangingPunct="0">
              <a:defRPr/>
            </a:pPr>
            <a:r>
              <a:rPr lang="en-US" sz="1600" dirty="0">
                <a:solidFill>
                  <a:srgbClr val="000066"/>
                </a:solidFill>
                <a:latin typeface="+mn-lt"/>
              </a:rPr>
              <a:t>Distance </a:t>
            </a:r>
            <a:r>
              <a:rPr lang="en-US" sz="1600" dirty="0">
                <a:solidFill>
                  <a:srgbClr val="000066"/>
                </a:solidFill>
              </a:rPr>
              <a:t>≤</a:t>
            </a:r>
            <a:r>
              <a:rPr lang="en-US" sz="1600" dirty="0">
                <a:solidFill>
                  <a:srgbClr val="000066"/>
                </a:solidFill>
                <a:latin typeface="+mn-lt"/>
              </a:rPr>
              <a:t> </a:t>
            </a:r>
            <a:r>
              <a:rPr lang="en-US" sz="1600" dirty="0" smtClean="0">
                <a:solidFill>
                  <a:srgbClr val="000066"/>
                </a:solidFill>
                <a:latin typeface="+mn-lt"/>
              </a:rPr>
              <a:t>1,2 </a:t>
            </a:r>
            <a:r>
              <a:rPr lang="en-US" sz="1600" dirty="0">
                <a:solidFill>
                  <a:srgbClr val="000066"/>
                </a:solidFill>
                <a:latin typeface="+mn-lt"/>
              </a:rPr>
              <a:t>m </a:t>
            </a:r>
            <a:endParaRPr lang="en-CA" sz="1600" dirty="0">
              <a:solidFill>
                <a:srgbClr val="000066"/>
              </a:solidFill>
              <a:latin typeface="+mn-lt"/>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Saillies </a:t>
            </a:r>
          </a:p>
        </p:txBody>
      </p:sp>
      <p:pic>
        <p:nvPicPr>
          <p:cNvPr id="70658" name="Picture 1"/>
          <p:cNvPicPr>
            <a:picLocks noGrp="1" noChangeAspect="1" noChangeArrowheads="1"/>
          </p:cNvPicPr>
          <p:nvPr>
            <p:ph idx="1"/>
            <p:custDataLst>
              <p:tags r:id="rId2"/>
            </p:custDataLst>
          </p:nvPr>
        </p:nvPicPr>
        <p:blipFill>
          <a:blip r:embed="rId5" cstate="print"/>
          <a:stretch>
            <a:fillRect/>
          </a:stretch>
        </p:blipFill>
        <p:spPr>
          <a:xfrm>
            <a:off x="1731963" y="2218828"/>
            <a:ext cx="5576887" cy="3212506"/>
          </a:xfrm>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Résumé </a:t>
            </a:r>
          </a:p>
        </p:txBody>
      </p:sp>
      <p:sp>
        <p:nvSpPr>
          <p:cNvPr id="72706" name="Content Placeholder 2"/>
          <p:cNvSpPr>
            <a:spLocks noGrp="1"/>
          </p:cNvSpPr>
          <p:nvPr>
            <p:ph idx="1"/>
            <p:custDataLst>
              <p:tags r:id="rId2"/>
            </p:custDataLst>
          </p:nvPr>
        </p:nvSpPr>
        <p:spPr/>
        <p:txBody>
          <a:bodyPr/>
          <a:lstStyle/>
          <a:p>
            <a:r>
              <a:rPr lang="fr-CA" noProof="0" dirty="0" smtClean="0">
                <a:latin typeface="Arial" charset="0"/>
              </a:rPr>
              <a:t>De nouvelles exigences ont été ajoutées aux parties 3 et 9 </a:t>
            </a:r>
            <a:br>
              <a:rPr lang="fr-CA" noProof="0" dirty="0" smtClean="0">
                <a:latin typeface="Arial" charset="0"/>
              </a:rPr>
            </a:br>
            <a:r>
              <a:rPr lang="fr-CA" noProof="0" dirty="0" smtClean="0">
                <a:latin typeface="Arial" charset="0"/>
              </a:rPr>
              <a:t>en réponse aux préoccupations relatives aux séparations spatiales</a:t>
            </a:r>
          </a:p>
          <a:p>
            <a:pPr lvl="1">
              <a:spcBef>
                <a:spcPts val="1200"/>
              </a:spcBef>
            </a:pPr>
            <a:r>
              <a:rPr lang="fr-CA" noProof="0" dirty="0" smtClean="0">
                <a:latin typeface="Arial" charset="0"/>
              </a:rPr>
              <a:t>Clarification du délai d’intervention du service d’incendie</a:t>
            </a:r>
          </a:p>
          <a:p>
            <a:pPr lvl="1">
              <a:spcBef>
                <a:spcPts val="1200"/>
              </a:spcBef>
            </a:pPr>
            <a:r>
              <a:rPr lang="fr-CA" noProof="0" dirty="0" smtClean="0">
                <a:latin typeface="Arial" charset="0"/>
              </a:rPr>
              <a:t>Limitations quant au pourcentage de baies non protégées </a:t>
            </a:r>
            <a:br>
              <a:rPr lang="fr-CA" noProof="0" dirty="0" smtClean="0">
                <a:latin typeface="Arial" charset="0"/>
              </a:rPr>
            </a:br>
            <a:r>
              <a:rPr lang="fr-CA" noProof="0" dirty="0" smtClean="0">
                <a:latin typeface="Arial" charset="0"/>
              </a:rPr>
              <a:t>(façade de rayonnement)</a:t>
            </a:r>
          </a:p>
          <a:p>
            <a:pPr lvl="1">
              <a:spcBef>
                <a:spcPts val="1200"/>
              </a:spcBef>
            </a:pPr>
            <a:r>
              <a:rPr lang="fr-CA" noProof="0" dirty="0" smtClean="0">
                <a:latin typeface="Arial" charset="0"/>
              </a:rPr>
              <a:t>Exigences de revêtements extérieurs incombustibles </a:t>
            </a:r>
            <a:br>
              <a:rPr lang="fr-CA" noProof="0" dirty="0" smtClean="0">
                <a:latin typeface="Arial" charset="0"/>
              </a:rPr>
            </a:br>
            <a:r>
              <a:rPr lang="fr-CA" noProof="0" dirty="0" smtClean="0">
                <a:latin typeface="Arial" charset="0"/>
              </a:rPr>
              <a:t>(façade de rayonnement)</a:t>
            </a:r>
          </a:p>
          <a:p>
            <a:pPr lvl="1">
              <a:spcBef>
                <a:spcPts val="1200"/>
              </a:spcBef>
            </a:pPr>
            <a:r>
              <a:rPr lang="fr-CA" noProof="0" dirty="0" smtClean="0">
                <a:latin typeface="Arial" charset="0"/>
              </a:rPr>
              <a:t>Limites relatives aux saillies (façade de rayonnement) </a:t>
            </a:r>
          </a:p>
          <a:p>
            <a:pPr lvl="1">
              <a:spcBef>
                <a:spcPts val="1200"/>
              </a:spcBef>
            </a:pPr>
            <a:r>
              <a:rPr lang="fr-CA" noProof="0" dirty="0" smtClean="0">
                <a:latin typeface="Arial" charset="0"/>
              </a:rPr>
              <a:t>Protection des saillies (façade de rayonnement)</a:t>
            </a:r>
          </a:p>
          <a:p>
            <a:endParaRPr lang="fr-CA" noProof="0" dirty="0" smtClean="0">
              <a:latin typeface="Arial" charset="0"/>
            </a:endParaRPr>
          </a:p>
        </p:txBody>
      </p:sp>
      <p:sp>
        <p:nvSpPr>
          <p:cNvPr id="72707" name="Notes Placeholder 3"/>
          <p:cNvSpPr txBox="1">
            <a:spLocks/>
          </p:cNvSpPr>
          <p:nvPr>
            <p:custDataLst>
              <p:tags r:id="rId3"/>
            </p:custDataLst>
          </p:nvPr>
        </p:nvSpPr>
        <p:spPr bwMode="auto">
          <a:xfrm>
            <a:off x="685800" y="4343400"/>
            <a:ext cx="5486400" cy="4114800"/>
          </a:xfrm>
          <a:prstGeom prst="rect">
            <a:avLst/>
          </a:prstGeom>
          <a:noFill/>
          <a:ln w="9525">
            <a:noFill/>
            <a:miter lim="800000"/>
            <a:headEnd/>
            <a:tailEnd/>
          </a:ln>
        </p:spPr>
        <p:txBody>
          <a:bodyPr/>
          <a:lstStyle/>
          <a:p>
            <a:pPr algn="ctr" eaLnBrk="0" hangingPunct="0"/>
            <a:endParaRPr lang="en-CA" sz="1400" b="0" dirty="0">
              <a:solidFill>
                <a:schemeClr val="tx1"/>
              </a:solidFill>
            </a:endParaRPr>
          </a:p>
        </p:txBody>
      </p:sp>
      <p:sp>
        <p:nvSpPr>
          <p:cNvPr id="72708" name="Rectangle 5"/>
          <p:cNvSpPr>
            <a:spLocks noChangeArrowheads="1"/>
          </p:cNvSpPr>
          <p:nvPr>
            <p:custDataLst>
              <p:tags r:id="rId4"/>
            </p:custDataLst>
          </p:nvPr>
        </p:nvSpPr>
        <p:spPr bwMode="auto">
          <a:xfrm>
            <a:off x="1588" y="776288"/>
            <a:ext cx="9144000" cy="549275"/>
          </a:xfrm>
          <a:prstGeom prst="rect">
            <a:avLst/>
          </a:prstGeom>
          <a:noFill/>
          <a:ln w="9525">
            <a:noFill/>
            <a:miter lim="800000"/>
            <a:headEnd/>
            <a:tailEnd/>
          </a:ln>
        </p:spPr>
        <p:txBody>
          <a:bodyPr>
            <a:spAutoFit/>
          </a:bodyPr>
          <a:lstStyle/>
          <a:p>
            <a:r>
              <a:rPr lang="en-US" sz="600" dirty="0">
                <a:cs typeface="Times New Roman" charset="0"/>
              </a:rPr>
              <a:t> </a:t>
            </a:r>
            <a:endParaRPr lang="en-US" sz="1200" dirty="0">
              <a:cs typeface="Times New Roman" charset="0"/>
            </a:endParaRPr>
          </a:p>
          <a:p>
            <a:pPr eaLnBrk="0" hangingPunct="0"/>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Content Placeholder 2"/>
          <p:cNvSpPr>
            <a:spLocks noGrp="1"/>
          </p:cNvSpPr>
          <p:nvPr>
            <p:ph type="body" idx="1"/>
            <p:custDataLst>
              <p:tags r:id="rId1"/>
            </p:custDataLst>
          </p:nvPr>
        </p:nvSpPr>
        <p:spPr>
          <a:xfrm>
            <a:off x="971550" y="2697163"/>
            <a:ext cx="7391400" cy="1884362"/>
          </a:xfrm>
        </p:spPr>
        <p:txBody>
          <a:bodyPr/>
          <a:lstStyle/>
          <a:p>
            <a:pPr algn="ctr" eaLnBrk="1" hangingPunct="1">
              <a:lnSpc>
                <a:spcPct val="90000"/>
              </a:lnSpc>
              <a:buFontTx/>
              <a:buNone/>
            </a:pPr>
            <a:r>
              <a:rPr lang="fr-CA" sz="3200" b="1" noProof="0" dirty="0" smtClean="0">
                <a:solidFill>
                  <a:srgbClr val="E40000"/>
                </a:solidFill>
                <a:latin typeface="Arial" charset="0"/>
              </a:rPr>
              <a:t>www.codesnationaux.ca</a:t>
            </a:r>
          </a:p>
          <a:p>
            <a:pPr algn="ctr" eaLnBrk="1" hangingPunct="1">
              <a:lnSpc>
                <a:spcPct val="90000"/>
              </a:lnSpc>
              <a:buFontTx/>
              <a:buNone/>
            </a:pPr>
            <a:endParaRPr lang="fr-CA" sz="2000" b="1" noProof="0" dirty="0" smtClean="0">
              <a:latin typeface="Arial" charset="0"/>
            </a:endParaRPr>
          </a:p>
          <a:p>
            <a:pPr algn="ctr" eaLnBrk="1" hangingPunct="1">
              <a:lnSpc>
                <a:spcPct val="90000"/>
              </a:lnSpc>
              <a:buFontTx/>
              <a:buNone/>
            </a:pPr>
            <a:r>
              <a:rPr lang="fr-CA" sz="2000" b="1" noProof="0" dirty="0" smtClean="0">
                <a:latin typeface="Arial" charset="0"/>
              </a:rPr>
              <a:t>Des questions? </a:t>
            </a:r>
          </a:p>
          <a:p>
            <a:pPr algn="ctr" eaLnBrk="1" hangingPunct="1">
              <a:lnSpc>
                <a:spcPct val="90000"/>
              </a:lnSpc>
              <a:buFontTx/>
              <a:buNone/>
            </a:pPr>
            <a:r>
              <a:rPr lang="fr-CA" sz="2000" b="1" noProof="0" dirty="0" smtClean="0">
                <a:latin typeface="Arial" charset="0"/>
              </a:rPr>
              <a:t>Veuillez communiquer avec </a:t>
            </a:r>
            <a:r>
              <a:rPr lang="fr-CA" sz="2000" u="sng" noProof="0" dirty="0" smtClean="0">
                <a:latin typeface="Arial" charset="0"/>
                <a:hlinkClick r:id="rId4"/>
              </a:rPr>
              <a:t>codes@cnrc-nrc.gc.ca</a:t>
            </a:r>
            <a:endParaRPr lang="fr-CA" sz="2000" b="1" noProof="0" dirty="0" smtClean="0">
              <a:latin typeface="Arial" charset="0"/>
            </a:endParaRPr>
          </a:p>
          <a:p>
            <a:pPr algn="ctr" eaLnBrk="1" hangingPunct="1">
              <a:lnSpc>
                <a:spcPct val="90000"/>
              </a:lnSpc>
              <a:buFontTx/>
              <a:buNone/>
            </a:pPr>
            <a:endParaRPr lang="fr-CA" sz="2000" i="1" noProof="0" dirty="0" smtClean="0">
              <a:latin typeface="Arial" charset="0"/>
            </a:endParaRPr>
          </a:p>
          <a:p>
            <a:pPr algn="ctr" eaLnBrk="1" hangingPunct="1">
              <a:lnSpc>
                <a:spcPct val="90000"/>
              </a:lnSpc>
              <a:buFontTx/>
              <a:buNone/>
            </a:pPr>
            <a:r>
              <a:rPr lang="fr-CA" sz="1800" i="1" noProof="0" dirty="0" smtClean="0">
                <a:latin typeface="Arial" charset="0"/>
              </a:rPr>
              <a:t>Merci!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3"/>
          <p:cNvSpPr>
            <a:spLocks noGrp="1"/>
          </p:cNvSpPr>
          <p:nvPr>
            <p:ph type="title"/>
            <p:custDataLst>
              <p:tags r:id="rId1"/>
            </p:custDataLst>
          </p:nvPr>
        </p:nvSpPr>
        <p:spPr>
          <a:xfrm>
            <a:off x="300038" y="260350"/>
            <a:ext cx="7080250" cy="1042988"/>
          </a:xfrm>
        </p:spPr>
        <p:txBody>
          <a:bodyPr/>
          <a:lstStyle/>
          <a:p>
            <a:r>
              <a:rPr lang="fr-CA" dirty="0" smtClean="0">
                <a:latin typeface="Arial" charset="0"/>
              </a:rPr>
              <a:t>I</a:t>
            </a:r>
            <a:r>
              <a:rPr lang="fr-CA" noProof="0" dirty="0" err="1" smtClean="0">
                <a:latin typeface="Arial" charset="0"/>
              </a:rPr>
              <a:t>ncendie</a:t>
            </a:r>
            <a:r>
              <a:rPr lang="fr-CA" noProof="0" dirty="0" smtClean="0">
                <a:latin typeface="Arial" charset="0"/>
              </a:rPr>
              <a:t> d’Edmonton – </a:t>
            </a:r>
            <a:br>
              <a:rPr lang="fr-CA" noProof="0" dirty="0" smtClean="0">
                <a:latin typeface="Arial" charset="0"/>
              </a:rPr>
            </a:br>
            <a:r>
              <a:rPr lang="fr-CA" noProof="0" dirty="0" smtClean="0">
                <a:latin typeface="Arial" charset="0"/>
              </a:rPr>
              <a:t>Bâtiments résidentiels</a:t>
            </a:r>
          </a:p>
        </p:txBody>
      </p:sp>
      <p:pic>
        <p:nvPicPr>
          <p:cNvPr id="14338" name="Content Placeholder 5" descr="edmonton_fire_072107.jpg"/>
          <p:cNvPicPr>
            <a:picLocks noGrp="1" noChangeAspect="1"/>
          </p:cNvPicPr>
          <p:nvPr>
            <p:ph idx="1"/>
            <p:custDataLst>
              <p:tags r:id="rId2"/>
            </p:custDataLst>
          </p:nvPr>
        </p:nvPicPr>
        <p:blipFill>
          <a:blip r:embed="rId6" cstate="print"/>
          <a:srcRect/>
          <a:stretch>
            <a:fillRect/>
          </a:stretch>
        </p:blipFill>
        <p:spPr>
          <a:xfrm>
            <a:off x="1912391" y="1916584"/>
            <a:ext cx="2376488" cy="2376487"/>
          </a:xfrm>
        </p:spPr>
      </p:pic>
      <p:pic>
        <p:nvPicPr>
          <p:cNvPr id="14339" name="Content Placeholder 8" descr="be16da91-242f-4eac-83d5-bfa9a114b100.jpg"/>
          <p:cNvPicPr>
            <a:picLocks noGrp="1" noChangeAspect="1"/>
          </p:cNvPicPr>
          <p:nvPr>
            <p:ph type="pic" sz="quarter" idx="11"/>
            <p:custDataLst>
              <p:tags r:id="rId3"/>
            </p:custDataLst>
          </p:nvPr>
        </p:nvPicPr>
        <p:blipFill>
          <a:blip r:embed="rId7" cstate="print"/>
          <a:srcRect l="17979" r="17979"/>
          <a:stretch>
            <a:fillRect/>
          </a:stretch>
        </p:blipFill>
        <p:spPr>
          <a:xfrm>
            <a:off x="4177754" y="2421409"/>
            <a:ext cx="3130550" cy="367188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3"/>
          <p:cNvSpPr>
            <a:spLocks noGrp="1"/>
          </p:cNvSpPr>
          <p:nvPr>
            <p:ph type="title"/>
            <p:custDataLst>
              <p:tags r:id="rId1"/>
            </p:custDataLst>
          </p:nvPr>
        </p:nvSpPr>
        <p:spPr>
          <a:xfrm>
            <a:off x="300038" y="260350"/>
            <a:ext cx="7080250" cy="1042988"/>
          </a:xfrm>
        </p:spPr>
        <p:txBody>
          <a:bodyPr/>
          <a:lstStyle/>
          <a:p>
            <a:r>
              <a:rPr lang="fr-CA" dirty="0" smtClean="0">
                <a:latin typeface="Arial" charset="0"/>
              </a:rPr>
              <a:t>I</a:t>
            </a:r>
            <a:r>
              <a:rPr lang="fr-CA" noProof="0" dirty="0" err="1" smtClean="0">
                <a:latin typeface="Arial" charset="0"/>
              </a:rPr>
              <a:t>ncendie</a:t>
            </a:r>
            <a:r>
              <a:rPr lang="fr-CA" noProof="0" dirty="0" smtClean="0">
                <a:latin typeface="Arial" charset="0"/>
              </a:rPr>
              <a:t> d’Edmonton, suite…</a:t>
            </a:r>
          </a:p>
        </p:txBody>
      </p:sp>
      <p:pic>
        <p:nvPicPr>
          <p:cNvPr id="16386" name="Picture 5" descr="fire2.jpg"/>
          <p:cNvPicPr>
            <a:picLocks noChangeAspect="1"/>
          </p:cNvPicPr>
          <p:nvPr>
            <p:custDataLst>
              <p:tags r:id="rId2"/>
            </p:custDataLst>
          </p:nvPr>
        </p:nvPicPr>
        <p:blipFill>
          <a:blip r:embed="rId6" cstate="print"/>
          <a:srcRect/>
          <a:stretch>
            <a:fillRect/>
          </a:stretch>
        </p:blipFill>
        <p:spPr bwMode="auto">
          <a:xfrm>
            <a:off x="611560" y="1812379"/>
            <a:ext cx="3800475" cy="2520950"/>
          </a:xfrm>
          <a:prstGeom prst="rect">
            <a:avLst/>
          </a:prstGeom>
          <a:noFill/>
          <a:ln w="9525">
            <a:noFill/>
            <a:miter lim="800000"/>
            <a:headEnd/>
            <a:tailEnd/>
          </a:ln>
        </p:spPr>
      </p:pic>
      <p:pic>
        <p:nvPicPr>
          <p:cNvPr id="16387" name="Picture 7" descr="fire3.jpg"/>
          <p:cNvPicPr>
            <a:picLocks noChangeAspect="1"/>
          </p:cNvPicPr>
          <p:nvPr>
            <p:custDataLst>
              <p:tags r:id="rId3"/>
            </p:custDataLst>
          </p:nvPr>
        </p:nvPicPr>
        <p:blipFill>
          <a:blip r:embed="rId7" cstate="print">
            <a:lum bright="24000" contrast="36000"/>
          </a:blip>
          <a:srcRect/>
          <a:stretch>
            <a:fillRect/>
          </a:stretch>
        </p:blipFill>
        <p:spPr bwMode="auto">
          <a:xfrm>
            <a:off x="4178672" y="2931566"/>
            <a:ext cx="4392613" cy="3233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Nature des modifications techniques </a:t>
            </a:r>
          </a:p>
        </p:txBody>
      </p:sp>
      <p:sp>
        <p:nvSpPr>
          <p:cNvPr id="6" name="Content Placeholder 2"/>
          <p:cNvSpPr>
            <a:spLocks noGrp="1"/>
          </p:cNvSpPr>
          <p:nvPr>
            <p:ph idx="1"/>
            <p:custDataLst>
              <p:tags r:id="rId2"/>
            </p:custDataLst>
          </p:nvPr>
        </p:nvSpPr>
        <p:spPr/>
        <p:txBody>
          <a:bodyPr/>
          <a:lstStyle/>
          <a:p>
            <a:r>
              <a:rPr lang="fr-CA" noProof="0" dirty="0" smtClean="0">
                <a:latin typeface="Arial" charset="0"/>
              </a:rPr>
              <a:t>Délais d'intervention des services d'incendie</a:t>
            </a:r>
          </a:p>
          <a:p>
            <a:r>
              <a:rPr lang="fr-CA" i="1" noProof="0" dirty="0" smtClean="0">
                <a:solidFill>
                  <a:srgbClr val="A6A6A6"/>
                </a:solidFill>
                <a:latin typeface="Arial" charset="0"/>
              </a:rPr>
              <a:t>Distance limitative</a:t>
            </a:r>
          </a:p>
          <a:p>
            <a:r>
              <a:rPr lang="fr-CA" noProof="0" dirty="0" smtClean="0">
                <a:solidFill>
                  <a:srgbClr val="A6A6A6"/>
                </a:solidFill>
                <a:latin typeface="Arial" charset="0"/>
              </a:rPr>
              <a:t>Baies vitrées et </a:t>
            </a:r>
            <a:r>
              <a:rPr lang="fr-CA" i="1" noProof="0" dirty="0" smtClean="0">
                <a:solidFill>
                  <a:srgbClr val="A6A6A6"/>
                </a:solidFill>
                <a:latin typeface="Arial" charset="0"/>
              </a:rPr>
              <a:t>baies non protégées</a:t>
            </a:r>
          </a:p>
          <a:p>
            <a:r>
              <a:rPr lang="fr-CA" noProof="0" dirty="0" smtClean="0">
                <a:solidFill>
                  <a:srgbClr val="A6A6A6"/>
                </a:solidFill>
                <a:latin typeface="Arial" charset="0"/>
              </a:rPr>
              <a:t>Protection de la </a:t>
            </a:r>
            <a:r>
              <a:rPr lang="fr-CA" i="1" noProof="0" dirty="0" smtClean="0">
                <a:solidFill>
                  <a:srgbClr val="A6A6A6"/>
                </a:solidFill>
                <a:latin typeface="Arial" charset="0"/>
              </a:rPr>
              <a:t>façade de rayonnement</a:t>
            </a:r>
          </a:p>
          <a:p>
            <a:r>
              <a:rPr lang="fr-CA" noProof="0" dirty="0" smtClean="0">
                <a:solidFill>
                  <a:srgbClr val="A6A6A6"/>
                </a:solidFill>
                <a:latin typeface="Arial" charset="0"/>
              </a:rPr>
              <a:t>Saillies</a:t>
            </a:r>
            <a:endParaRPr lang="fr-CA" noProof="0" dirty="0" smtClean="0">
              <a:latin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5"/>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
            </a:r>
            <a:br>
              <a:rPr lang="fr-CA" noProof="0" dirty="0" smtClean="0">
                <a:latin typeface="Arial" charset="0"/>
              </a:rPr>
            </a:br>
            <a:r>
              <a:rPr lang="fr-CA" noProof="0" dirty="0" smtClean="0">
                <a:latin typeface="Arial" charset="0"/>
              </a:rPr>
              <a:t>Distance limitative (DL)</a:t>
            </a:r>
          </a:p>
        </p:txBody>
      </p:sp>
      <p:sp>
        <p:nvSpPr>
          <p:cNvPr id="20482" name="Rectangle 5"/>
          <p:cNvSpPr>
            <a:spLocks noGrp="1" noChangeArrowheads="1"/>
          </p:cNvSpPr>
          <p:nvPr>
            <p:ph idx="1"/>
            <p:custDataLst>
              <p:tags r:id="rId2"/>
            </p:custDataLst>
          </p:nvPr>
        </p:nvSpPr>
        <p:spPr>
          <a:xfrm>
            <a:off x="304800" y="1601788"/>
            <a:ext cx="8443913" cy="4267200"/>
          </a:xfrm>
        </p:spPr>
        <p:txBody>
          <a:bodyPr/>
          <a:lstStyle/>
          <a:p>
            <a:r>
              <a:rPr lang="fr-CA" dirty="0" smtClean="0">
                <a:latin typeface="Arial" charset="0"/>
              </a:rPr>
              <a:t>Clarification de la relation entre le délai d’intervention </a:t>
            </a:r>
            <a:br>
              <a:rPr lang="fr-CA" dirty="0" smtClean="0">
                <a:latin typeface="Arial" charset="0"/>
              </a:rPr>
            </a:br>
            <a:r>
              <a:rPr lang="fr-CA" dirty="0" smtClean="0">
                <a:latin typeface="Arial" charset="0"/>
              </a:rPr>
              <a:t>du service d’incendie et la DL (entre les </a:t>
            </a:r>
            <a:r>
              <a:rPr lang="fr-CA" i="1" dirty="0" smtClean="0">
                <a:latin typeface="Arial" charset="0"/>
              </a:rPr>
              <a:t>bâtiments</a:t>
            </a:r>
            <a:r>
              <a:rPr lang="fr-CA" dirty="0" smtClean="0">
                <a:latin typeface="Arial" charset="0"/>
              </a:rPr>
              <a:t> </a:t>
            </a:r>
            <a:br>
              <a:rPr lang="fr-CA" dirty="0" smtClean="0">
                <a:latin typeface="Arial" charset="0"/>
              </a:rPr>
            </a:br>
            <a:r>
              <a:rPr lang="fr-CA" dirty="0" smtClean="0">
                <a:latin typeface="Arial" charset="0"/>
              </a:rPr>
              <a:t>et les limites de propriété) :</a:t>
            </a:r>
          </a:p>
          <a:p>
            <a:pPr lvl="1">
              <a:spcBef>
                <a:spcPts val="1200"/>
              </a:spcBef>
            </a:pPr>
            <a:r>
              <a:rPr lang="fr-CA" b="1" dirty="0" smtClean="0">
                <a:latin typeface="Arial" charset="0"/>
              </a:rPr>
              <a:t>délai d’intervention de 10 min </a:t>
            </a:r>
          </a:p>
          <a:p>
            <a:pPr lvl="1">
              <a:spcBef>
                <a:spcPts val="1200"/>
              </a:spcBef>
            </a:pPr>
            <a:r>
              <a:rPr lang="fr-CA" dirty="0" smtClean="0">
                <a:latin typeface="Arial" charset="0"/>
              </a:rPr>
              <a:t>harmonisation des dispositions sur la DL de la partie 3 </a:t>
            </a:r>
            <a:br>
              <a:rPr lang="fr-CA" dirty="0" smtClean="0">
                <a:latin typeface="Arial" charset="0"/>
              </a:rPr>
            </a:br>
            <a:r>
              <a:rPr lang="fr-CA" dirty="0" smtClean="0">
                <a:latin typeface="Arial" charset="0"/>
              </a:rPr>
              <a:t>et de la partie 9 </a:t>
            </a:r>
            <a:r>
              <a:rPr lang="fr-CA" b="1" dirty="0" smtClean="0">
                <a:latin typeface="Arial" charset="0"/>
              </a:rPr>
              <a:t>lorsque le délai de 10 min est dépassé</a:t>
            </a:r>
          </a:p>
          <a:p>
            <a:pPr lvl="1"/>
            <a:endParaRPr lang="fr-CA" dirty="0" smtClean="0">
              <a:latin typeface="Arial" charset="0"/>
            </a:endParaRPr>
          </a:p>
          <a:p>
            <a:r>
              <a:rPr lang="fr-CA" dirty="0" smtClean="0">
                <a:latin typeface="Arial" charset="0"/>
              </a:rPr>
              <a:t>L’autorité compétente devrait être consultée </a:t>
            </a:r>
            <a:br>
              <a:rPr lang="fr-CA" dirty="0" smtClean="0">
                <a:latin typeface="Arial" charset="0"/>
              </a:rPr>
            </a:br>
            <a:r>
              <a:rPr lang="fr-CA" dirty="0" smtClean="0">
                <a:latin typeface="Arial" charset="0"/>
              </a:rPr>
              <a:t>dès le début d’un projet</a:t>
            </a:r>
          </a:p>
          <a:p>
            <a:pPr lvl="1">
              <a:buFontTx/>
              <a:buNone/>
            </a:pPr>
            <a:endParaRPr lang="fr-CA" dirty="0" smtClean="0">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custDataLst>
              <p:tags r:id="rId1"/>
            </p:custDataLst>
          </p:nvPr>
        </p:nvSpPr>
        <p:spPr>
          <a:xfrm>
            <a:off x="300038" y="260350"/>
            <a:ext cx="7080250" cy="1042988"/>
          </a:xfrm>
        </p:spPr>
        <p:txBody>
          <a:bodyPr/>
          <a:lstStyle/>
          <a:p>
            <a:r>
              <a:rPr lang="fr-CA" noProof="0" dirty="0" smtClean="0">
                <a:latin typeface="Arial" charset="0"/>
              </a:rPr>
              <a:t>Nature des modifications techniques</a:t>
            </a:r>
          </a:p>
        </p:txBody>
      </p:sp>
      <p:sp>
        <p:nvSpPr>
          <p:cNvPr id="5" name="Content Placeholder 2"/>
          <p:cNvSpPr>
            <a:spLocks noGrp="1"/>
          </p:cNvSpPr>
          <p:nvPr>
            <p:ph idx="1"/>
            <p:custDataLst>
              <p:tags r:id="rId2"/>
            </p:custDataLst>
          </p:nvPr>
        </p:nvSpPr>
        <p:spPr/>
        <p:txBody>
          <a:bodyPr/>
          <a:lstStyle/>
          <a:p>
            <a:r>
              <a:rPr lang="fr-CA" noProof="0" dirty="0" smtClean="0">
                <a:solidFill>
                  <a:srgbClr val="A6A6A6"/>
                </a:solidFill>
                <a:latin typeface="Arial" charset="0"/>
              </a:rPr>
              <a:t>Délais d'intervention des services d'incendie</a:t>
            </a:r>
          </a:p>
          <a:p>
            <a:r>
              <a:rPr lang="fr-CA" i="1" noProof="0" dirty="0" smtClean="0">
                <a:latin typeface="Arial" charset="0"/>
              </a:rPr>
              <a:t>Distance limitative</a:t>
            </a:r>
          </a:p>
          <a:p>
            <a:r>
              <a:rPr lang="fr-CA" noProof="0" dirty="0" smtClean="0">
                <a:solidFill>
                  <a:srgbClr val="A6A6A6"/>
                </a:solidFill>
                <a:latin typeface="Arial" charset="0"/>
              </a:rPr>
              <a:t>Baies vitrées et </a:t>
            </a:r>
            <a:r>
              <a:rPr lang="fr-CA" i="1" noProof="0" dirty="0" smtClean="0">
                <a:solidFill>
                  <a:srgbClr val="A6A6A6"/>
                </a:solidFill>
                <a:latin typeface="Arial" charset="0"/>
              </a:rPr>
              <a:t>baies non protégées</a:t>
            </a:r>
          </a:p>
          <a:p>
            <a:r>
              <a:rPr lang="fr-CA" noProof="0" dirty="0" smtClean="0">
                <a:solidFill>
                  <a:srgbClr val="A6A6A6"/>
                </a:solidFill>
                <a:latin typeface="Arial" charset="0"/>
              </a:rPr>
              <a:t>Protection de la </a:t>
            </a:r>
            <a:r>
              <a:rPr lang="fr-CA" i="1" noProof="0" dirty="0" smtClean="0">
                <a:solidFill>
                  <a:srgbClr val="A6A6A6"/>
                </a:solidFill>
                <a:latin typeface="Arial" charset="0"/>
              </a:rPr>
              <a:t>façade de rayonnement</a:t>
            </a:r>
          </a:p>
          <a:p>
            <a:r>
              <a:rPr lang="fr-CA" noProof="0" dirty="0" smtClean="0">
                <a:solidFill>
                  <a:srgbClr val="A6A6A6"/>
                </a:solidFill>
                <a:latin typeface="Arial" charset="0"/>
              </a:rPr>
              <a:t>Saillies</a:t>
            </a:r>
          </a:p>
          <a:p>
            <a:endParaRPr lang="fr-CA" noProof="0" dirty="0" smtClean="0">
              <a:solidFill>
                <a:srgbClr val="A6A6A6"/>
              </a:solidFill>
              <a:latin typeface="Arial"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idx="4294967295"/>
            <p:custDataLst>
              <p:tags r:id="rId1"/>
            </p:custDataLst>
          </p:nvPr>
        </p:nvSpPr>
        <p:spPr>
          <a:xfrm>
            <a:off x="304800" y="228600"/>
            <a:ext cx="7080250" cy="1042988"/>
          </a:xfrm>
        </p:spPr>
        <p:txBody>
          <a:bodyPr anchor="b"/>
          <a:lstStyle/>
          <a:p>
            <a:pPr algn="l"/>
            <a:r>
              <a:rPr lang="fr-CA" noProof="0" dirty="0" smtClean="0">
                <a:latin typeface="Arial" charset="0"/>
              </a:rPr>
              <a:t>Façade de rayonnement</a:t>
            </a:r>
          </a:p>
        </p:txBody>
      </p:sp>
      <p:grpSp>
        <p:nvGrpSpPr>
          <p:cNvPr id="24578" name="Group 44"/>
          <p:cNvGrpSpPr>
            <a:grpSpLocks/>
          </p:cNvGrpSpPr>
          <p:nvPr>
            <p:custDataLst>
              <p:tags r:id="rId2"/>
            </p:custDataLst>
          </p:nvPr>
        </p:nvGrpSpPr>
        <p:grpSpPr bwMode="auto">
          <a:xfrm>
            <a:off x="1403350" y="1692275"/>
            <a:ext cx="6248400" cy="4686300"/>
            <a:chOff x="576" y="960"/>
            <a:chExt cx="3936" cy="2952"/>
          </a:xfrm>
        </p:grpSpPr>
        <p:pic>
          <p:nvPicPr>
            <p:cNvPr id="24579" name="Picture 4" descr="http://www.dougbelcher.com/listings/5264-colborne/side-of-home.jpg"/>
            <p:cNvPicPr>
              <a:picLocks noChangeAspect="1" noChangeArrowheads="1"/>
            </p:cNvPicPr>
            <p:nvPr/>
          </p:nvPicPr>
          <p:blipFill>
            <a:blip r:embed="rId5" cstate="print"/>
            <a:srcRect/>
            <a:stretch>
              <a:fillRect/>
            </a:stretch>
          </p:blipFill>
          <p:spPr bwMode="auto">
            <a:xfrm>
              <a:off x="576" y="960"/>
              <a:ext cx="3936" cy="2952"/>
            </a:xfrm>
            <a:prstGeom prst="rect">
              <a:avLst/>
            </a:prstGeom>
            <a:noFill/>
            <a:ln w="9525">
              <a:solidFill>
                <a:schemeClr val="accent2"/>
              </a:solidFill>
              <a:miter lim="800000"/>
              <a:headEnd/>
              <a:tailEnd/>
            </a:ln>
          </p:spPr>
        </p:pic>
        <p:sp>
          <p:nvSpPr>
            <p:cNvPr id="24580" name="Line 10"/>
            <p:cNvSpPr>
              <a:spLocks noChangeShapeType="1"/>
            </p:cNvSpPr>
            <p:nvPr/>
          </p:nvSpPr>
          <p:spPr bwMode="auto">
            <a:xfrm flipV="1">
              <a:off x="1392" y="1632"/>
              <a:ext cx="1584" cy="240"/>
            </a:xfrm>
            <a:prstGeom prst="line">
              <a:avLst/>
            </a:prstGeom>
            <a:noFill/>
            <a:ln w="76200">
              <a:solidFill>
                <a:schemeClr val="accent2"/>
              </a:solidFill>
              <a:round/>
              <a:headEnd/>
              <a:tailEnd/>
            </a:ln>
          </p:spPr>
          <p:txBody>
            <a:bodyPr/>
            <a:lstStyle/>
            <a:p>
              <a:endParaRPr lang="fr-CA" dirty="0"/>
            </a:p>
          </p:txBody>
        </p:sp>
        <p:sp>
          <p:nvSpPr>
            <p:cNvPr id="24581" name="Line 11"/>
            <p:cNvSpPr>
              <a:spLocks noChangeShapeType="1"/>
            </p:cNvSpPr>
            <p:nvPr/>
          </p:nvSpPr>
          <p:spPr bwMode="auto">
            <a:xfrm>
              <a:off x="2976" y="3792"/>
              <a:ext cx="0" cy="0"/>
            </a:xfrm>
            <a:prstGeom prst="line">
              <a:avLst/>
            </a:prstGeom>
            <a:noFill/>
            <a:ln w="9525">
              <a:solidFill>
                <a:schemeClr val="tx1"/>
              </a:solidFill>
              <a:round/>
              <a:headEnd/>
              <a:tailEnd/>
            </a:ln>
          </p:spPr>
          <p:txBody>
            <a:bodyPr/>
            <a:lstStyle/>
            <a:p>
              <a:endParaRPr lang="fr-CA" dirty="0"/>
            </a:p>
          </p:txBody>
        </p:sp>
        <p:sp>
          <p:nvSpPr>
            <p:cNvPr id="24582" name="Line 12"/>
            <p:cNvSpPr>
              <a:spLocks noChangeShapeType="1"/>
            </p:cNvSpPr>
            <p:nvPr/>
          </p:nvSpPr>
          <p:spPr bwMode="auto">
            <a:xfrm>
              <a:off x="2976" y="1632"/>
              <a:ext cx="0" cy="2160"/>
            </a:xfrm>
            <a:prstGeom prst="line">
              <a:avLst/>
            </a:prstGeom>
            <a:noFill/>
            <a:ln w="76200">
              <a:solidFill>
                <a:schemeClr val="accent2"/>
              </a:solidFill>
              <a:round/>
              <a:headEnd/>
              <a:tailEnd/>
            </a:ln>
          </p:spPr>
          <p:txBody>
            <a:bodyPr/>
            <a:lstStyle/>
            <a:p>
              <a:endParaRPr lang="fr-CA" dirty="0"/>
            </a:p>
          </p:txBody>
        </p:sp>
        <p:sp>
          <p:nvSpPr>
            <p:cNvPr id="24583" name="Line 13"/>
            <p:cNvSpPr>
              <a:spLocks noChangeShapeType="1"/>
            </p:cNvSpPr>
            <p:nvPr/>
          </p:nvSpPr>
          <p:spPr bwMode="auto">
            <a:xfrm flipH="1" flipV="1">
              <a:off x="1392" y="3552"/>
              <a:ext cx="1584" cy="240"/>
            </a:xfrm>
            <a:prstGeom prst="line">
              <a:avLst/>
            </a:prstGeom>
            <a:noFill/>
            <a:ln w="76200">
              <a:solidFill>
                <a:schemeClr val="accent2"/>
              </a:solidFill>
              <a:round/>
              <a:headEnd/>
              <a:tailEnd/>
            </a:ln>
          </p:spPr>
          <p:txBody>
            <a:bodyPr/>
            <a:lstStyle/>
            <a:p>
              <a:endParaRPr lang="fr-CA" dirty="0"/>
            </a:p>
          </p:txBody>
        </p:sp>
        <p:sp>
          <p:nvSpPr>
            <p:cNvPr id="24584" name="Line 14"/>
            <p:cNvSpPr>
              <a:spLocks noChangeShapeType="1"/>
            </p:cNvSpPr>
            <p:nvPr/>
          </p:nvSpPr>
          <p:spPr bwMode="auto">
            <a:xfrm>
              <a:off x="1392" y="1872"/>
              <a:ext cx="0" cy="1680"/>
            </a:xfrm>
            <a:prstGeom prst="line">
              <a:avLst/>
            </a:prstGeom>
            <a:noFill/>
            <a:ln w="76200">
              <a:solidFill>
                <a:schemeClr val="accent2"/>
              </a:solidFill>
              <a:round/>
              <a:headEnd/>
              <a:tailEnd/>
            </a:ln>
          </p:spPr>
          <p:txBody>
            <a:bodyPr/>
            <a:lstStyle/>
            <a:p>
              <a:endParaRPr lang="fr-CA" dirty="0"/>
            </a:p>
          </p:txBody>
        </p:sp>
        <p:sp>
          <p:nvSpPr>
            <p:cNvPr id="24585" name="Line 18"/>
            <p:cNvSpPr>
              <a:spLocks noChangeShapeType="1"/>
            </p:cNvSpPr>
            <p:nvPr/>
          </p:nvSpPr>
          <p:spPr bwMode="auto">
            <a:xfrm flipV="1">
              <a:off x="1056" y="2064"/>
              <a:ext cx="336" cy="48"/>
            </a:xfrm>
            <a:prstGeom prst="line">
              <a:avLst/>
            </a:prstGeom>
            <a:noFill/>
            <a:ln w="76200">
              <a:solidFill>
                <a:schemeClr val="accent2"/>
              </a:solidFill>
              <a:round/>
              <a:headEnd/>
              <a:tailEnd/>
            </a:ln>
          </p:spPr>
          <p:txBody>
            <a:bodyPr/>
            <a:lstStyle/>
            <a:p>
              <a:endParaRPr lang="fr-CA" dirty="0"/>
            </a:p>
          </p:txBody>
        </p:sp>
        <p:sp>
          <p:nvSpPr>
            <p:cNvPr id="24586" name="Line 19"/>
            <p:cNvSpPr>
              <a:spLocks noChangeShapeType="1"/>
            </p:cNvSpPr>
            <p:nvPr/>
          </p:nvSpPr>
          <p:spPr bwMode="auto">
            <a:xfrm flipH="1">
              <a:off x="1008" y="2112"/>
              <a:ext cx="48" cy="1392"/>
            </a:xfrm>
            <a:prstGeom prst="line">
              <a:avLst/>
            </a:prstGeom>
            <a:noFill/>
            <a:ln w="76200">
              <a:solidFill>
                <a:schemeClr val="accent2"/>
              </a:solidFill>
              <a:round/>
              <a:headEnd/>
              <a:tailEnd/>
            </a:ln>
          </p:spPr>
          <p:txBody>
            <a:bodyPr/>
            <a:lstStyle/>
            <a:p>
              <a:endParaRPr lang="fr-CA" dirty="0"/>
            </a:p>
          </p:txBody>
        </p:sp>
        <p:sp>
          <p:nvSpPr>
            <p:cNvPr id="24587" name="Line 20"/>
            <p:cNvSpPr>
              <a:spLocks noChangeShapeType="1"/>
            </p:cNvSpPr>
            <p:nvPr/>
          </p:nvSpPr>
          <p:spPr bwMode="auto">
            <a:xfrm>
              <a:off x="1008" y="3504"/>
              <a:ext cx="432" cy="48"/>
            </a:xfrm>
            <a:prstGeom prst="line">
              <a:avLst/>
            </a:prstGeom>
            <a:noFill/>
            <a:ln w="76200">
              <a:solidFill>
                <a:schemeClr val="accent2"/>
              </a:solidFill>
              <a:round/>
              <a:headEnd/>
              <a:tailEnd/>
            </a:ln>
          </p:spPr>
          <p:txBody>
            <a:bodyPr/>
            <a:lstStyle/>
            <a:p>
              <a:endParaRPr lang="fr-CA" dirty="0"/>
            </a:p>
          </p:txBody>
        </p:sp>
      </p:gr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00.xml><?xml version="1.0" encoding="utf-8"?>
<p:tagLst xmlns:a="http://schemas.openxmlformats.org/drawingml/2006/main" xmlns:r="http://schemas.openxmlformats.org/officeDocument/2006/relationships" xmlns:p="http://schemas.openxmlformats.org/presentationml/2006/main">
  <p:tag name="NUM" val="36"/>
</p:tagLst>
</file>

<file path=ppt/tags/tag101.xml><?xml version="1.0" encoding="utf-8"?>
<p:tagLst xmlns:a="http://schemas.openxmlformats.org/drawingml/2006/main" xmlns:r="http://schemas.openxmlformats.org/officeDocument/2006/relationships" xmlns:p="http://schemas.openxmlformats.org/presentationml/2006/main">
  <p:tag name="NUM" val="37"/>
</p:tagLst>
</file>

<file path=ppt/tags/tag102.xml><?xml version="1.0" encoding="utf-8"?>
<p:tagLst xmlns:a="http://schemas.openxmlformats.org/drawingml/2006/main" xmlns:r="http://schemas.openxmlformats.org/officeDocument/2006/relationships" xmlns:p="http://schemas.openxmlformats.org/presentationml/2006/main">
  <p:tag name="NUM" val="38"/>
</p:tagLst>
</file>

<file path=ppt/tags/tag103.xml><?xml version="1.0" encoding="utf-8"?>
<p:tagLst xmlns:a="http://schemas.openxmlformats.org/drawingml/2006/main" xmlns:r="http://schemas.openxmlformats.org/officeDocument/2006/relationships" xmlns:p="http://schemas.openxmlformats.org/presentationml/2006/main">
  <p:tag name="NUM" val="39"/>
</p:tagLst>
</file>

<file path=ppt/tags/tag104.xml><?xml version="1.0" encoding="utf-8"?>
<p:tagLst xmlns:a="http://schemas.openxmlformats.org/drawingml/2006/main" xmlns:r="http://schemas.openxmlformats.org/officeDocument/2006/relationships" xmlns:p="http://schemas.openxmlformats.org/presentationml/2006/main">
  <p:tag name="NUM" val="40"/>
</p:tagLst>
</file>

<file path=ppt/tags/tag105.xml><?xml version="1.0" encoding="utf-8"?>
<p:tagLst xmlns:a="http://schemas.openxmlformats.org/drawingml/2006/main" xmlns:r="http://schemas.openxmlformats.org/officeDocument/2006/relationships" xmlns:p="http://schemas.openxmlformats.org/presentationml/2006/main">
  <p:tag name="NUM" val="41"/>
</p:tagLst>
</file>

<file path=ppt/tags/tag106.xml><?xml version="1.0" encoding="utf-8"?>
<p:tagLst xmlns:a="http://schemas.openxmlformats.org/drawingml/2006/main" xmlns:r="http://schemas.openxmlformats.org/officeDocument/2006/relationships" xmlns:p="http://schemas.openxmlformats.org/presentationml/2006/main">
  <p:tag name="NUM" val="42"/>
</p:tagLst>
</file>

<file path=ppt/tags/tag107.xml><?xml version="1.0" encoding="utf-8"?>
<p:tagLst xmlns:a="http://schemas.openxmlformats.org/drawingml/2006/main" xmlns:r="http://schemas.openxmlformats.org/officeDocument/2006/relationships" xmlns:p="http://schemas.openxmlformats.org/presentationml/2006/main">
  <p:tag name="NUM" val="43"/>
</p:tagLst>
</file>

<file path=ppt/tags/tag108.xml><?xml version="1.0" encoding="utf-8"?>
<p:tagLst xmlns:a="http://schemas.openxmlformats.org/drawingml/2006/main" xmlns:r="http://schemas.openxmlformats.org/officeDocument/2006/relationships" xmlns:p="http://schemas.openxmlformats.org/presentationml/2006/main">
  <p:tag name="NUM" val="44"/>
</p:tagLst>
</file>

<file path=ppt/tags/tag109.xml><?xml version="1.0" encoding="utf-8"?>
<p:tagLst xmlns:a="http://schemas.openxmlformats.org/drawingml/2006/main" xmlns:r="http://schemas.openxmlformats.org/officeDocument/2006/relationships" xmlns:p="http://schemas.openxmlformats.org/presentationml/2006/main">
  <p:tag name="NUM" val="45"/>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10.xml><?xml version="1.0" encoding="utf-8"?>
<p:tagLst xmlns:a="http://schemas.openxmlformats.org/drawingml/2006/main" xmlns:r="http://schemas.openxmlformats.org/officeDocument/2006/relationships" xmlns:p="http://schemas.openxmlformats.org/presentationml/2006/main">
  <p:tag name="NUM" val="46"/>
</p:tagLst>
</file>

<file path=ppt/tags/tag111.xml><?xml version="1.0" encoding="utf-8"?>
<p:tagLst xmlns:a="http://schemas.openxmlformats.org/drawingml/2006/main" xmlns:r="http://schemas.openxmlformats.org/officeDocument/2006/relationships" xmlns:p="http://schemas.openxmlformats.org/presentationml/2006/main">
  <p:tag name="NUM" val="47"/>
</p:tagLst>
</file>

<file path=ppt/tags/tag112.xml><?xml version="1.0" encoding="utf-8"?>
<p:tagLst xmlns:a="http://schemas.openxmlformats.org/drawingml/2006/main" xmlns:r="http://schemas.openxmlformats.org/officeDocument/2006/relationships" xmlns:p="http://schemas.openxmlformats.org/presentationml/2006/main">
  <p:tag name="NUM" val="48"/>
</p:tagLst>
</file>

<file path=ppt/tags/tag113.xml><?xml version="1.0" encoding="utf-8"?>
<p:tagLst xmlns:a="http://schemas.openxmlformats.org/drawingml/2006/main" xmlns:r="http://schemas.openxmlformats.org/officeDocument/2006/relationships" xmlns:p="http://schemas.openxmlformats.org/presentationml/2006/main">
  <p:tag name="NUM" val="49"/>
</p:tagLst>
</file>

<file path=ppt/tags/tag114.xml><?xml version="1.0" encoding="utf-8"?>
<p:tagLst xmlns:a="http://schemas.openxmlformats.org/drawingml/2006/main" xmlns:r="http://schemas.openxmlformats.org/officeDocument/2006/relationships" xmlns:p="http://schemas.openxmlformats.org/presentationml/2006/main">
  <p:tag name="NUM" val="50"/>
</p:tagLst>
</file>

<file path=ppt/tags/tag115.xml><?xml version="1.0" encoding="utf-8"?>
<p:tagLst xmlns:a="http://schemas.openxmlformats.org/drawingml/2006/main" xmlns:r="http://schemas.openxmlformats.org/officeDocument/2006/relationships" xmlns:p="http://schemas.openxmlformats.org/presentationml/2006/main">
  <p:tag name="NUM" val="51"/>
</p:tagLst>
</file>

<file path=ppt/tags/tag116.xml><?xml version="1.0" encoding="utf-8"?>
<p:tagLst xmlns:a="http://schemas.openxmlformats.org/drawingml/2006/main" xmlns:r="http://schemas.openxmlformats.org/officeDocument/2006/relationships" xmlns:p="http://schemas.openxmlformats.org/presentationml/2006/main">
  <p:tag name="NUM" val="52"/>
</p:tagLst>
</file>

<file path=ppt/tags/tag117.xml><?xml version="1.0" encoding="utf-8"?>
<p:tagLst xmlns:a="http://schemas.openxmlformats.org/drawingml/2006/main" xmlns:r="http://schemas.openxmlformats.org/officeDocument/2006/relationships" xmlns:p="http://schemas.openxmlformats.org/presentationml/2006/main">
  <p:tag name="NUM" val="53"/>
</p:tagLst>
</file>

<file path=ppt/tags/tag118.xml><?xml version="1.0" encoding="utf-8"?>
<p:tagLst xmlns:a="http://schemas.openxmlformats.org/drawingml/2006/main" xmlns:r="http://schemas.openxmlformats.org/officeDocument/2006/relationships" xmlns:p="http://schemas.openxmlformats.org/presentationml/2006/main">
  <p:tag name="NUM" val="54"/>
</p:tagLst>
</file>

<file path=ppt/tags/tag119.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20.xml><?xml version="1.0" encoding="utf-8"?>
<p:tagLst xmlns:a="http://schemas.openxmlformats.org/drawingml/2006/main" xmlns:r="http://schemas.openxmlformats.org/officeDocument/2006/relationships" xmlns:p="http://schemas.openxmlformats.org/presentationml/2006/main">
  <p:tag name="NUM" val="2"/>
</p:tagLst>
</file>

<file path=ppt/tags/tag121.xml><?xml version="1.0" encoding="utf-8"?>
<p:tagLst xmlns:a="http://schemas.openxmlformats.org/drawingml/2006/main" xmlns:r="http://schemas.openxmlformats.org/officeDocument/2006/relationships" xmlns:p="http://schemas.openxmlformats.org/presentationml/2006/main">
  <p:tag name="NUM" val="3"/>
</p:tagLst>
</file>

<file path=ppt/tags/tag122.xml><?xml version="1.0" encoding="utf-8"?>
<p:tagLst xmlns:a="http://schemas.openxmlformats.org/drawingml/2006/main" xmlns:r="http://schemas.openxmlformats.org/officeDocument/2006/relationships" xmlns:p="http://schemas.openxmlformats.org/presentationml/2006/main">
  <p:tag name="NUM" val="4"/>
</p:tagLst>
</file>

<file path=ppt/tags/tag123.xml><?xml version="1.0" encoding="utf-8"?>
<p:tagLst xmlns:a="http://schemas.openxmlformats.org/drawingml/2006/main" xmlns:r="http://schemas.openxmlformats.org/officeDocument/2006/relationships" xmlns:p="http://schemas.openxmlformats.org/presentationml/2006/main">
  <p:tag name="NUM" val="21"/>
</p:tagLst>
</file>

<file path=ppt/tags/tag124.xml><?xml version="1.0" encoding="utf-8"?>
<p:tagLst xmlns:a="http://schemas.openxmlformats.org/drawingml/2006/main" xmlns:r="http://schemas.openxmlformats.org/officeDocument/2006/relationships" xmlns:p="http://schemas.openxmlformats.org/presentationml/2006/main">
  <p:tag name="NUM" val="1"/>
</p:tagLst>
</file>

<file path=ppt/tags/tag125.xml><?xml version="1.0" encoding="utf-8"?>
<p:tagLst xmlns:a="http://schemas.openxmlformats.org/drawingml/2006/main" xmlns:r="http://schemas.openxmlformats.org/officeDocument/2006/relationships" xmlns:p="http://schemas.openxmlformats.org/presentationml/2006/main">
  <p:tag name="NUM" val="2"/>
</p:tagLst>
</file>

<file path=ppt/tags/tag126.xml><?xml version="1.0" encoding="utf-8"?>
<p:tagLst xmlns:a="http://schemas.openxmlformats.org/drawingml/2006/main" xmlns:r="http://schemas.openxmlformats.org/officeDocument/2006/relationships" xmlns:p="http://schemas.openxmlformats.org/presentationml/2006/main">
  <p:tag name="NUM" val="3"/>
</p:tagLst>
</file>

<file path=ppt/tags/tag127.xml><?xml version="1.0" encoding="utf-8"?>
<p:tagLst xmlns:a="http://schemas.openxmlformats.org/drawingml/2006/main" xmlns:r="http://schemas.openxmlformats.org/officeDocument/2006/relationships" xmlns:p="http://schemas.openxmlformats.org/presentationml/2006/main">
  <p:tag name="NUM" val="4"/>
</p:tagLst>
</file>

<file path=ppt/tags/tag128.xml><?xml version="1.0" encoding="utf-8"?>
<p:tagLst xmlns:a="http://schemas.openxmlformats.org/drawingml/2006/main" xmlns:r="http://schemas.openxmlformats.org/officeDocument/2006/relationships" xmlns:p="http://schemas.openxmlformats.org/presentationml/2006/main">
  <p:tag name="NUM" val="5"/>
</p:tagLst>
</file>

<file path=ppt/tags/tag129.xml><?xml version="1.0" encoding="utf-8"?>
<p:tagLst xmlns:a="http://schemas.openxmlformats.org/drawingml/2006/main" xmlns:r="http://schemas.openxmlformats.org/officeDocument/2006/relationships" xmlns:p="http://schemas.openxmlformats.org/presentationml/2006/main">
  <p:tag name="NUM" val="1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31.xml><?xml version="1.0" encoding="utf-8"?>
<p:tagLst xmlns:a="http://schemas.openxmlformats.org/drawingml/2006/main" xmlns:r="http://schemas.openxmlformats.org/officeDocument/2006/relationships" xmlns:p="http://schemas.openxmlformats.org/presentationml/2006/main">
  <p:tag name="NUM" val="2"/>
</p:tagLst>
</file>

<file path=ppt/tags/tag132.xml><?xml version="1.0" encoding="utf-8"?>
<p:tagLst xmlns:a="http://schemas.openxmlformats.org/drawingml/2006/main" xmlns:r="http://schemas.openxmlformats.org/officeDocument/2006/relationships" xmlns:p="http://schemas.openxmlformats.org/presentationml/2006/main">
  <p:tag name="NUM" val="1"/>
</p:tagLst>
</file>

<file path=ppt/tags/tag133.xml><?xml version="1.0" encoding="utf-8"?>
<p:tagLst xmlns:a="http://schemas.openxmlformats.org/drawingml/2006/main" xmlns:r="http://schemas.openxmlformats.org/officeDocument/2006/relationships" xmlns:p="http://schemas.openxmlformats.org/presentationml/2006/main">
  <p:tag name="NUM" val="2"/>
</p:tagLst>
</file>

<file path=ppt/tags/tag134.xml><?xml version="1.0" encoding="utf-8"?>
<p:tagLst xmlns:a="http://schemas.openxmlformats.org/drawingml/2006/main" xmlns:r="http://schemas.openxmlformats.org/officeDocument/2006/relationships" xmlns:p="http://schemas.openxmlformats.org/presentationml/2006/main">
  <p:tag name="NUM" val="1"/>
</p:tagLst>
</file>

<file path=ppt/tags/tag135.xml><?xml version="1.0" encoding="utf-8"?>
<p:tagLst xmlns:a="http://schemas.openxmlformats.org/drawingml/2006/main" xmlns:r="http://schemas.openxmlformats.org/officeDocument/2006/relationships" xmlns:p="http://schemas.openxmlformats.org/presentationml/2006/main">
  <p:tag name="NUM" val="2"/>
</p:tagLst>
</file>

<file path=ppt/tags/tag136.xml><?xml version="1.0" encoding="utf-8"?>
<p:tagLst xmlns:a="http://schemas.openxmlformats.org/drawingml/2006/main" xmlns:r="http://schemas.openxmlformats.org/officeDocument/2006/relationships" xmlns:p="http://schemas.openxmlformats.org/presentationml/2006/main">
  <p:tag name="NUM" val="1"/>
</p:tagLst>
</file>

<file path=ppt/tags/tag137.xml><?xml version="1.0" encoding="utf-8"?>
<p:tagLst xmlns:a="http://schemas.openxmlformats.org/drawingml/2006/main" xmlns:r="http://schemas.openxmlformats.org/officeDocument/2006/relationships" xmlns:p="http://schemas.openxmlformats.org/presentationml/2006/main">
  <p:tag name="NUM" val="2"/>
</p:tagLst>
</file>

<file path=ppt/tags/tag138.xml><?xml version="1.0" encoding="utf-8"?>
<p:tagLst xmlns:a="http://schemas.openxmlformats.org/drawingml/2006/main" xmlns:r="http://schemas.openxmlformats.org/officeDocument/2006/relationships" xmlns:p="http://schemas.openxmlformats.org/presentationml/2006/main">
  <p:tag name="NUM" val="4"/>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40.xml><?xml version="1.0" encoding="utf-8"?>
<p:tagLst xmlns:a="http://schemas.openxmlformats.org/drawingml/2006/main" xmlns:r="http://schemas.openxmlformats.org/officeDocument/2006/relationships" xmlns:p="http://schemas.openxmlformats.org/presentationml/2006/main">
  <p:tag name="NUM" val="2"/>
</p:tagLst>
</file>

<file path=ppt/tags/tag141.xml><?xml version="1.0" encoding="utf-8"?>
<p:tagLst xmlns:a="http://schemas.openxmlformats.org/drawingml/2006/main" xmlns:r="http://schemas.openxmlformats.org/officeDocument/2006/relationships" xmlns:p="http://schemas.openxmlformats.org/presentationml/2006/main">
  <p:tag name="NUM" val="3"/>
</p:tagLst>
</file>

<file path=ppt/tags/tag142.xml><?xml version="1.0" encoding="utf-8"?>
<p:tagLst xmlns:a="http://schemas.openxmlformats.org/drawingml/2006/main" xmlns:r="http://schemas.openxmlformats.org/officeDocument/2006/relationships" xmlns:p="http://schemas.openxmlformats.org/presentationml/2006/main">
  <p:tag name="NUM" val="4"/>
</p:tagLst>
</file>

<file path=ppt/tags/tag143.xml><?xml version="1.0" encoding="utf-8"?>
<p:tagLst xmlns:a="http://schemas.openxmlformats.org/drawingml/2006/main" xmlns:r="http://schemas.openxmlformats.org/officeDocument/2006/relationships" xmlns:p="http://schemas.openxmlformats.org/presentationml/2006/main">
  <p:tag name="NUM" val="5"/>
</p:tagLst>
</file>

<file path=ppt/tags/tag144.xml><?xml version="1.0" encoding="utf-8"?>
<p:tagLst xmlns:a="http://schemas.openxmlformats.org/drawingml/2006/main" xmlns:r="http://schemas.openxmlformats.org/officeDocument/2006/relationships" xmlns:p="http://schemas.openxmlformats.org/presentationml/2006/main">
  <p:tag name="NUM" val="6"/>
</p:tagLst>
</file>

<file path=ppt/tags/tag145.xml><?xml version="1.0" encoding="utf-8"?>
<p:tagLst xmlns:a="http://schemas.openxmlformats.org/drawingml/2006/main" xmlns:r="http://schemas.openxmlformats.org/officeDocument/2006/relationships" xmlns:p="http://schemas.openxmlformats.org/presentationml/2006/main">
  <p:tag name="NUM" val="7"/>
</p:tagLst>
</file>

<file path=ppt/tags/tag146.xml><?xml version="1.0" encoding="utf-8"?>
<p:tagLst xmlns:a="http://schemas.openxmlformats.org/drawingml/2006/main" xmlns:r="http://schemas.openxmlformats.org/officeDocument/2006/relationships" xmlns:p="http://schemas.openxmlformats.org/presentationml/2006/main">
  <p:tag name="NUM" val="1"/>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1"/>
</p:tagLst>
</file>

<file path=ppt/tags/tag149.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50.xml><?xml version="1.0" encoding="utf-8"?>
<p:tagLst xmlns:a="http://schemas.openxmlformats.org/drawingml/2006/main" xmlns:r="http://schemas.openxmlformats.org/officeDocument/2006/relationships" xmlns:p="http://schemas.openxmlformats.org/presentationml/2006/main">
  <p:tag name="NUM" val="1"/>
</p:tagLst>
</file>

<file path=ppt/tags/tag151.xml><?xml version="1.0" encoding="utf-8"?>
<p:tagLst xmlns:a="http://schemas.openxmlformats.org/drawingml/2006/main" xmlns:r="http://schemas.openxmlformats.org/officeDocument/2006/relationships" xmlns:p="http://schemas.openxmlformats.org/presentationml/2006/main">
  <p:tag name="NUM" val="2"/>
</p:tagLst>
</file>

<file path=ppt/tags/tag152.xml><?xml version="1.0" encoding="utf-8"?>
<p:tagLst xmlns:a="http://schemas.openxmlformats.org/drawingml/2006/main" xmlns:r="http://schemas.openxmlformats.org/officeDocument/2006/relationships" xmlns:p="http://schemas.openxmlformats.org/presentationml/2006/main">
  <p:tag name="NUM" val="3"/>
</p:tagLst>
</file>

<file path=ppt/tags/tag153.xml><?xml version="1.0" encoding="utf-8"?>
<p:tagLst xmlns:a="http://schemas.openxmlformats.org/drawingml/2006/main" xmlns:r="http://schemas.openxmlformats.org/officeDocument/2006/relationships" xmlns:p="http://schemas.openxmlformats.org/presentationml/2006/main">
  <p:tag name="NUM" val="4"/>
</p:tagLst>
</file>

<file path=ppt/tags/tag154.xml><?xml version="1.0" encoding="utf-8"?>
<p:tagLst xmlns:a="http://schemas.openxmlformats.org/drawingml/2006/main" xmlns:r="http://schemas.openxmlformats.org/officeDocument/2006/relationships" xmlns:p="http://schemas.openxmlformats.org/presentationml/2006/main">
  <p:tag name="NUM" val="1"/>
</p:tagLst>
</file>

<file path=ppt/tags/tag155.xml><?xml version="1.0" encoding="utf-8"?>
<p:tagLst xmlns:a="http://schemas.openxmlformats.org/drawingml/2006/main" xmlns:r="http://schemas.openxmlformats.org/officeDocument/2006/relationships" xmlns:p="http://schemas.openxmlformats.org/presentationml/2006/main">
  <p:tag name="NUM" val="2"/>
</p:tagLst>
</file>

<file path=ppt/tags/tag156.xml><?xml version="1.0" encoding="utf-8"?>
<p:tagLst xmlns:a="http://schemas.openxmlformats.org/drawingml/2006/main" xmlns:r="http://schemas.openxmlformats.org/officeDocument/2006/relationships" xmlns:p="http://schemas.openxmlformats.org/presentationml/2006/main">
  <p:tag name="NUM" val="1"/>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3"/>
</p:tagLst>
</file>

<file path=ppt/tags/tag159.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60.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NUM" val="5"/>
</p:tagLst>
</file>

<file path=ppt/tags/tag34.xml><?xml version="1.0" encoding="utf-8"?>
<p:tagLst xmlns:a="http://schemas.openxmlformats.org/drawingml/2006/main" xmlns:r="http://schemas.openxmlformats.org/officeDocument/2006/relationships" xmlns:p="http://schemas.openxmlformats.org/presentationml/2006/main">
  <p:tag name="NUM" val="6"/>
</p:tagLst>
</file>

<file path=ppt/tags/tag35.xml><?xml version="1.0" encoding="utf-8"?>
<p:tagLst xmlns:a="http://schemas.openxmlformats.org/drawingml/2006/main" xmlns:r="http://schemas.openxmlformats.org/officeDocument/2006/relationships" xmlns:p="http://schemas.openxmlformats.org/presentationml/2006/main">
  <p:tag name="NUM" val="7"/>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6"/>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4"/>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55.xml><?xml version="1.0" encoding="utf-8"?>
<p:tagLst xmlns:a="http://schemas.openxmlformats.org/drawingml/2006/main" xmlns:r="http://schemas.openxmlformats.org/officeDocument/2006/relationships" xmlns:p="http://schemas.openxmlformats.org/presentationml/2006/main">
  <p:tag name="NUM" val="7"/>
</p:tagLst>
</file>

<file path=ppt/tags/tag56.xml><?xml version="1.0" encoding="utf-8"?>
<p:tagLst xmlns:a="http://schemas.openxmlformats.org/drawingml/2006/main" xmlns:r="http://schemas.openxmlformats.org/officeDocument/2006/relationships" xmlns:p="http://schemas.openxmlformats.org/presentationml/2006/main">
  <p:tag name="NUM" val="8"/>
</p:tagLst>
</file>

<file path=ppt/tags/tag57.xml><?xml version="1.0" encoding="utf-8"?>
<p:tagLst xmlns:a="http://schemas.openxmlformats.org/drawingml/2006/main" xmlns:r="http://schemas.openxmlformats.org/officeDocument/2006/relationships" xmlns:p="http://schemas.openxmlformats.org/presentationml/2006/main">
  <p:tag name="NUM" val="9"/>
</p:tagLst>
</file>

<file path=ppt/tags/tag58.xml><?xml version="1.0" encoding="utf-8"?>
<p:tagLst xmlns:a="http://schemas.openxmlformats.org/drawingml/2006/main" xmlns:r="http://schemas.openxmlformats.org/officeDocument/2006/relationships" xmlns:p="http://schemas.openxmlformats.org/presentationml/2006/main">
  <p:tag name="NUM" val="10"/>
</p:tagLst>
</file>

<file path=ppt/tags/tag59.xml><?xml version="1.0" encoding="utf-8"?>
<p:tagLst xmlns:a="http://schemas.openxmlformats.org/drawingml/2006/main" xmlns:r="http://schemas.openxmlformats.org/officeDocument/2006/relationships" xmlns:p="http://schemas.openxmlformats.org/presentationml/2006/main">
  <p:tag name="NUM" val="1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2"/>
</p:tagLst>
</file>

<file path=ppt/tags/tag61.xml><?xml version="1.0" encoding="utf-8"?>
<p:tagLst xmlns:a="http://schemas.openxmlformats.org/drawingml/2006/main" xmlns:r="http://schemas.openxmlformats.org/officeDocument/2006/relationships" xmlns:p="http://schemas.openxmlformats.org/presentationml/2006/main">
  <p:tag name="NUM" val="13"/>
</p:tagLst>
</file>

<file path=ppt/tags/tag62.xml><?xml version="1.0" encoding="utf-8"?>
<p:tagLst xmlns:a="http://schemas.openxmlformats.org/drawingml/2006/main" xmlns:r="http://schemas.openxmlformats.org/officeDocument/2006/relationships" xmlns:p="http://schemas.openxmlformats.org/presentationml/2006/main">
  <p:tag name="NUM" val="14"/>
</p:tagLst>
</file>

<file path=ppt/tags/tag63.xml><?xml version="1.0" encoding="utf-8"?>
<p:tagLst xmlns:a="http://schemas.openxmlformats.org/drawingml/2006/main" xmlns:r="http://schemas.openxmlformats.org/officeDocument/2006/relationships" xmlns:p="http://schemas.openxmlformats.org/presentationml/2006/main">
  <p:tag name="NUM" val="15"/>
</p:tagLst>
</file>

<file path=ppt/tags/tag64.xml><?xml version="1.0" encoding="utf-8"?>
<p:tagLst xmlns:a="http://schemas.openxmlformats.org/drawingml/2006/main" xmlns:r="http://schemas.openxmlformats.org/officeDocument/2006/relationships" xmlns:p="http://schemas.openxmlformats.org/presentationml/2006/main">
  <p:tag name="NUM" val="17"/>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4"/>
</p:tagLst>
</file>

<file path=ppt/tags/tag69.xml><?xml version="1.0" encoding="utf-8"?>
<p:tagLst xmlns:a="http://schemas.openxmlformats.org/drawingml/2006/main" xmlns:r="http://schemas.openxmlformats.org/officeDocument/2006/relationships" xmlns:p="http://schemas.openxmlformats.org/presentationml/2006/main">
  <p:tag name="NUM" val="5"/>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6"/>
</p:tagLst>
</file>

<file path=ppt/tags/tag71.xml><?xml version="1.0" encoding="utf-8"?>
<p:tagLst xmlns:a="http://schemas.openxmlformats.org/drawingml/2006/main" xmlns:r="http://schemas.openxmlformats.org/officeDocument/2006/relationships" xmlns:p="http://schemas.openxmlformats.org/presentationml/2006/main">
  <p:tag name="NUM" val="7"/>
</p:tagLst>
</file>

<file path=ppt/tags/tag72.xml><?xml version="1.0" encoding="utf-8"?>
<p:tagLst xmlns:a="http://schemas.openxmlformats.org/drawingml/2006/main" xmlns:r="http://schemas.openxmlformats.org/officeDocument/2006/relationships" xmlns:p="http://schemas.openxmlformats.org/presentationml/2006/main">
  <p:tag name="NUM" val="8"/>
</p:tagLst>
</file>

<file path=ppt/tags/tag73.xml><?xml version="1.0" encoding="utf-8"?>
<p:tagLst xmlns:a="http://schemas.openxmlformats.org/drawingml/2006/main" xmlns:r="http://schemas.openxmlformats.org/officeDocument/2006/relationships" xmlns:p="http://schemas.openxmlformats.org/presentationml/2006/main">
  <p:tag name="NUM" val="9"/>
</p:tagLst>
</file>

<file path=ppt/tags/tag74.xml><?xml version="1.0" encoding="utf-8"?>
<p:tagLst xmlns:a="http://schemas.openxmlformats.org/drawingml/2006/main" xmlns:r="http://schemas.openxmlformats.org/officeDocument/2006/relationships" xmlns:p="http://schemas.openxmlformats.org/presentationml/2006/main">
  <p:tag name="NUM" val="10"/>
</p:tagLst>
</file>

<file path=ppt/tags/tag75.xml><?xml version="1.0" encoding="utf-8"?>
<p:tagLst xmlns:a="http://schemas.openxmlformats.org/drawingml/2006/main" xmlns:r="http://schemas.openxmlformats.org/officeDocument/2006/relationships" xmlns:p="http://schemas.openxmlformats.org/presentationml/2006/main">
  <p:tag name="NUM" val="11"/>
</p:tagLst>
</file>

<file path=ppt/tags/tag76.xml><?xml version="1.0" encoding="utf-8"?>
<p:tagLst xmlns:a="http://schemas.openxmlformats.org/drawingml/2006/main" xmlns:r="http://schemas.openxmlformats.org/officeDocument/2006/relationships" xmlns:p="http://schemas.openxmlformats.org/presentationml/2006/main">
  <p:tag name="NUM" val="12"/>
</p:tagLst>
</file>

<file path=ppt/tags/tag77.xml><?xml version="1.0" encoding="utf-8"?>
<p:tagLst xmlns:a="http://schemas.openxmlformats.org/drawingml/2006/main" xmlns:r="http://schemas.openxmlformats.org/officeDocument/2006/relationships" xmlns:p="http://schemas.openxmlformats.org/presentationml/2006/main">
  <p:tag name="NUM" val="13"/>
</p:tagLst>
</file>

<file path=ppt/tags/tag78.xml><?xml version="1.0" encoding="utf-8"?>
<p:tagLst xmlns:a="http://schemas.openxmlformats.org/drawingml/2006/main" xmlns:r="http://schemas.openxmlformats.org/officeDocument/2006/relationships" xmlns:p="http://schemas.openxmlformats.org/presentationml/2006/main">
  <p:tag name="NUM" val="14"/>
</p:tagLst>
</file>

<file path=ppt/tags/tag79.xml><?xml version="1.0" encoding="utf-8"?>
<p:tagLst xmlns:a="http://schemas.openxmlformats.org/drawingml/2006/main" xmlns:r="http://schemas.openxmlformats.org/officeDocument/2006/relationships" xmlns:p="http://schemas.openxmlformats.org/presentationml/2006/main">
  <p:tag name="NUM" val="15"/>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16"/>
</p:tagLst>
</file>

<file path=ppt/tags/tag81.xml><?xml version="1.0" encoding="utf-8"?>
<p:tagLst xmlns:a="http://schemas.openxmlformats.org/drawingml/2006/main" xmlns:r="http://schemas.openxmlformats.org/officeDocument/2006/relationships" xmlns:p="http://schemas.openxmlformats.org/presentationml/2006/main">
  <p:tag name="NUM" val="17"/>
</p:tagLst>
</file>

<file path=ppt/tags/tag82.xml><?xml version="1.0" encoding="utf-8"?>
<p:tagLst xmlns:a="http://schemas.openxmlformats.org/drawingml/2006/main" xmlns:r="http://schemas.openxmlformats.org/officeDocument/2006/relationships" xmlns:p="http://schemas.openxmlformats.org/presentationml/2006/main">
  <p:tag name="NUM" val="18"/>
</p:tagLst>
</file>

<file path=ppt/tags/tag83.xml><?xml version="1.0" encoding="utf-8"?>
<p:tagLst xmlns:a="http://schemas.openxmlformats.org/drawingml/2006/main" xmlns:r="http://schemas.openxmlformats.org/officeDocument/2006/relationships" xmlns:p="http://schemas.openxmlformats.org/presentationml/2006/main">
  <p:tag name="NUM" val="19"/>
</p:tagLst>
</file>

<file path=ppt/tags/tag84.xml><?xml version="1.0" encoding="utf-8"?>
<p:tagLst xmlns:a="http://schemas.openxmlformats.org/drawingml/2006/main" xmlns:r="http://schemas.openxmlformats.org/officeDocument/2006/relationships" xmlns:p="http://schemas.openxmlformats.org/presentationml/2006/main">
  <p:tag name="NUM" val="20"/>
</p:tagLst>
</file>

<file path=ppt/tags/tag85.xml><?xml version="1.0" encoding="utf-8"?>
<p:tagLst xmlns:a="http://schemas.openxmlformats.org/drawingml/2006/main" xmlns:r="http://schemas.openxmlformats.org/officeDocument/2006/relationships" xmlns:p="http://schemas.openxmlformats.org/presentationml/2006/main">
  <p:tag name="NUM" val="21"/>
</p:tagLst>
</file>

<file path=ppt/tags/tag86.xml><?xml version="1.0" encoding="utf-8"?>
<p:tagLst xmlns:a="http://schemas.openxmlformats.org/drawingml/2006/main" xmlns:r="http://schemas.openxmlformats.org/officeDocument/2006/relationships" xmlns:p="http://schemas.openxmlformats.org/presentationml/2006/main">
  <p:tag name="NUM" val="22"/>
</p:tagLst>
</file>

<file path=ppt/tags/tag87.xml><?xml version="1.0" encoding="utf-8"?>
<p:tagLst xmlns:a="http://schemas.openxmlformats.org/drawingml/2006/main" xmlns:r="http://schemas.openxmlformats.org/officeDocument/2006/relationships" xmlns:p="http://schemas.openxmlformats.org/presentationml/2006/main">
  <p:tag name="NUM" val="23"/>
</p:tagLst>
</file>

<file path=ppt/tags/tag88.xml><?xml version="1.0" encoding="utf-8"?>
<p:tagLst xmlns:a="http://schemas.openxmlformats.org/drawingml/2006/main" xmlns:r="http://schemas.openxmlformats.org/officeDocument/2006/relationships" xmlns:p="http://schemas.openxmlformats.org/presentationml/2006/main">
  <p:tag name="NUM" val="24"/>
</p:tagLst>
</file>

<file path=ppt/tags/tag89.xml><?xml version="1.0" encoding="utf-8"?>
<p:tagLst xmlns:a="http://schemas.openxmlformats.org/drawingml/2006/main" xmlns:r="http://schemas.openxmlformats.org/officeDocument/2006/relationships" xmlns:p="http://schemas.openxmlformats.org/presentationml/2006/main">
  <p:tag name="NUM" val="25"/>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26"/>
</p:tagLst>
</file>

<file path=ppt/tags/tag91.xml><?xml version="1.0" encoding="utf-8"?>
<p:tagLst xmlns:a="http://schemas.openxmlformats.org/drawingml/2006/main" xmlns:r="http://schemas.openxmlformats.org/officeDocument/2006/relationships" xmlns:p="http://schemas.openxmlformats.org/presentationml/2006/main">
  <p:tag name="NUM" val="27"/>
</p:tagLst>
</file>

<file path=ppt/tags/tag92.xml><?xml version="1.0" encoding="utf-8"?>
<p:tagLst xmlns:a="http://schemas.openxmlformats.org/drawingml/2006/main" xmlns:r="http://schemas.openxmlformats.org/officeDocument/2006/relationships" xmlns:p="http://schemas.openxmlformats.org/presentationml/2006/main">
  <p:tag name="NUM" val="28"/>
</p:tagLst>
</file>

<file path=ppt/tags/tag93.xml><?xml version="1.0" encoding="utf-8"?>
<p:tagLst xmlns:a="http://schemas.openxmlformats.org/drawingml/2006/main" xmlns:r="http://schemas.openxmlformats.org/officeDocument/2006/relationships" xmlns:p="http://schemas.openxmlformats.org/presentationml/2006/main">
  <p:tag name="NUM" val="29"/>
</p:tagLst>
</file>

<file path=ppt/tags/tag94.xml><?xml version="1.0" encoding="utf-8"?>
<p:tagLst xmlns:a="http://schemas.openxmlformats.org/drawingml/2006/main" xmlns:r="http://schemas.openxmlformats.org/officeDocument/2006/relationships" xmlns:p="http://schemas.openxmlformats.org/presentationml/2006/main">
  <p:tag name="NUM" val="30"/>
</p:tagLst>
</file>

<file path=ppt/tags/tag95.xml><?xml version="1.0" encoding="utf-8"?>
<p:tagLst xmlns:a="http://schemas.openxmlformats.org/drawingml/2006/main" xmlns:r="http://schemas.openxmlformats.org/officeDocument/2006/relationships" xmlns:p="http://schemas.openxmlformats.org/presentationml/2006/main">
  <p:tag name="NUM" val="31"/>
</p:tagLst>
</file>

<file path=ppt/tags/tag96.xml><?xml version="1.0" encoding="utf-8"?>
<p:tagLst xmlns:a="http://schemas.openxmlformats.org/drawingml/2006/main" xmlns:r="http://schemas.openxmlformats.org/officeDocument/2006/relationships" xmlns:p="http://schemas.openxmlformats.org/presentationml/2006/main">
  <p:tag name="NUM" val="32"/>
</p:tagLst>
</file>

<file path=ppt/tags/tag97.xml><?xml version="1.0" encoding="utf-8"?>
<p:tagLst xmlns:a="http://schemas.openxmlformats.org/drawingml/2006/main" xmlns:r="http://schemas.openxmlformats.org/officeDocument/2006/relationships" xmlns:p="http://schemas.openxmlformats.org/presentationml/2006/main">
  <p:tag name="NUM" val="33"/>
</p:tagLst>
</file>

<file path=ppt/tags/tag98.xml><?xml version="1.0" encoding="utf-8"?>
<p:tagLst xmlns:a="http://schemas.openxmlformats.org/drawingml/2006/main" xmlns:r="http://schemas.openxmlformats.org/officeDocument/2006/relationships" xmlns:p="http://schemas.openxmlformats.org/presentationml/2006/main">
  <p:tag name="NUM" val="34"/>
</p:tagLst>
</file>

<file path=ppt/tags/tag99.xml><?xml version="1.0" encoding="utf-8"?>
<p:tagLst xmlns:a="http://schemas.openxmlformats.org/drawingml/2006/main" xmlns:r="http://schemas.openxmlformats.org/officeDocument/2006/relationships" xmlns:p="http://schemas.openxmlformats.org/presentationml/2006/main">
  <p:tag name="NUM" val="35"/>
</p:tagLst>
</file>

<file path=ppt/theme/theme1.xml><?xml version="1.0" encoding="utf-8"?>
<a:theme xmlns:a="http://schemas.openxmlformats.org/drawingml/2006/main" name="1_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template-ccc">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Settings\gagnonmm\Desktop\mk presn\template-ccc.ppt</Template>
  <TotalTime>4042</TotalTime>
  <Words>2031</Words>
  <Application>Microsoft Office PowerPoint</Application>
  <PresentationFormat>On-screen Show (4:3)</PresentationFormat>
  <Paragraphs>380</Paragraphs>
  <Slides>33</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1_template-ccc</vt:lpstr>
      <vt:lpstr>Photo Editor Photo</vt:lpstr>
      <vt:lpstr>Séparations spatiales</vt:lpstr>
      <vt:lpstr>Introduction</vt:lpstr>
      <vt:lpstr>Nature des modifications techniques</vt:lpstr>
      <vt:lpstr>Incendie d’Edmonton –  Bâtiments résidentiels</vt:lpstr>
      <vt:lpstr>Incendie d’Edmonton, suite…</vt:lpstr>
      <vt:lpstr>Nature des modifications techniques </vt:lpstr>
      <vt:lpstr> Distance limitative (DL)</vt:lpstr>
      <vt:lpstr>Nature des modifications techniques</vt:lpstr>
      <vt:lpstr>Façade de rayonnement</vt:lpstr>
      <vt:lpstr>Baies non protégées (baies vitrées)</vt:lpstr>
      <vt:lpstr>Distance limitative (DL)</vt:lpstr>
      <vt:lpstr>Baies vitrées et DL  (baies non protégées)</vt:lpstr>
      <vt:lpstr>Distance limitative (DL)</vt:lpstr>
      <vt:lpstr>Nature des modifications techniques </vt:lpstr>
      <vt:lpstr>Surface des baies non protégées </vt:lpstr>
      <vt:lpstr>Surface des baies non protégées </vt:lpstr>
      <vt:lpstr>Surface des baies vitrées</vt:lpstr>
      <vt:lpstr>Surface des baies non protégées</vt:lpstr>
      <vt:lpstr>Baies non protégées</vt:lpstr>
      <vt:lpstr>Baies non protégées</vt:lpstr>
      <vt:lpstr>Nature des modifications techniques</vt:lpstr>
      <vt:lpstr>Construction de la façade de rayonnement</vt:lpstr>
      <vt:lpstr>Construction de la façade de rayonnement (Partie 3)</vt:lpstr>
      <vt:lpstr>Construction de la façade de rayonnement (Partie 9)</vt:lpstr>
      <vt:lpstr>Rapport largeur-hauteur (Partie 9)</vt:lpstr>
      <vt:lpstr>Construction de la façade  de rayonnement</vt:lpstr>
      <vt:lpstr>Nature des modifications techniques</vt:lpstr>
      <vt:lpstr>Saillies combustibles</vt:lpstr>
      <vt:lpstr>Saillies combustibles – Soffites de toit</vt:lpstr>
      <vt:lpstr>Saillies combustibles – Soffites de toit</vt:lpstr>
      <vt:lpstr>Saillies </vt:lpstr>
      <vt:lpstr>Résumé </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kuzyk</dc:creator>
  <cp:lastModifiedBy>gagnonmm</cp:lastModifiedBy>
  <cp:revision>566</cp:revision>
  <cp:lastPrinted>2010-10-20T15:24:33Z</cp:lastPrinted>
  <dcterms:created xsi:type="dcterms:W3CDTF">2009-09-07T02:30:38Z</dcterms:created>
  <dcterms:modified xsi:type="dcterms:W3CDTF">2011-02-04T16:09:24Z</dcterms:modified>
</cp:coreProperties>
</file>