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63" r:id="rId3"/>
    <p:sldId id="256" r:id="rId4"/>
    <p:sldId id="264" r:id="rId5"/>
    <p:sldId id="266" r:id="rId6"/>
    <p:sldId id="257" r:id="rId7"/>
    <p:sldId id="258" r:id="rId8"/>
    <p:sldId id="267" r:id="rId9"/>
    <p:sldId id="261" r:id="rId10"/>
    <p:sldId id="260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AA3632-7056-4548-BEFB-D8B85F57ED8C}" type="datetimeFigureOut">
              <a:rPr lang="en-CA" smtClean="0"/>
              <a:pPr/>
              <a:t>06/02/2019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3FF8BE-F818-4305-8E91-11B87570CA0F}" type="slidenum">
              <a:rPr lang="en-CA" smtClean="0"/>
              <a:pPr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xmlns="" val="24918066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CEDCF-C197-472F-A242-7C96508956A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13286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3255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80340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2363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79844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4396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148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92241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1970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6931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2002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226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DB197-A032-49B7-897D-482C56B82C6B}" type="datetimeFigureOut">
              <a:rPr lang="en-US" smtClean="0"/>
              <a:pPr/>
              <a:t>2/6/2019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BA34D-3F6F-444A-B064-CA874923A4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7589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bebaw.jemere@nrc-cnrc.gc.c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76400" y="2438400"/>
            <a:ext cx="6705600" cy="403225"/>
          </a:xfrm>
        </p:spPr>
        <p:txBody>
          <a:bodyPr>
            <a:normAutofit fontScale="90000"/>
          </a:bodyPr>
          <a:lstStyle/>
          <a:p>
            <a:pPr algn="l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 Supporting Materials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the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Microchimica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Acta Publication Entitled </a:t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 impedimetric biosensor for </a:t>
            </a:r>
            <a:r>
              <a:rPr lang="en-CA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E. coli</a:t>
            </a:r>
            <a:r>
              <a:rPr lang="en-C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O157:H7 based on </a:t>
            </a:r>
            <a:r>
              <a:rPr lang="en-C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use </a:t>
            </a:r>
            <a:r>
              <a:rPr lang="en-C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CA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self-assembled </a:t>
            </a:r>
            <a:r>
              <a:rPr lang="en-C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gold nanoparticles and protein G</a:t>
            </a:r>
            <a:br>
              <a:rPr lang="en-CA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Donghai</a:t>
            </a: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Lin1,a, Rajesh G. Pillai2, William Edward Lee3,b and </a:t>
            </a:r>
            <a:r>
              <a:rPr lang="en-C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Abebaw</a:t>
            </a: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B. Jemere2*</a:t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1Department of Chemistry, University of Alberta, Edmonton, AB, Canada T6G 2G2</a:t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2National Research Council Canada – Nanotechnology Research Centre†, Edmonton, AB, Canada T6G 2M9</a:t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3Defence Research and Development Canada – Suffield Research Centre, Medicine Hat, AB, Canada T1A 8K6</a:t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*Corresponding author: E-mail: </a:t>
            </a: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abebaw.jemere@nrc-cnrc.gc.ca</a:t>
            </a: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Current addresses: </a:t>
            </a:r>
            <a:r>
              <a:rPr lang="en-C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aSchool</a:t>
            </a: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Food Science and Engineering, Foshan University, Foshan, China;  </a:t>
            </a:r>
            <a:r>
              <a:rPr lang="en-CA" sz="13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bPlatinum</a:t>
            </a: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Research and Technologies, Medicine Hat, Alberta, platinum@telusplanet.net</a:t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†Formerly known as National Institute for Nanotechnology</a:t>
            </a:r>
            <a:br>
              <a:rPr lang="en-CA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CA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8355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23970922"/>
              </p:ext>
            </p:extLst>
          </p:nvPr>
        </p:nvGraphicFramePr>
        <p:xfrm>
          <a:off x="0" y="-1"/>
          <a:ext cx="4876800" cy="3517969"/>
        </p:xfrm>
        <a:graphic>
          <a:graphicData uri="http://schemas.openxmlformats.org/presentationml/2006/ole">
            <p:oleObj spid="_x0000_s5243" name="Graph" r:id="rId3" imgW="3095625" imgH="2171700" progId="">
              <p:embed/>
            </p:oleObj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740652190"/>
              </p:ext>
            </p:extLst>
          </p:nvPr>
        </p:nvGraphicFramePr>
        <p:xfrm>
          <a:off x="4682384" y="321971"/>
          <a:ext cx="4461616" cy="3133243"/>
        </p:xfrm>
        <a:graphic>
          <a:graphicData uri="http://schemas.openxmlformats.org/presentationml/2006/ole">
            <p:oleObj spid="_x0000_s5244" name="Graph" r:id="rId4" imgW="3095625" imgH="2171700" progId="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56186462"/>
              </p:ext>
            </p:extLst>
          </p:nvPr>
        </p:nvGraphicFramePr>
        <p:xfrm>
          <a:off x="0" y="2817854"/>
          <a:ext cx="4821398" cy="3367794"/>
        </p:xfrm>
        <a:graphic>
          <a:graphicData uri="http://schemas.openxmlformats.org/presentationml/2006/ole">
            <p:oleObj spid="_x0000_s5245" name="Graph" r:id="rId5" imgW="3114675" imgH="2171700" progId="">
              <p:embed/>
            </p:oleObj>
          </a:graphicData>
        </a:graphic>
      </p:graphicFrame>
      <p:sp>
        <p:nvSpPr>
          <p:cNvPr id="2" name="Rectangle 1"/>
          <p:cNvSpPr/>
          <p:nvPr/>
        </p:nvSpPr>
        <p:spPr>
          <a:xfrm>
            <a:off x="186584" y="6096000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S8. (A) and (B) show Nyquist plots of Au/1,6-HDT/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biosensor after incubation (2 h) with 10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10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cfu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/ml of negative controls, HKSA and HKST. (C) Nyquist plots of different concentration of HKEC incubated with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PrG-thiol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modified planar gold electrode.</a:t>
            </a:r>
            <a:endParaRPr lang="en-C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97753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990600" y="731966"/>
            <a:ext cx="72390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666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666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CN" sz="1200" b="1" i="0" u="none" strike="noStrike" cap="none" normalizeH="0" baseline="0" dirty="0">
                <a:ln>
                  <a:noFill/>
                </a:ln>
                <a:solidFill>
                  <a:srgbClr val="221E1F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Supplementary Table 1.	Evaluation of parameters using Randles equivalent circuit</a:t>
            </a:r>
            <a:r>
              <a:rPr kumimoji="0" lang="en-US" altLang="zh-CN" sz="1200" b="1" i="0" u="none" strike="noStrike" cap="none" normalizeH="0" dirty="0">
                <a:ln>
                  <a:noFill/>
                </a:ln>
                <a:solidFill>
                  <a:srgbClr val="221E1F"/>
                </a:solidFill>
                <a:effectLst/>
                <a:latin typeface="Times New Roman" pitchFamily="18" charset="0"/>
                <a:ea typeface="SimSun" pitchFamily="2" charset="-122"/>
                <a:cs typeface="Times New Roman" pitchFamily="18" charset="0"/>
              </a:rPr>
              <a:t> model for Au electrode.</a:t>
            </a:r>
            <a:endParaRPr kumimoji="0" lang="en-CA" altLang="zh-CN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587544208"/>
              </p:ext>
            </p:extLst>
          </p:nvPr>
        </p:nvGraphicFramePr>
        <p:xfrm>
          <a:off x="914400" y="1600200"/>
          <a:ext cx="7696200" cy="19888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73355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240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CA" sz="1200" kern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Electrode surface</a:t>
                      </a:r>
                      <a:endParaRPr lang="en-CA" sz="1050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200" kern="100" baseline="-250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sz="1200" kern="100" baseline="-25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00" baseline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200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Ω)</a:t>
                      </a:r>
                      <a:endParaRPr lang="en-CA" sz="1050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r>
                        <a:rPr lang="en-US" sz="1200" kern="100" baseline="-250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ct</a:t>
                      </a:r>
                      <a:r>
                        <a:rPr lang="en-US" sz="1200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(Ω)</a:t>
                      </a:r>
                      <a:endParaRPr lang="en-CA" sz="1050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1200" kern="100" baseline="-25000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dl</a:t>
                      </a:r>
                      <a:r>
                        <a:rPr lang="en-US" sz="1200" kern="100" baseline="-250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kern="100" baseline="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200" kern="1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µF)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050" kern="1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</a:t>
                      </a:r>
                      <a:endParaRPr lang="en-CA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141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174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7.9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Au/</a:t>
                      </a: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PrG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-thiol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142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3500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032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Au/1,6-HDT/</a:t>
                      </a: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AuNP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149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230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SimSun"/>
                          <a:cs typeface="Times New Roman" panose="02020603050405020304" pitchFamily="18" charset="0"/>
                        </a:rPr>
                        <a:t>7.3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Au/1,6-HDT/</a:t>
                      </a: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AuNP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/</a:t>
                      </a: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PrG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-thiol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CA" sz="1200" b="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145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2100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0.28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Au/1,6-HDT/</a:t>
                      </a: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AuNP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/</a:t>
                      </a: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PrG</a:t>
                      </a: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-thiol/</a:t>
                      </a: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SimSun"/>
                          <a:cs typeface="Times New Roman"/>
                        </a:rPr>
                        <a:t>IgG</a:t>
                      </a:r>
                      <a:endParaRPr lang="en-CA" sz="1200" b="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144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2300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1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SimSun"/>
                          <a:cs typeface="Times New Roman"/>
                        </a:rPr>
                        <a:t>0.22</a:t>
                      </a:r>
                      <a:endParaRPr lang="en-CA" sz="1200" kern="100" dirty="0">
                        <a:solidFill>
                          <a:schemeClr val="tx1"/>
                        </a:solidFill>
                        <a:effectLst/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36360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57189429"/>
              </p:ext>
            </p:extLst>
          </p:nvPr>
        </p:nvGraphicFramePr>
        <p:xfrm>
          <a:off x="-152400" y="232524"/>
          <a:ext cx="4876650" cy="3669750"/>
        </p:xfrm>
        <a:graphic>
          <a:graphicData uri="http://schemas.openxmlformats.org/presentationml/2006/ole">
            <p:oleObj spid="_x0000_s1107" name="Graph" r:id="rId3" imgW="2924175" imgH="2200275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4419600"/>
            <a:ext cx="82295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S1. (A) Cyclic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voltammograms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planar gold electrodes following modification with 500 </a:t>
            </a:r>
            <a:r>
              <a:rPr lang="en-US" sz="1200" dirty="0">
                <a:latin typeface="Symbol" panose="05050102010706020507" pitchFamily="18" charset="2"/>
                <a:cs typeface="Times New Roman" panose="02020603050405020304" pitchFamily="18" charset="0"/>
              </a:rPr>
              <a:t>m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 ml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PrG-thiol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incubated for different length of times at a scan rate of 100 mV s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1 mM K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[Fe(CN)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/K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[Fe(CN)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containing 0.1 M KNO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supporting electrolyte using Ag/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AgCl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 reference electrode and Pt wire as counter electrode. (B)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Nyquist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plots  were obtained at  frequencies of 0.1 Hz to 10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Hz.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373049375"/>
              </p:ext>
            </p:extLst>
          </p:nvPr>
        </p:nvGraphicFramePr>
        <p:xfrm>
          <a:off x="4038600" y="232524"/>
          <a:ext cx="4876650" cy="3669750"/>
        </p:xfrm>
        <a:graphic>
          <a:graphicData uri="http://schemas.openxmlformats.org/presentationml/2006/ole">
            <p:oleObj spid="_x0000_s1108" name="Graph" r:id="rId4" imgW="2924175" imgH="2200275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931321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474624188"/>
              </p:ext>
            </p:extLst>
          </p:nvPr>
        </p:nvGraphicFramePr>
        <p:xfrm>
          <a:off x="1752600" y="1219200"/>
          <a:ext cx="4876800" cy="3731640"/>
        </p:xfrm>
        <a:graphic>
          <a:graphicData uri="http://schemas.openxmlformats.org/presentationml/2006/ole">
            <p:oleObj spid="_x0000_s7203" name="Graph" r:id="rId3" imgW="2943225" imgH="2247900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1" y="5029200"/>
            <a:ext cx="81533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S2. Cyclic voltammograms of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-thiol modified Au electrode at a scan rate of 100 mV s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All other experimental conditions are as in Fig. 1a. Total charge was determined by the area under the redox peak at ~0.94 V.</a:t>
            </a:r>
          </a:p>
        </p:txBody>
      </p:sp>
    </p:spTree>
    <p:extLst>
      <p:ext uri="{BB962C8B-B14F-4D97-AF65-F5344CB8AC3E}">
        <p14:creationId xmlns:p14="http://schemas.microsoft.com/office/powerpoint/2010/main" xmlns="" val="2955792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46897680"/>
              </p:ext>
            </p:extLst>
          </p:nvPr>
        </p:nvGraphicFramePr>
        <p:xfrm>
          <a:off x="1524000" y="304800"/>
          <a:ext cx="5562600" cy="4178734"/>
        </p:xfrm>
        <a:graphic>
          <a:graphicData uri="http://schemas.openxmlformats.org/presentationml/2006/ole">
            <p:oleObj spid="_x0000_s8203" name="Graph" r:id="rId3" imgW="2924175" imgH="2200275" progId="">
              <p:embed/>
            </p:oleObj>
          </a:graphicData>
        </a:graphic>
      </p:graphicFrame>
      <p:sp>
        <p:nvSpPr>
          <p:cNvPr id="5" name="Rectangle 4"/>
          <p:cNvSpPr/>
          <p:nvPr/>
        </p:nvSpPr>
        <p:spPr>
          <a:xfrm>
            <a:off x="228600" y="4724400"/>
            <a:ext cx="883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S3. Nyquist plots of planar gold electrodes obtained at frequencies of 0.1 Hz to 10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Hz following modification of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PrG-thiol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modified electrode with varying amounts of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a fixed 2 h. </a:t>
            </a:r>
          </a:p>
        </p:txBody>
      </p:sp>
    </p:spTree>
    <p:extLst>
      <p:ext uri="{BB962C8B-B14F-4D97-AF65-F5344CB8AC3E}">
        <p14:creationId xmlns:p14="http://schemas.microsoft.com/office/powerpoint/2010/main" xmlns="" val="9582909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013819975"/>
              </p:ext>
            </p:extLst>
          </p:nvPr>
        </p:nvGraphicFramePr>
        <p:xfrm>
          <a:off x="304800" y="766482"/>
          <a:ext cx="4361708" cy="3276600"/>
        </p:xfrm>
        <a:graphic>
          <a:graphicData uri="http://schemas.openxmlformats.org/presentationml/2006/ole">
            <p:oleObj spid="_x0000_s2141" name="Graph" r:id="rId3" imgW="2924175" imgH="2200275" progId="">
              <p:embed/>
            </p:oleObj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876928630"/>
              </p:ext>
            </p:extLst>
          </p:nvPr>
        </p:nvGraphicFramePr>
        <p:xfrm>
          <a:off x="4760637" y="838200"/>
          <a:ext cx="4260273" cy="3200400"/>
        </p:xfrm>
        <a:graphic>
          <a:graphicData uri="http://schemas.openxmlformats.org/presentationml/2006/ole">
            <p:oleObj spid="_x0000_s2142" name="Graph" r:id="rId4" imgW="2924175" imgH="2200275" progId="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81000" y="5029200"/>
            <a:ext cx="8229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S4. (A) 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Cyclic voltammograms of bare Au electrode (black curve), </a:t>
            </a:r>
            <a:r>
              <a:rPr lang="en-C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PrG-thiol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modified Au electrode (Au/</a:t>
            </a:r>
            <a:r>
              <a:rPr lang="en-C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red curve), </a:t>
            </a:r>
            <a:r>
              <a:rPr lang="en-C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IgG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immobilized electrode (Au/</a:t>
            </a:r>
            <a:r>
              <a:rPr lang="en-C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C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blue curve) and after incubation of the sensor with HKEC (green curve) at a scan rate of 100 mV s</a:t>
            </a:r>
            <a:r>
              <a:rPr lang="en-CA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−1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in 1 mM K</a:t>
            </a:r>
            <a:r>
              <a:rPr lang="en-CA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[Fe(CN)</a:t>
            </a:r>
            <a:r>
              <a:rPr lang="en-CA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]/K</a:t>
            </a:r>
            <a:r>
              <a:rPr lang="en-CA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[Fe(CN)</a:t>
            </a:r>
            <a:r>
              <a:rPr lang="en-CA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] containing 0.1 M KNO</a:t>
            </a:r>
            <a:r>
              <a:rPr lang="en-CA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as supporting electrolyte using Ag/</a:t>
            </a:r>
            <a:r>
              <a:rPr lang="en-C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AgCl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as reference electrode and </a:t>
            </a:r>
            <a:r>
              <a:rPr lang="en-CA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</a:t>
            </a:r>
            <a:r>
              <a:rPr lang="en-CA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wire as counter electrode. (B)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Nyquist plot of bare Au electrode (black curve),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PrG-thiol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modified electrode (Au/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red curve),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immobilized electrode (Au/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blue curve) and after incubation of the sensor with HKEC (green curve). Frequency for impedance measurement was varied from 0.1 Hz to 100 kHz; all other experimental conditions are as in Fig. 1b. </a:t>
            </a:r>
            <a:endParaRPr lang="en-C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00059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82340548"/>
              </p:ext>
            </p:extLst>
          </p:nvPr>
        </p:nvGraphicFramePr>
        <p:xfrm>
          <a:off x="3348572" y="1219200"/>
          <a:ext cx="3852177" cy="2898819"/>
        </p:xfrm>
        <a:graphic>
          <a:graphicData uri="http://schemas.openxmlformats.org/presentationml/2006/ole">
            <p:oleObj spid="_x0000_s3149" name="Graph" r:id="rId3" imgW="2924175" imgH="2200275" progId="">
              <p:embed/>
            </p:oleObj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991237523"/>
              </p:ext>
            </p:extLst>
          </p:nvPr>
        </p:nvGraphicFramePr>
        <p:xfrm>
          <a:off x="6460427" y="1467536"/>
          <a:ext cx="3148588" cy="2369358"/>
        </p:xfrm>
        <a:graphic>
          <a:graphicData uri="http://schemas.openxmlformats.org/presentationml/2006/ole">
            <p:oleObj spid="_x0000_s3150" name="Graph" r:id="rId4" imgW="2924175" imgH="2200275" progId="">
              <p:embed/>
            </p:oleObj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8600" y="4578487"/>
            <a:ext cx="8305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S5. Nyquist plot of bare Au electrode (black curve), Au/1,6-HDT electrode (red curve), Au/1,6-HDT/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AuNP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electrode (blue curve), Au/1,6-HDT/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AuNP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(green curve), the biosensor (Au/1,6-HDT/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AuNP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IgG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purple curve) and the sensor after incubation with HKEC (olive curve). Frequency for impedance measurement was varied from 0.1 Hz to 100 kHz; all other experimental conditions are as in Fig. 1b. The expanded view of the Au and Au/1,6-HDT/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AuNP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electrodes, indicated by the arrow.</a:t>
            </a:r>
            <a:endParaRPr lang="en-C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3886200" y="3429000"/>
            <a:ext cx="381000" cy="304800"/>
          </a:xfrm>
          <a:prstGeom prst="ellipse">
            <a:avLst/>
          </a:prstGeom>
          <a:noFill/>
          <a:ln w="38100"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4197816" y="3048000"/>
            <a:ext cx="2707191" cy="53339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831802751"/>
              </p:ext>
            </p:extLst>
          </p:nvPr>
        </p:nvGraphicFramePr>
        <p:xfrm>
          <a:off x="-161488" y="1182732"/>
          <a:ext cx="3902075" cy="2935287"/>
        </p:xfrm>
        <a:graphic>
          <a:graphicData uri="http://schemas.openxmlformats.org/presentationml/2006/ole">
            <p:oleObj spid="_x0000_s3151" name="Graph" r:id="rId5" imgW="2924175" imgH="2200275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2687075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985493" y="1143000"/>
            <a:ext cx="2743200" cy="286275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9093" y="1143000"/>
            <a:ext cx="2743200" cy="28627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42293" y="1143000"/>
            <a:ext cx="2743200" cy="28627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69041" y="1328881"/>
            <a:ext cx="34496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a)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11208" y="1322367"/>
            <a:ext cx="354584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b)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040159" y="1317864"/>
            <a:ext cx="33374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/>
              <a:t>c)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72533" y="5638800"/>
            <a:ext cx="81473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	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average (Ra) roughness of the fabricated gold electrode surfaces calculated using AFM. 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/>
          </p:nvPr>
        </p:nvGraphicFramePr>
        <p:xfrm>
          <a:off x="1261093" y="4393846"/>
          <a:ext cx="60960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Surface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Au/HDT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Au/HDT/</a:t>
                      </a:r>
                      <a:r>
                        <a:rPr lang="en-US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AuNp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Roughness</a:t>
                      </a:r>
                      <a: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Ra,</a:t>
                      </a:r>
                      <a:r>
                        <a:rPr lang="en-US" sz="12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1.18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0.99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1.39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Height (nm)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3.68± 0.46 nm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2.81±0.50 nm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10.45±1.14 nm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381000" y="381000"/>
            <a:ext cx="8686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S6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AFM images and corresponding line profiles of a) bare gold, b) gold + HDT, and c) gold + HDT +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AuNp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(10 nm, 2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incubation)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27898559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4800600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Fig. S7. Cyclic voltammograms of planar gold electrode (black curve), 1,6-HDT modified gold electrode (blue curve) and 10 nm Au nanoparticles modified electrode (red curve) in 0.5 M H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US" sz="1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Potential scan rate was 100 mv/s.</a:t>
            </a:r>
            <a:endParaRPr lang="en-CA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6708559"/>
              </p:ext>
            </p:extLst>
          </p:nvPr>
        </p:nvGraphicFramePr>
        <p:xfrm>
          <a:off x="1828800" y="1219200"/>
          <a:ext cx="3921125" cy="3000375"/>
        </p:xfrm>
        <a:graphic>
          <a:graphicData uri="http://schemas.openxmlformats.org/presentationml/2006/ole">
            <p:oleObj spid="_x0000_s6183" name="Graph" r:id="rId3" imgW="2943225" imgH="22479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7262406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482</Words>
  <Application>Microsoft Office PowerPoint</Application>
  <PresentationFormat>On-screen Show (4:3)</PresentationFormat>
  <Paragraphs>51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Graph</vt:lpstr>
      <vt:lpstr>Electronic Supporting Materials on the Microchimica Acta Publication Entitled   An impedimetric biosensor for E. coli O157:H7 based on the use of self-assembled gold nanoparticles and protein G   Donghai Lin1,a, Rajesh G. Pillai2, William Edward Lee3,b and Abebaw B. Jemere2* 1Department of Chemistry, University of Alberta, Edmonton, AB, Canada T6G 2G2 2National Research Council Canada – Nanotechnology Research Centre†, Edmonton, AB, Canada T6G 2M9 3Defence Research and Development Canada – Suffield Research Centre, Medicine Hat, AB, Canada T1A 8K6  *Corresponding author: E-mail: abebaw.jemere@nrc-cnrc.gc.ca  Current addresses: aSchool of Food Science and Engineering, Foshan University, Foshan, China;  bPlatinum Research and Technologies, Medicine Hat, Alberta, platinum@telusplanet.net †Formerly known as National Institute for Nanotechnology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jvillarosa</cp:lastModifiedBy>
  <cp:revision>52</cp:revision>
  <dcterms:created xsi:type="dcterms:W3CDTF">2018-05-23T20:08:20Z</dcterms:created>
  <dcterms:modified xsi:type="dcterms:W3CDTF">2019-02-06T06:33:43Z</dcterms:modified>
</cp:coreProperties>
</file>