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8"/>
  </p:notesMasterIdLst>
  <p:handoutMasterIdLst>
    <p:handoutMasterId r:id="rId39"/>
  </p:handoutMasterIdLst>
  <p:sldIdLst>
    <p:sldId id="256" r:id="rId2"/>
    <p:sldId id="343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30" r:id="rId21"/>
    <p:sldId id="331" r:id="rId22"/>
    <p:sldId id="332" r:id="rId23"/>
    <p:sldId id="333" r:id="rId24"/>
    <p:sldId id="327" r:id="rId25"/>
    <p:sldId id="334" r:id="rId26"/>
    <p:sldId id="335" r:id="rId27"/>
    <p:sldId id="328" r:id="rId28"/>
    <p:sldId id="329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08" r:id="rId37"/>
  </p:sldIdLst>
  <p:sldSz cx="9144000" cy="6858000" type="screen4x3"/>
  <p:notesSz cx="6934200" cy="92329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rgbClr val="FFFFF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rgbClr val="FFFFF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rgbClr val="FFFFF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rgbClr val="FFFFF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86"/>
    <a:srgbClr val="003399"/>
    <a:srgbClr val="000066"/>
    <a:srgbClr val="008000"/>
    <a:srgbClr val="0000FF"/>
    <a:srgbClr val="3366FF"/>
    <a:srgbClr val="006699"/>
    <a:srgbClr val="447C98"/>
    <a:srgbClr val="FBC685"/>
    <a:srgbClr val="DAF3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724" autoAdjust="0"/>
    <p:restoredTop sz="60861" autoAdjust="0"/>
  </p:normalViewPr>
  <p:slideViewPr>
    <p:cSldViewPr>
      <p:cViewPr>
        <p:scale>
          <a:sx n="60" d="100"/>
          <a:sy n="60" d="100"/>
        </p:scale>
        <p:origin x="-907" y="-130"/>
      </p:cViewPr>
      <p:guideLst>
        <p:guide orient="horz" pos="3984"/>
        <p:guide pos="5472"/>
      </p:guideLst>
    </p:cSldViewPr>
  </p:slideViewPr>
  <p:outlineViewPr>
    <p:cViewPr>
      <p:scale>
        <a:sx n="33" d="100"/>
        <a:sy n="33" d="100"/>
      </p:scale>
      <p:origin x="216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800" y="-90"/>
      </p:cViewPr>
      <p:guideLst>
        <p:guide orient="horz" pos="2908"/>
        <p:guide pos="21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8.xml"/><Relationship Id="rId3" Type="http://schemas.openxmlformats.org/officeDocument/2006/relationships/slide" Target="slides/slide23.xml"/><Relationship Id="rId7" Type="http://schemas.openxmlformats.org/officeDocument/2006/relationships/slide" Target="slides/slide27.xml"/><Relationship Id="rId2" Type="http://schemas.openxmlformats.org/officeDocument/2006/relationships/slide" Target="slides/slide20.xml"/><Relationship Id="rId1" Type="http://schemas.openxmlformats.org/officeDocument/2006/relationships/slide" Target="slides/slide9.xml"/><Relationship Id="rId6" Type="http://schemas.openxmlformats.org/officeDocument/2006/relationships/slide" Target="slides/slide26.xml"/><Relationship Id="rId5" Type="http://schemas.openxmlformats.org/officeDocument/2006/relationships/slide" Target="slides/slide25.xml"/><Relationship Id="rId4" Type="http://schemas.openxmlformats.org/officeDocument/2006/relationships/slide" Target="slides/slide2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820" cy="461645"/>
          </a:xfrm>
          <a:prstGeom prst="rect">
            <a:avLst/>
          </a:prstGeom>
        </p:spPr>
        <p:txBody>
          <a:bodyPr vert="horz" lIns="92296" tIns="46149" rIns="92296" bIns="461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6" y="0"/>
            <a:ext cx="3004820" cy="461645"/>
          </a:xfrm>
          <a:prstGeom prst="rect">
            <a:avLst/>
          </a:prstGeom>
        </p:spPr>
        <p:txBody>
          <a:bodyPr vert="horz" lIns="92296" tIns="46149" rIns="92296" bIns="46149" rtlCol="0"/>
          <a:lstStyle>
            <a:lvl1pPr algn="r">
              <a:defRPr sz="1200"/>
            </a:lvl1pPr>
          </a:lstStyle>
          <a:p>
            <a:fld id="{13C9844C-CAC6-49C6-9C40-0CFFDCC31D79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69654"/>
            <a:ext cx="3004820" cy="461645"/>
          </a:xfrm>
          <a:prstGeom prst="rect">
            <a:avLst/>
          </a:prstGeom>
        </p:spPr>
        <p:txBody>
          <a:bodyPr vert="horz" lIns="92296" tIns="46149" rIns="92296" bIns="461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6" y="8769654"/>
            <a:ext cx="3004820" cy="461645"/>
          </a:xfrm>
          <a:prstGeom prst="rect">
            <a:avLst/>
          </a:prstGeom>
        </p:spPr>
        <p:txBody>
          <a:bodyPr vert="horz" lIns="92296" tIns="46149" rIns="92296" bIns="46149" rtlCol="0" anchor="b"/>
          <a:lstStyle>
            <a:lvl1pPr algn="r">
              <a:defRPr sz="1200"/>
            </a:lvl1pPr>
          </a:lstStyle>
          <a:p>
            <a:fld id="{596E2451-C561-48FE-98A2-EB92680C9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820" cy="461645"/>
          </a:xfrm>
          <a:prstGeom prst="rect">
            <a:avLst/>
          </a:prstGeom>
        </p:spPr>
        <p:txBody>
          <a:bodyPr vert="horz" lIns="92296" tIns="46149" rIns="92296" bIns="4614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6" y="0"/>
            <a:ext cx="3004820" cy="461645"/>
          </a:xfrm>
          <a:prstGeom prst="rect">
            <a:avLst/>
          </a:prstGeom>
        </p:spPr>
        <p:txBody>
          <a:bodyPr vert="horz" lIns="92296" tIns="46149" rIns="92296" bIns="4614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43161D18-B95A-4441-9000-806013197021}" type="datetimeFigureOut">
              <a:rPr lang="en-US"/>
              <a:pPr>
                <a:defRPr/>
              </a:pPr>
              <a:t>2/3/2011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3738"/>
            <a:ext cx="46164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6" tIns="46149" rIns="92296" bIns="4614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9"/>
            <a:ext cx="5547360" cy="4154805"/>
          </a:xfrm>
          <a:prstGeom prst="rect">
            <a:avLst/>
          </a:prstGeom>
        </p:spPr>
        <p:txBody>
          <a:bodyPr vert="horz" lIns="92296" tIns="46149" rIns="92296" bIns="4614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69654"/>
            <a:ext cx="3004820" cy="461645"/>
          </a:xfrm>
          <a:prstGeom prst="rect">
            <a:avLst/>
          </a:prstGeom>
        </p:spPr>
        <p:txBody>
          <a:bodyPr vert="horz" lIns="92296" tIns="46149" rIns="92296" bIns="4614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6" y="8769654"/>
            <a:ext cx="3004820" cy="461645"/>
          </a:xfrm>
          <a:prstGeom prst="rect">
            <a:avLst/>
          </a:prstGeom>
        </p:spPr>
        <p:txBody>
          <a:bodyPr vert="horz" lIns="92296" tIns="46149" rIns="92296" bIns="4614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4D6C6EB-F7A6-49BA-B67C-883A1C3A833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D6C6EB-F7A6-49BA-B67C-883A1C3A833C}" type="slidenum">
              <a:rPr lang="en-CA" smtClean="0"/>
              <a:pPr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To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answer some of the questions, the Task Group undertook a study that consisted of collecting radon related data in high risk areas. </a:t>
            </a: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Three high risk areas in BC, MB and NS were considered. The study included more than 90 newly constructed houses and the testing was performed for 6 weeks in the heating season of March/April 2008</a:t>
            </a: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Here  are some details of the study:</a:t>
            </a:r>
          </a:p>
          <a:p>
            <a:pPr marL="0" lvl="2" defTabSz="907176" eaLnBrk="1" hangingPunct="1">
              <a:defRPr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In two locations, constituting more than 60 houses,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ealing perimeter and penetrations as well as specific inspections were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NOT common practice</a:t>
            </a:r>
            <a:r>
              <a:rPr lang="en-US" u="none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0" lvl="2" defTabSz="907176" eaLnBrk="1" hangingPunct="1">
              <a:defRPr/>
            </a:pPr>
            <a:r>
              <a:rPr lang="en-US" u="none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u="none" baseline="0" dirty="0" smtClean="0">
                <a:latin typeface="Arial" pitchFamily="34" charset="0"/>
                <a:cs typeface="Arial" pitchFamily="34" charset="0"/>
              </a:rPr>
              <a:t> these houses, testing showed increased levels of radon with many even above the old guideline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800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Bq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/m³.</a:t>
            </a:r>
            <a:endParaRPr lang="en-US" u="none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CA" baseline="0" dirty="0" smtClean="0"/>
          </a:p>
          <a:p>
            <a:pPr eaLnBrk="1" hangingPunct="1"/>
            <a:endParaRPr lang="en-CA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4399CF-CDBE-461E-AD6F-B29D7D53735E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In the other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location, constituting 29 houses, current construction practice required the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ealing of the perimeter and the penetrations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and it also required 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nspections by officials. </a:t>
            </a:r>
          </a:p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Testing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u="sng" baseline="0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houses showed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- in all cases - Acceptable levels of radon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vis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-avis the old guideline of 800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Bq/m³</a:t>
            </a:r>
          </a:p>
          <a:p>
            <a:pPr marL="0" lvl="2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-  in 50% of all cases – that houses were within the new guideline of 200 Bq/m³,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and </a:t>
            </a:r>
          </a:p>
          <a:p>
            <a:pPr marL="0" lvl="2">
              <a:buFont typeface="Arial" pitchFamily="34" charset="0"/>
              <a:buChar char="•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 - for those houses that were above the 200 Bq/m³ that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issues were identified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 the inspection protocol.</a:t>
            </a:r>
          </a:p>
          <a:p>
            <a:pPr marL="0" lvl="2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lvl="2" defTabSz="907176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Task Group therefore concluded that current code provisions, when applied and inspected, provide acceptable </a:t>
            </a:r>
            <a:r>
              <a:rPr lang="en-US" u="none" dirty="0" smtClean="0">
                <a:latin typeface="Arial" pitchFamily="34" charset="0"/>
                <a:cs typeface="Arial" pitchFamily="34" charset="0"/>
              </a:rPr>
              <a:t>basic protection.</a:t>
            </a:r>
          </a:p>
          <a:p>
            <a:pPr marL="0" lvl="2"/>
            <a:endParaRPr lang="en-CA" dirty="0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426B6A-0544-4571-8592-3EC3476BAF9D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Before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presenting the changes, l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et me explain how the radon requirement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s looked in the 1995/2005 NBC.</a:t>
            </a:r>
          </a:p>
          <a:p>
            <a:pPr eaLnBrk="1" hangingPunct="1"/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For large buildings, design requirements are dealt with as a system in terms of basic requirements covering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Air Barrier Systems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Drainage &amp; Waterproofing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Ventilation Systems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Air Contaminants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Excavation </a:t>
            </a:r>
          </a:p>
          <a:p>
            <a:pPr marL="0" lvl="1" indent="-90718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lvl="1" indent="-90718"/>
            <a:r>
              <a:rPr lang="en-US" dirty="0" smtClean="0">
                <a:latin typeface="Arial" pitchFamily="34" charset="0"/>
                <a:cs typeface="Arial" pitchFamily="34" charset="0"/>
              </a:rPr>
              <a:t>In terms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of specific requirements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radon was only mentioned in one sentence in an appendix note in Part 5.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CA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C14B82-6D2B-4D94-A234-DBDF7A4FD91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Let’s take a closer look at the requirements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included in Part 5 of the 2005 NBC.</a:t>
            </a:r>
          </a:p>
          <a:p>
            <a:pPr eaLnBrk="1" hangingPunct="1"/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The section in Part 5 that deals with the control of air leakage provided the following performance targets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provide &amp; maintain acceptable conditions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minimize condensation &amp; precipitation ingress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avoid ice damming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not compromise operation of building services</a:t>
            </a:r>
          </a:p>
          <a:p>
            <a:pPr eaLnBrk="1" hangingPunct="1"/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marL="0" lvl="1" defTabSz="907176" eaLnBrk="1" hangingPunct="1">
              <a:defRPr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And the appendix note stated that </a:t>
            </a:r>
          </a:p>
          <a:p>
            <a:pPr marL="0" lvl="1" defTabSz="907176" eaLnBrk="1" hangingPunct="1">
              <a:defRPr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” An air barrier system may be required in components and assemblies in contact with the ground to control the transfer of soil gases such as radon and methane”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CA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6E0D00-82FA-4B83-B50A-80F9E24A5C9F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The change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in the body of Part 5 of the NBC, introduces a performance target specific to radon that you see in blue and </a:t>
            </a: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it states </a:t>
            </a: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“ </a:t>
            </a:r>
            <a:r>
              <a:rPr lang="en-CA" u="none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Minimize the ingress of airborne radon from the ground with an aim to controlling the indoor radon concentration to an acceptable level”</a:t>
            </a:r>
            <a:endParaRPr lang="en-US" u="none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CA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37271-8ABB-4558-AAE9-620A850602E3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The change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in Part 5 also include modifying an appendix note to draw the attention that other measures in addition to an barrier system may be required to lower radon concentration to a level below the new guidelines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specified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by Health Canada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(200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Bq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/m³)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/>
            <a:endParaRPr lang="en-US" baseline="0" dirty="0" smtClean="0">
              <a:latin typeface="Arial" pitchFamily="34" charset="0"/>
              <a:cs typeface="Arial" pitchFamily="34" charset="0"/>
            </a:endParaRPr>
          </a:p>
          <a:p>
            <a:pPr defTabSz="907176" eaLnBrk="1" hangingPunct="1">
              <a:defRPr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The appendix note also lists three documents published by Canada Mortgage and Housing Corporation, Health Canada and Environmental Protection Agency for further information on radon ingress.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FDE805-2A5E-4AFC-B273-502DA7A08A3F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Part 6 of the 2005 NBC, has a list of good engineering practice documents related to heating, ventilation and air-conditioning systems.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B75DA2-208B-425B-B433-473BE9501C34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07176" eaLnBrk="1" hangingPunct="1">
              <a:defRPr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The change in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Part 6 and included in the 2010 NBC adds a radon-related guidance document to the list of good engineering practice documents.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The document is from the EPA – the Environmental Protection Agency in the US and contains design information for schools and other large buildings.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9086E-0642-4274-B782-9F8A3FDDC390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change in Part 6 appendix note is similar to the one included in the appendix note of Part 5. </a:t>
            </a: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It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draws the attention to measures that may be required to lower radon concentration to a level below the new guidelines of 200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Bq/m³ specified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by Health Canada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and it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lists two documents published by Canada Mortgage and Housing Corporation and health Canada for further information on radon ingress.</a:t>
            </a:r>
          </a:p>
          <a:p>
            <a:pPr eaLnBrk="1" hangingPunct="1"/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FA2D8A-0082-4EA4-ADC7-144F1D935C81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Let me know focus on housing and small building. These types of buildings are addressed in Part 9 of the NBC using prescriptive provisions.</a:t>
            </a:r>
          </a:p>
          <a:p>
            <a:pPr eaLnBrk="1" hangingPunct="1"/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Similar to the large building parts, radon in the 2005 NBC Part 9 is dealt with as a system in terms of basic requirements covering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Excavation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Foundation wall and floor material (concrete)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Floors-on-ground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Dampproofing 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Air barrier systems</a:t>
            </a:r>
          </a:p>
          <a:p>
            <a:pPr marL="0" lvl="1" indent="-90718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Ventilation </a:t>
            </a:r>
          </a:p>
          <a:p>
            <a:pPr marL="0" lvl="1" indent="-90718">
              <a:buFont typeface="Arial" pitchFamily="34" charset="0"/>
              <a:buChar char="•"/>
            </a:pPr>
            <a:endParaRPr lang="en-US" baseline="0" dirty="0" smtClean="0">
              <a:latin typeface="Arial" pitchFamily="34" charset="0"/>
              <a:cs typeface="Arial" pitchFamily="34" charset="0"/>
            </a:endParaRPr>
          </a:p>
          <a:p>
            <a:pPr marL="0" lvl="1" indent="-90718"/>
            <a:r>
              <a:rPr lang="en-US" dirty="0" smtClean="0">
                <a:latin typeface="Arial" pitchFamily="34" charset="0"/>
                <a:cs typeface="Arial" pitchFamily="34" charset="0"/>
              </a:rPr>
              <a:t>In terms of specific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requirements, radon is addressed in its own subsection 9.13.4. dealing with the protection from soil gases.</a:t>
            </a:r>
            <a:endParaRPr lang="en-CA" baseline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CA7542-BC9C-41DB-9790-08217410615A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Presentation is part of a series of 13</a:t>
            </a:r>
            <a:br>
              <a:rPr lang="en-CA" dirty="0" smtClean="0">
                <a:latin typeface="Arial" pitchFamily="34" charset="0"/>
                <a:cs typeface="Arial" pitchFamily="34" charset="0"/>
              </a:rPr>
            </a:br>
            <a:r>
              <a:rPr lang="en-CA" dirty="0" smtClean="0">
                <a:latin typeface="Arial" pitchFamily="34" charset="0"/>
                <a:cs typeface="Arial" pitchFamily="34" charset="0"/>
              </a:rPr>
              <a:t>on the 2010 National Model Construction Codes. </a:t>
            </a:r>
          </a:p>
          <a:p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It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is important to note that the model codes, which are developed </a:t>
            </a:r>
          </a:p>
          <a:p>
            <a:r>
              <a:rPr lang="en-CA" baseline="0" dirty="0" smtClean="0">
                <a:latin typeface="Arial" pitchFamily="34" charset="0"/>
                <a:cs typeface="Arial" pitchFamily="34" charset="0"/>
              </a:rPr>
              <a:t>by the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Canadian Commission on Building and Fire Codes </a:t>
            </a: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must be adopted by provincial/territorial authorities to become law.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This may mean that code requirements enacted by legislation within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your province or territory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might differ from what is presented here.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Please check with your local authority.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D6C6EB-F7A6-49BA-B67C-883A1C3A833C}" type="slidenum">
              <a:rPr lang="en-CA" smtClean="0"/>
              <a:pPr>
                <a:defRPr/>
              </a:pPr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asic protection in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Part 9 of the 2005 NBC </a:t>
            </a:r>
            <a:r>
              <a:rPr lang="en-US" b="0" baseline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pplied to all housing and small buildings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and included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lvl="1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Air barrier provisions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or below-ground walls which require the </a:t>
            </a:r>
          </a:p>
          <a:p>
            <a:pPr marL="453588" lvl="2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Slab perimeter to be sealed to the air barrier of the wall</a:t>
            </a:r>
          </a:p>
          <a:p>
            <a:pPr marL="453588" lvl="2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All penetrations (mostly pipes) sealed</a:t>
            </a:r>
          </a:p>
          <a:p>
            <a:pPr marL="0" lvl="1"/>
            <a:r>
              <a:rPr lang="en-US" dirty="0" smtClean="0">
                <a:latin typeface="Arial" pitchFamily="34" charset="0"/>
                <a:cs typeface="Arial" pitchFamily="34" charset="0"/>
              </a:rPr>
              <a:t>Part 9 required </a:t>
            </a:r>
          </a:p>
          <a:p>
            <a:pPr marL="0"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 sump pit cover</a:t>
            </a:r>
          </a:p>
          <a:p>
            <a:pPr marL="0"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 ground cover in crawl spaces</a:t>
            </a:r>
          </a:p>
          <a:p>
            <a:pPr marL="0"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and it allowed an exemption from the fill under the slab</a:t>
            </a:r>
          </a:p>
          <a:p>
            <a:pPr eaLnBrk="1" hangingPunct="1"/>
            <a:endParaRPr lang="en-CA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DB33EC-68A8-4306-96FA-FADF109D6700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Here are now some figures illustrating  how to air-seal floor drains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F51C64-057E-40A6-B316-B7A94B73CD2D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How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air seal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hollow masonry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A2906E-AF10-4C68-AE3B-7422EF6DFE93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and how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to seal slab perimeter</a:t>
            </a:r>
          </a:p>
          <a:p>
            <a:pPr eaLnBrk="1" hangingPunct="1"/>
            <a:endParaRPr lang="en-US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All these were already required and they are still required just in a different location of Part 9.</a:t>
            </a:r>
            <a:endParaRPr lang="en-CA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3865E8-25A1-4C45-903B-BE5F8572CD79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In order to explain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the 2010 changes in their context, I will go through them in form of a decision flow chart.</a:t>
            </a:r>
          </a:p>
          <a:p>
            <a:pPr eaLnBrk="1" hangingPunct="1"/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defTabSz="907176" eaLnBrk="1" hangingPunct="1">
              <a:defRPr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First of all the requirements apply to all Part 9 buildings.</a:t>
            </a:r>
          </a:p>
          <a:p>
            <a:pPr eaLnBrk="1" hangingPunct="1"/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They address the protection from all soil gases – not just radon and they deal with the construction of walls, roofs, floor assemblies that separate conditioned space from the ground. </a:t>
            </a: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These requirements are located in the section in Part 9 that deals with air barrier systems – which is Section 9.25. </a:t>
            </a:r>
          </a:p>
          <a:p>
            <a:pPr eaLnBrk="1" hangingPunct="1"/>
            <a:r>
              <a:rPr lang="en-US" b="1" baseline="0" dirty="0" smtClean="0">
                <a:latin typeface="Arial" pitchFamily="34" charset="0"/>
                <a:cs typeface="Arial" pitchFamily="34" charset="0"/>
              </a:rPr>
              <a:t>A key requirement here is that  a soil gas barrier from strong polyethylene is required in all Part 9 buildings</a:t>
            </a:r>
            <a:endParaRPr lang="en-CA" b="1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From here on, all requirements are </a:t>
            </a:r>
          </a:p>
          <a:p>
            <a:pPr eaLnBrk="1" hangingPunct="1">
              <a:buFontTx/>
              <a:buChar char="-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Specific to radon </a:t>
            </a:r>
          </a:p>
          <a:p>
            <a:pPr eaLnBrk="1" hangingPunct="1">
              <a:buFontTx/>
              <a:buChar char="-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and are occupancy dependent – which means that we are dealing with residential and non-residential occupancies separately.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A118DB-761A-43F3-A453-9EA2BDFB0B9C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Here are some of the changes to the basic protection in a little more detail: </a:t>
            </a:r>
          </a:p>
          <a:p>
            <a:pPr eaLnBrk="1" hangingPunct="1">
              <a:buFont typeface="Arial" pitchFamily="34" charset="0"/>
              <a:buChar char="•"/>
            </a:pPr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The air barrier requirements </a:t>
            </a:r>
            <a:r>
              <a:rPr lang="en-CA" u="sng" baseline="0" dirty="0" smtClean="0">
                <a:latin typeface="Arial" pitchFamily="34" charset="0"/>
                <a:cs typeface="Arial" pitchFamily="34" charset="0"/>
              </a:rPr>
              <a:t>are moved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to a more relevant section</a:t>
            </a:r>
          </a:p>
          <a:p>
            <a:pPr marL="0" lvl="2" defTabSz="907176" eaLnBrk="1" hangingPunct="1">
              <a:buFont typeface="Arial" pitchFamily="34" charset="0"/>
              <a:buChar char="•"/>
              <a:defRPr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u="none" baseline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u="none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olyethylene soil gas barrier </a:t>
            </a:r>
            <a:r>
              <a:rPr lang="en-US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is not optional anymore </a:t>
            </a:r>
            <a:r>
              <a:rPr lang="en-US" u="none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now required under slabs </a:t>
            </a:r>
            <a:r>
              <a:rPr lang="en-US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for all buildings</a:t>
            </a:r>
          </a:p>
          <a:p>
            <a:pPr marL="0" lvl="2" defTabSz="907176" eaLnBrk="1" hangingPunct="1">
              <a:buFont typeface="Arial" pitchFamily="34" charset="0"/>
              <a:buChar char="•"/>
              <a:defRPr/>
            </a:pPr>
            <a:r>
              <a:rPr lang="en-US" u="none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Sump pit</a:t>
            </a:r>
            <a:r>
              <a:rPr lang="en-US" u="none" baseline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covers are now required </a:t>
            </a:r>
            <a:r>
              <a:rPr lang="en-US" u="sng" baseline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to be airtight</a:t>
            </a:r>
          </a:p>
          <a:p>
            <a:pPr marL="0" lvl="2" defTabSz="907176" eaLnBrk="1" hangingPunct="1">
              <a:buFont typeface="Arial" pitchFamily="34" charset="0"/>
              <a:buChar char="•"/>
              <a:defRPr/>
            </a:pPr>
            <a:r>
              <a:rPr lang="en-US" u="none" baseline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The requirements for ground cover are more consistent </a:t>
            </a:r>
          </a:p>
          <a:p>
            <a:pPr marL="0" lvl="2" defTabSz="907176" eaLnBrk="1" hangingPunct="1">
              <a:buFont typeface="Arial" pitchFamily="34" charset="0"/>
              <a:buChar char="•"/>
              <a:defRPr/>
            </a:pPr>
            <a:r>
              <a:rPr lang="en-US" u="none" baseline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The exemption from fill under slab was deleted because it was incorrect</a:t>
            </a:r>
            <a:endParaRPr lang="en-US" u="none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CA" baseline="0" dirty="0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6AB799-2BFA-459F-97CC-275B662203C3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Here is a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figure illustrating how to make sump pit covers airtight.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55F6FE-DDBD-4835-BD0D-226A46CC506F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xfrm>
            <a:off x="693420" y="4385628"/>
            <a:ext cx="5547360" cy="4268824"/>
          </a:xfrm>
          <a:noFill/>
          <a:ln/>
        </p:spPr>
        <p:txBody>
          <a:bodyPr>
            <a:noAutofit/>
          </a:bodyPr>
          <a:lstStyle/>
          <a:p>
            <a:pPr eaLnBrk="1" hangingPunct="1"/>
            <a:r>
              <a:rPr lang="en-US" sz="950" b="0" dirty="0" smtClean="0">
                <a:latin typeface="Arial" pitchFamily="34" charset="0"/>
                <a:cs typeface="Arial" pitchFamily="34" charset="0"/>
              </a:rPr>
              <a:t>We left the last flow chart saying that all specific</a:t>
            </a:r>
            <a:r>
              <a:rPr lang="en-US" sz="950" b="0" baseline="0" dirty="0" smtClean="0">
                <a:latin typeface="Arial" pitchFamily="34" charset="0"/>
                <a:cs typeface="Arial" pitchFamily="34" charset="0"/>
              </a:rPr>
              <a:t> radon requirements are dealt with based on </a:t>
            </a:r>
            <a:r>
              <a:rPr lang="en-US" sz="950" b="1" dirty="0" smtClean="0">
                <a:latin typeface="Arial" pitchFamily="34" charset="0"/>
                <a:cs typeface="Arial" pitchFamily="34" charset="0"/>
              </a:rPr>
              <a:t>Major Occupancy</a:t>
            </a:r>
            <a:endParaRPr lang="en-CA" sz="95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sz="95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950" b="1" dirty="0" smtClean="0">
                <a:latin typeface="Arial" pitchFamily="34" charset="0"/>
                <a:cs typeface="Arial" pitchFamily="34" charset="0"/>
              </a:rPr>
              <a:t>Residential Occupancy</a:t>
            </a:r>
            <a:endParaRPr lang="en-CA" sz="95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CA" sz="950" dirty="0" smtClean="0">
                <a:latin typeface="Arial" pitchFamily="34" charset="0"/>
                <a:cs typeface="Arial" pitchFamily="34" charset="0"/>
              </a:rPr>
              <a:t>Fo</a:t>
            </a:r>
            <a:r>
              <a:rPr lang="en-CA" sz="950" baseline="0" dirty="0" smtClean="0">
                <a:latin typeface="Arial" pitchFamily="34" charset="0"/>
                <a:cs typeface="Arial" pitchFamily="34" charset="0"/>
              </a:rPr>
              <a:t>r residential occupation</a:t>
            </a:r>
          </a:p>
          <a:p>
            <a:pPr eaLnBrk="1" hangingPunct="1">
              <a:buFont typeface="Arial" pitchFamily="34" charset="0"/>
              <a:buNone/>
            </a:pPr>
            <a:endParaRPr lang="en-US" sz="950" b="1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sz="950" b="1" baseline="0" dirty="0" smtClean="0">
                <a:latin typeface="Arial" pitchFamily="34" charset="0"/>
                <a:cs typeface="Arial" pitchFamily="34" charset="0"/>
              </a:rPr>
              <a:t>Crawl Space?</a:t>
            </a:r>
            <a:endParaRPr lang="en-CA" sz="950" b="1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CA" sz="950" baseline="0" dirty="0" smtClean="0">
                <a:latin typeface="Arial" pitchFamily="34" charset="0"/>
                <a:cs typeface="Arial" pitchFamily="34" charset="0"/>
              </a:rPr>
              <a:t>Most buildings with a crawl space are exempted from radon requirements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950" baseline="0" dirty="0" smtClean="0">
                <a:latin typeface="Arial" pitchFamily="34" charset="0"/>
                <a:cs typeface="Arial" pitchFamily="34" charset="0"/>
              </a:rPr>
              <a:t> unheated crawl spaces are exempted because they do not separate conditioned space from the ground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950" baseline="0" dirty="0" smtClean="0">
                <a:latin typeface="Arial" pitchFamily="34" charset="0"/>
                <a:cs typeface="Arial" pitchFamily="34" charset="0"/>
              </a:rPr>
              <a:t> heated crawl spaces are only exempted if they do not include a concrete floor on ground and remain accessible for the future installation of a radon mitigation system </a:t>
            </a:r>
            <a:endParaRPr lang="en-CA" sz="95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CA" sz="950" baseline="0" dirty="0" smtClean="0">
                <a:latin typeface="Arial" pitchFamily="34" charset="0"/>
                <a:cs typeface="Arial" pitchFamily="34" charset="0"/>
              </a:rPr>
              <a:t>Buildings without such crawl spaces need to be constructed according to the requirements in the remainder of this Section in Part 9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95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sz="950" b="1" baseline="0" dirty="0" smtClean="0">
                <a:latin typeface="Arial" pitchFamily="34" charset="0"/>
                <a:cs typeface="Arial" pitchFamily="34" charset="0"/>
              </a:rPr>
              <a:t>For Non-Residential Occupancy</a:t>
            </a:r>
            <a:endParaRPr lang="en-CA" sz="950" b="1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CA" sz="950" baseline="0" dirty="0" smtClean="0">
                <a:latin typeface="Arial" pitchFamily="34" charset="0"/>
                <a:cs typeface="Arial" pitchFamily="34" charset="0"/>
              </a:rPr>
              <a:t>For non-residential occupation a builder has the choice between constructing to Part 9 or designing to Parts 5 and 6.</a:t>
            </a:r>
          </a:p>
          <a:p>
            <a:pPr eaLnBrk="1" hangingPunct="1">
              <a:buFont typeface="Arial" pitchFamily="34" charset="0"/>
              <a:buNone/>
            </a:pPr>
            <a:endParaRPr lang="en-US" sz="950" baseline="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950" b="1" dirty="0" smtClean="0">
                <a:latin typeface="Arial" pitchFamily="34" charset="0"/>
                <a:cs typeface="Arial" pitchFamily="34" charset="0"/>
              </a:rPr>
              <a:t>There is also an Exception for Non-residential Buildings that are Occupied for only a Few Hours a Day. </a:t>
            </a:r>
          </a:p>
          <a:p>
            <a:r>
              <a:rPr lang="en-CA" sz="950" dirty="0" smtClean="0">
                <a:latin typeface="Arial" pitchFamily="34" charset="0"/>
                <a:cs typeface="Arial" pitchFamily="34" charset="0"/>
              </a:rPr>
              <a:t>Health Canada established the guideline for radon for buildings that are occupied by persons for more than 4 hours per day. </a:t>
            </a:r>
          </a:p>
          <a:p>
            <a:r>
              <a:rPr lang="en-CA" sz="950" dirty="0" smtClean="0">
                <a:latin typeface="Arial" pitchFamily="34" charset="0"/>
                <a:cs typeface="Arial" pitchFamily="34" charset="0"/>
              </a:rPr>
              <a:t>This exception in Part 9 allows therefore buildings not occupied for 4 hours some relaxation.</a:t>
            </a:r>
            <a:endParaRPr lang="en-CA" sz="950" baseline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A7C3FD-3B96-4635-A482-58946390FB92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CA" sz="1100" dirty="0" smtClean="0">
                <a:latin typeface="Arial" pitchFamily="34" charset="0"/>
                <a:cs typeface="Arial" pitchFamily="34" charset="0"/>
              </a:rPr>
              <a:t>Let me </a:t>
            </a: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go back to the provisions in Part 9 that require a rough in for a radon extraction system, </a:t>
            </a:r>
          </a:p>
          <a:p>
            <a:pPr eaLnBrk="1" hangingPunct="1"/>
            <a:endParaRPr lang="en-CA" sz="110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There are two sets of requirements </a:t>
            </a:r>
          </a:p>
          <a:p>
            <a:pPr eaLnBrk="1" hangingPunct="1"/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1  a prescriptive set </a:t>
            </a:r>
          </a:p>
          <a:p>
            <a:pPr eaLnBrk="1" hangingPunct="1"/>
            <a:r>
              <a:rPr lang="en-US" sz="1100" baseline="0" dirty="0" smtClean="0">
                <a:latin typeface="Arial" pitchFamily="34" charset="0"/>
                <a:cs typeface="Arial" pitchFamily="34" charset="0"/>
              </a:rPr>
              <a:t>2 a performance-based set of requirements</a:t>
            </a:r>
            <a:endParaRPr lang="en-CA" sz="110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endParaRPr lang="en-CA" sz="110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The builder has a choice whether to follow prescriptive or performance requirements.</a:t>
            </a:r>
          </a:p>
          <a:p>
            <a:pPr eaLnBrk="1" hangingPunct="1">
              <a:buFont typeface="Arial" pitchFamily="34" charset="0"/>
              <a:buNone/>
            </a:pPr>
            <a:endParaRPr lang="en-CA" sz="110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The prescriptive requirements call for a layer of 100 mm gravel below the slab and a 100 mm diameter pipe stub placed at or </a:t>
            </a:r>
            <a:r>
              <a:rPr lang="en-CA" sz="1100" u="sng" baseline="0" dirty="0" smtClean="0">
                <a:latin typeface="Arial" pitchFamily="34" charset="0"/>
                <a:cs typeface="Arial" pitchFamily="34" charset="0"/>
              </a:rPr>
              <a:t>near the centre </a:t>
            </a: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of the slab that needs to be sealed and labelled.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1100" baseline="0" dirty="0" smtClean="0">
                <a:latin typeface="Arial" pitchFamily="34" charset="0"/>
                <a:cs typeface="Arial" pitchFamily="34" charset="0"/>
              </a:rPr>
              <a:t>The illustration on the right describes one possibility for such as setup.</a:t>
            </a:r>
            <a:endParaRPr lang="en-CA" sz="110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endParaRPr lang="en-CA" sz="110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The performance path leaves it a little bit more open as to how the building is designed and constructed for the future mitigation of radon.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1100" baseline="0" dirty="0" smtClean="0">
                <a:latin typeface="Arial" pitchFamily="34" charset="0"/>
                <a:cs typeface="Arial" pitchFamily="34" charset="0"/>
              </a:rPr>
              <a:t>The performance provisions require:</a:t>
            </a:r>
            <a:endParaRPr lang="en-CA" sz="110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Char char="-"/>
            </a:pP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CA" sz="1100" u="sng" baseline="0" dirty="0" smtClean="0">
                <a:latin typeface="Arial" pitchFamily="34" charset="0"/>
                <a:cs typeface="Arial" pitchFamily="34" charset="0"/>
              </a:rPr>
              <a:t>gas permeable</a:t>
            </a: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 layer beneath the air barrier – this could be a dimpled membrane or a network of drainage pipe</a:t>
            </a:r>
          </a:p>
          <a:p>
            <a:pPr eaLnBrk="1" hangingPunct="1">
              <a:buFontTx/>
              <a:buChar char="-"/>
            </a:pP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an </a:t>
            </a:r>
            <a:r>
              <a:rPr lang="en-CA" sz="1100" u="sng" baseline="0" dirty="0" smtClean="0">
                <a:latin typeface="Arial" pitchFamily="34" charset="0"/>
                <a:cs typeface="Arial" pitchFamily="34" charset="0"/>
              </a:rPr>
              <a:t>inlet </a:t>
            </a:r>
            <a:r>
              <a:rPr lang="en-CA" sz="1100" u="none" baseline="0" dirty="0" smtClean="0">
                <a:latin typeface="Arial" pitchFamily="34" charset="0"/>
                <a:cs typeface="Arial" pitchFamily="34" charset="0"/>
              </a:rPr>
              <a:t>– connected to the </a:t>
            </a: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gas permeable layer that allows effective depressurization of that layer – some kind of a pipe or duct is probably the best solution here too.</a:t>
            </a:r>
          </a:p>
          <a:p>
            <a:pPr eaLnBrk="1" hangingPunct="1">
              <a:buFontTx/>
              <a:buNone/>
            </a:pPr>
            <a:endParaRPr lang="en-CA" sz="1100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It also requires, like the prescriptive path </a:t>
            </a:r>
          </a:p>
          <a:p>
            <a:pPr eaLnBrk="1" hangingPunct="1">
              <a:buFontTx/>
              <a:buNone/>
            </a:pP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- a sealed and labelled </a:t>
            </a:r>
            <a:r>
              <a:rPr lang="en-CA" sz="1100" u="sng" baseline="0" dirty="0" smtClean="0">
                <a:latin typeface="Arial" pitchFamily="34" charset="0"/>
                <a:cs typeface="Arial" pitchFamily="34" charset="0"/>
              </a:rPr>
              <a:t>outlet </a:t>
            </a:r>
            <a:r>
              <a:rPr lang="en-CA" sz="1100" baseline="0" dirty="0" smtClean="0">
                <a:latin typeface="Arial" pitchFamily="34" charset="0"/>
                <a:cs typeface="Arial" pitchFamily="34" charset="0"/>
              </a:rPr>
              <a:t>in the living space that allows a future connection to ventilation equipment.</a:t>
            </a:r>
          </a:p>
          <a:p>
            <a:pPr eaLnBrk="1" hangingPunct="1">
              <a:buFont typeface="Arial" pitchFamily="34" charset="0"/>
              <a:buNone/>
            </a:pPr>
            <a:endParaRPr lang="en-CA" baseline="0" dirty="0" smtClean="0"/>
          </a:p>
          <a:p>
            <a:pPr eaLnBrk="1" hangingPunct="1">
              <a:buFont typeface="Arial" pitchFamily="34" charset="0"/>
              <a:buNone/>
            </a:pPr>
            <a:endParaRPr lang="en-CA" dirty="0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ED56E-F8B8-46B6-A955-3AF955F9D01D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Here is another look at the specific changes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in Part 9. </a:t>
            </a:r>
          </a:p>
          <a:p>
            <a:pPr eaLnBrk="1" hangingPunct="1"/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In the 2005 NBC: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an exemption was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based 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demonstrating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that radon is not a problem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in a certain location</a:t>
            </a:r>
          </a:p>
          <a:p>
            <a:pPr lvl="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Subfloor Depressurization was an option for dwelling units only.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It consisted of the following requirements: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Granular fill under slab</a:t>
            </a:r>
          </a:p>
          <a:p>
            <a:pPr lvl="2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Capped, labeled pipe</a:t>
            </a:r>
          </a:p>
          <a:p>
            <a:pPr lvl="2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Bottom end located near centre of slab </a:t>
            </a:r>
          </a:p>
          <a:p>
            <a:pPr lvl="2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Top end ready for active system</a:t>
            </a:r>
          </a:p>
          <a:p>
            <a:pPr lvl="2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Testing required</a:t>
            </a:r>
          </a:p>
          <a:p>
            <a:pPr lvl="2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Activating of system required on exceeding limit</a:t>
            </a:r>
          </a:p>
          <a:p>
            <a:pPr lvl="2">
              <a:buFontTx/>
              <a:buChar char="-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Polyethylene under the slab required for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all buildings that did not use the exemption or the subfloor</a:t>
            </a:r>
            <a:r>
              <a:rPr lang="en-US" b="1" u="sng" baseline="0" dirty="0" smtClean="0">
                <a:latin typeface="Arial" pitchFamily="34" charset="0"/>
                <a:cs typeface="Arial" pitchFamily="34" charset="0"/>
              </a:rPr>
              <a:t> depressurization system</a:t>
            </a:r>
            <a:endParaRPr lang="en-US" b="1" u="sng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CA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27806A-AC04-42A4-A71A-DC3F996341E2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 presentation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will relay two keys messages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 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echnical changes for radon.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It includes an overview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New Health Canada guideline for acceptable indoor concentration of radon</a:t>
            </a:r>
          </a:p>
          <a:p>
            <a:pPr lvl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Some measures offering a basic protection of all houses and buildings,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and </a:t>
            </a:r>
          </a:p>
          <a:p>
            <a:pPr lvl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Specific provisions to address future radon mitigation in new housing and small buildings</a:t>
            </a:r>
          </a:p>
          <a:p>
            <a:pPr marL="0" lvl="1">
              <a:buFont typeface="Arial" pitchFamily="34" charset="0"/>
              <a:buChar char="•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 the presentation also includes 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nformation on radon for existing houses and buildings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by 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rganizations such as CMHC,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Health Canada,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EPA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74A86-78BC-4E78-9F39-F7D7399DF448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In a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nutshell, 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he changes to the Part 9 specific provisions will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Delete the exemption because such a demonstration is very difficult – if not impossible to undertake – especially before construction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Make the basic setup for subfloor depressurization mandatory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But </a:t>
            </a:r>
            <a:r>
              <a:rPr lang="en-CA" u="sng" baseline="0" dirty="0" smtClean="0">
                <a:latin typeface="Arial" pitchFamily="34" charset="0"/>
                <a:cs typeface="Arial" pitchFamily="34" charset="0"/>
              </a:rPr>
              <a:t>delete radon testing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and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u="sng" baseline="0" dirty="0" smtClean="0">
                <a:latin typeface="Arial" pitchFamily="34" charset="0"/>
                <a:cs typeface="Arial" pitchFamily="34" charset="0"/>
              </a:rPr>
              <a:t>delete the requirements to activate the system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on exceeding limit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D67BB-AAE6-464D-BD84-804267553311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In 2010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, the Part 9 specific provisions look like this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unheated crawl space are exempted and accessible heated crawl spaces without slab as well</a:t>
            </a:r>
          </a:p>
          <a:p>
            <a:pPr eaLnBrk="1" hangingPunct="1">
              <a:buFont typeface="Arial" pitchFamily="34" charset="0"/>
              <a:buChar char="•"/>
            </a:pPr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And the requirements introduce a </a:t>
            </a:r>
            <a:r>
              <a:rPr lang="en-CA" u="sng" baseline="0" dirty="0" smtClean="0">
                <a:latin typeface="Arial" pitchFamily="34" charset="0"/>
                <a:cs typeface="Arial" pitchFamily="34" charset="0"/>
              </a:rPr>
              <a:t>performance solution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that can be used in otherwise difficult situations for instance under structural slabs or for innovative radon systems and other fills.</a:t>
            </a:r>
          </a:p>
          <a:p>
            <a:pPr eaLnBrk="1" hangingPunct="1">
              <a:buFont typeface="Arial" pitchFamily="34" charset="0"/>
              <a:buChar char="•"/>
            </a:pPr>
            <a:endParaRPr lang="en-CA" dirty="0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5D2562-54B7-47A1-A853-3FEFC545461E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For the 2010 changes in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Part 9</a:t>
            </a:r>
          </a:p>
          <a:p>
            <a:pPr marL="0"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various Appendix Notes were update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lvl="1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radon was deleted as a trigger for requirements for make-up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air </a:t>
            </a:r>
          </a:p>
          <a:p>
            <a:pPr marL="0" lvl="1">
              <a:buFont typeface="Arial" pitchFamily="34" charset="0"/>
              <a:buChar char="•"/>
            </a:pPr>
            <a:endParaRPr lang="en-US" baseline="0" dirty="0" smtClean="0">
              <a:latin typeface="Arial" pitchFamily="34" charset="0"/>
              <a:cs typeface="Arial" pitchFamily="34" charset="0"/>
            </a:endParaRPr>
          </a:p>
          <a:p>
            <a:pPr marL="0" lvl="1">
              <a:buFont typeface="Arial" pitchFamily="34" charset="0"/>
              <a:buChar char="•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And a sentence that required to consider the 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isk of freezing foundations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when radon systems are installed was 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oved from the body of the Code into an appendix note</a:t>
            </a:r>
          </a:p>
          <a:p>
            <a:pPr eaLnBrk="1" hangingPunct="1"/>
            <a:endParaRPr lang="en-CA" dirty="0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1E2B2F-EAD2-4991-BF5A-CA74A3355B56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Here is a look at some of the illustration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included in new appendix notes. </a:t>
            </a:r>
          </a:p>
          <a:p>
            <a:pPr eaLnBrk="1" hangingPunct="1"/>
            <a:r>
              <a:rPr lang="en-CA" baseline="0" dirty="0" smtClean="0">
                <a:latin typeface="Arial" pitchFamily="34" charset="0"/>
                <a:cs typeface="Arial" pitchFamily="34" charset="0"/>
              </a:rPr>
              <a:t>The figures show various acceptable scenarios for the extraction opening</a:t>
            </a: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B91C11-41FA-4249-BF9B-D1102432B19D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Here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is a summary of what was covered in this presentation: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Health Canada establishes that radon is a health risk </a:t>
            </a:r>
            <a:r>
              <a:rPr lang="en-CA" u="sng" baseline="0" dirty="0" smtClean="0">
                <a:latin typeface="Arial" pitchFamily="34" charset="0"/>
                <a:cs typeface="Arial" pitchFamily="34" charset="0"/>
              </a:rPr>
              <a:t>and what the acceptable concentration is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Radon is addressed by looking at the </a:t>
            </a:r>
            <a:r>
              <a:rPr lang="en-CA" u="sng" baseline="0" dirty="0" smtClean="0">
                <a:latin typeface="Arial" pitchFamily="34" charset="0"/>
                <a:cs typeface="Arial" pitchFamily="34" charset="0"/>
              </a:rPr>
              <a:t>buildings as a system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in terms of basic protection against soil gases and in terms of requirements specific to radon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NBC requirements/changes </a:t>
            </a:r>
            <a:r>
              <a:rPr lang="en-CA" u="sng" baseline="0" dirty="0" smtClean="0">
                <a:latin typeface="Arial" pitchFamily="34" charset="0"/>
                <a:cs typeface="Arial" pitchFamily="34" charset="0"/>
              </a:rPr>
              <a:t>now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cover large buildings as well as housing and small buildings.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It is important to note that the NBC applies only to new construction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But that Canada Mortgage and Housing Corporation, Health Canada and Environmental Protection Agency provide guidance for existing buildings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Most importantly you should remember that effective solutions are available to address radon and that the building code requirements make a future radon systems easier to integrate.</a:t>
            </a:r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CA" dirty="0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05A20-01AE-4B8A-93F8-A72C5F88E9D0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CA" dirty="0" smtClean="0">
                <a:latin typeface="Arial" pitchFamily="34" charset="0"/>
                <a:cs typeface="Arial" pitchFamily="34" charset="0"/>
              </a:rPr>
              <a:t>More information on radon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can be found on the websites of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Canada Mortgage and Housing Corporation, Health Canada and the US Environmental Protection Agency.</a:t>
            </a:r>
            <a:endParaRPr lang="en-CA" baseline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EF48F2-D453-482A-9877-63D8083D3492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D6C6EB-F7A6-49BA-B67C-883A1C3A833C}" type="slidenum">
              <a:rPr lang="en-CA" smtClean="0"/>
              <a:pPr>
                <a:defRPr/>
              </a:pPr>
              <a:t>36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Here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is an outline of the presentation.</a:t>
            </a:r>
          </a:p>
          <a:p>
            <a:r>
              <a:rPr lang="en-US" baseline="0" dirty="0" smtClean="0">
                <a:latin typeface="Arial" pitchFamily="34" charset="0"/>
                <a:cs typeface="Arial" pitchFamily="34" charset="0"/>
              </a:rPr>
              <a:t>We will start with </a:t>
            </a:r>
          </a:p>
          <a:p>
            <a:pPr>
              <a:buFontTx/>
              <a:buChar char="-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some 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eneral information on radon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and </a:t>
            </a:r>
          </a:p>
          <a:p>
            <a:pPr>
              <a:buFontTx/>
              <a:buChar char="-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the 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evelopment of proposed changes 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before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presenting the details of the proposed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changes for Part 5,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Part 6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Part 9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of the NBC.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endParaRPr lang="en-CA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FAD034-FF48-4188-963E-06F6789568FD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95B8B0-F8CC-457D-8854-2F8ACFB43A6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lvl="1" defTabSz="907176" eaLnBrk="1" hangingPunct="1"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Radon is 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naturally occurring radioactive gas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that is 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roduced by the decay of uranium-bearing minerals in rocks and soils. </a:t>
            </a:r>
          </a:p>
          <a:p>
            <a:pPr marL="0" lvl="1" defTabSz="907176" eaLnBrk="1" hangingPunct="1">
              <a:defRPr/>
            </a:pP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pPr marL="0" lvl="1" defTabSz="907176" eaLnBrk="1" hangingPunct="1">
              <a:defRPr/>
            </a:pPr>
            <a:r>
              <a:rPr lang="en-US" b="0" dirty="0" smtClean="0">
                <a:latin typeface="Arial" pitchFamily="34" charset="0"/>
                <a:cs typeface="Arial" pitchFamily="34" charset="0"/>
              </a:rPr>
              <a:t>During the decay,</a:t>
            </a:r>
            <a:r>
              <a:rPr lang="en-US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radioactive alpha particles are given off</a:t>
            </a:r>
            <a:r>
              <a:rPr lang="en-US" b="0" baseline="0" dirty="0" smtClean="0">
                <a:latin typeface="Arial" pitchFamily="34" charset="0"/>
                <a:cs typeface="Arial" pitchFamily="34" charset="0"/>
              </a:rPr>
              <a:t> and these particles are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responsible for the damage to our health.</a:t>
            </a:r>
          </a:p>
          <a:p>
            <a:pPr marL="0" lvl="1"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lvl="1"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Radon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Odorless</a:t>
            </a:r>
          </a:p>
          <a:p>
            <a:pPr lvl="1" eaLnBrk="1" hangingPunct="1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Tasteless</a:t>
            </a:r>
          </a:p>
          <a:p>
            <a:pPr lvl="1" eaLnBrk="1" hangingPunct="1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Colorless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6185FB-9BCA-41BF-95FA-8A275DF85B7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Here is an illustration of some typical ingress paths for radon. They include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- cracks in walls, </a:t>
            </a:r>
          </a:p>
          <a:p>
            <a:pPr eaLnBrk="1" hangingPunct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open perimeters between slabs and walls</a:t>
            </a:r>
          </a:p>
          <a:p>
            <a:pPr eaLnBrk="1" hangingPunct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pipes </a:t>
            </a:r>
          </a:p>
          <a:p>
            <a:pPr eaLnBrk="1" hangingPunct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openings to unprotected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soil</a:t>
            </a:r>
          </a:p>
          <a:p>
            <a:pPr eaLnBrk="1" hangingPunct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unsealed cavities in masonry blocks</a:t>
            </a:r>
          </a:p>
          <a:p>
            <a:pPr eaLnBrk="1" hangingPunct="1"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unsealed floor drains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FCEED7-7C58-4B8E-A8D2-755B0282981E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Many facts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oblige us to pay attention to radon:</a:t>
            </a:r>
          </a:p>
          <a:p>
            <a:pPr>
              <a:spcBef>
                <a:spcPct val="0"/>
              </a:spcBef>
            </a:pPr>
            <a:endParaRPr lang="en-US" baseline="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As you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can see in the graph, radon inhalation represents more than 50% of our exposure to this gas which is causing some health problems. In fact,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Health Canada estimates that 1,900 lung cancer deaths per year are related to radon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We spend more time indoors, including basements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We construct tighter and tighter buildings , and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Some geographical areas are known for high risk of radon in the ground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lvl="1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As a results of these health related findings and Canadians’ new ways of constructing and living, Health Canada made the Canadian guideline on radon more stringent.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How is radon measured?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Health Canada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recommends </a:t>
            </a:r>
          </a:p>
          <a:p>
            <a:pPr>
              <a:buFontTx/>
              <a:buChar char="-"/>
            </a:pPr>
            <a:r>
              <a:rPr lang="en-US" baseline="0" dirty="0" smtClean="0">
                <a:latin typeface="Arial" pitchFamily="34" charset="0"/>
                <a:cs typeface="Arial" pitchFamily="34" charset="0"/>
              </a:rPr>
              <a:t>performing radon tests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during the heating season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for a 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inimum period of 1 month,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and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taking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action when the 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verage annual concentration is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higher than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200 Bq/m³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Testing for radon from the codes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perspective is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Not possible during construction 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And is therefore also not enforceable at the time of construction 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Testing even if done after construction is complete is also not practical/economical for builders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as such the 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esponsibility to test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for radon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rests with the building owner.</a:t>
            </a:r>
          </a:p>
          <a:p>
            <a:pPr eaLnBrk="1" hangingPunct="1"/>
            <a:endParaRPr lang="en-CA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F3FD7A-431A-4653-B4C0-58F10A16019C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Standing Committees on Environmental Separation and Housing and Small Building put together a Joint Task Group on Radon. It had the mandate to</a:t>
            </a:r>
          </a:p>
          <a:p>
            <a:pPr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Validate/review current requirements in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an effort to answers the questions</a:t>
            </a:r>
          </a:p>
          <a:p>
            <a:pPr lvl="1">
              <a:buFontTx/>
              <a:buChar char="-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Is protection by current construction adequate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in terms of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the old guideline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800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Bq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/m³)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and the new guideline (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200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Bq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/m³)?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and </a:t>
            </a:r>
          </a:p>
          <a:p>
            <a:pPr lvl="1">
              <a:buFontTx/>
              <a:buChar char="-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 What can be done to make current requirements more effective?</a:t>
            </a:r>
          </a:p>
          <a:p>
            <a:pPr marL="0" lvl="1">
              <a:buFont typeface="Arial" pitchFamily="34" charset="0"/>
              <a:buChar char="•"/>
            </a:pPr>
            <a:endParaRPr lang="en-CA" baseline="0" dirty="0" smtClean="0">
              <a:latin typeface="Arial" pitchFamily="34" charset="0"/>
              <a:cs typeface="Arial" pitchFamily="34" charset="0"/>
            </a:endParaRPr>
          </a:p>
          <a:p>
            <a:pPr marL="0" lvl="1">
              <a:buFont typeface="Arial" pitchFamily="34" charset="0"/>
              <a:buChar char="•"/>
            </a:pPr>
            <a:r>
              <a:rPr lang="en-CA" baseline="0" dirty="0" smtClean="0">
                <a:latin typeface="Arial" pitchFamily="34" charset="0"/>
                <a:cs typeface="Arial" pitchFamily="34" charset="0"/>
              </a:rPr>
              <a:t>The JTG was mandated with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eveloping changes for protection from radon ingress.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lvl="1"/>
            <a:r>
              <a:rPr lang="en-US" dirty="0" smtClean="0">
                <a:latin typeface="Arial" pitchFamily="34" charset="0"/>
                <a:cs typeface="Arial" pitchFamily="34" charset="0"/>
              </a:rPr>
              <a:t>However,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the Task Group decided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not to consider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marL="0" lvl="1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Diffusion of radon through materials as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it is a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small contributor</a:t>
            </a:r>
          </a:p>
          <a:p>
            <a:pPr marL="0" lvl="1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Soil testing prior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construction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as there is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no clear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correlation to indoor concentration</a:t>
            </a:r>
          </a:p>
          <a:p>
            <a:pPr marL="0" lvl="1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Radon emanation from building materials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as it is a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small contributor.</a:t>
            </a:r>
          </a:p>
          <a:p>
            <a:pPr eaLnBrk="1" hangingPunct="1"/>
            <a:endParaRPr lang="en-CA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1ED921-2B15-44CB-BF20-B2D5BDEE08A4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098" descr="corp_e_t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Rectangle 409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6564" name="Rectangle 410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971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</a:t>
            </a:r>
            <a:r>
              <a:rPr lang="en-US" dirty="0" smtClean="0"/>
              <a:t>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608" y="260648"/>
            <a:ext cx="7079704" cy="1043136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28800"/>
            <a:ext cx="845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 descr="presentations-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80312" y="332656"/>
            <a:ext cx="1504950" cy="904875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 bwMode="auto">
          <a:xfrm>
            <a:off x="323528" y="1268760"/>
            <a:ext cx="842493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608" y="260648"/>
            <a:ext cx="7079704" cy="1043136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28800"/>
            <a:ext cx="4140000" cy="4267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presentations-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80312" y="332656"/>
            <a:ext cx="1504950" cy="904875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 bwMode="auto">
          <a:xfrm>
            <a:off x="323528" y="1268760"/>
            <a:ext cx="842493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4572000" y="1628800"/>
            <a:ext cx="4140000" cy="4267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608" y="260648"/>
            <a:ext cx="7079704" cy="1043136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28800"/>
            <a:ext cx="4627240" cy="4267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presentations-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80312" y="332656"/>
            <a:ext cx="1504950" cy="904875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 bwMode="auto">
          <a:xfrm>
            <a:off x="323528" y="1268760"/>
            <a:ext cx="842493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076056" y="1628800"/>
            <a:ext cx="3636144" cy="4266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05000"/>
            <a:ext cx="8458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419600" y="228600"/>
            <a:ext cx="4343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 userDrawn="1"/>
        </p:nvSpPr>
        <p:spPr>
          <a:xfrm>
            <a:off x="323850" y="632460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l">
              <a:defRPr/>
            </a:pPr>
            <a:endParaRPr lang="en-CA" sz="1200" b="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 userDrawn="1"/>
        </p:nvSpPr>
        <p:spPr>
          <a:xfrm>
            <a:off x="6732588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9B9EE6C-6514-4658-9687-4C52C7CF03FC}" type="slidenum">
              <a:rPr lang="en-CA" sz="1200" b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CA" sz="1200" b="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0" r:id="rId2"/>
    <p:sldLayoutId id="2147483702" r:id="rId3"/>
    <p:sldLayoutId id="2147483701" r:id="rId4"/>
    <p:sldLayoutId id="2147483695" r:id="rId5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hc-schl.gc.ca/odpub/pdf/61945.pdf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pa.gov/radon" TargetMode="External"/><Relationship Id="rId4" Type="http://schemas.openxmlformats.org/officeDocument/2006/relationships/hyperlink" Target="http://www.hc-sc.gc.ca/ewh-semt/radiation/radon/index-eng.php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codes@nrc.gc.ca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de-fan-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861048"/>
            <a:ext cx="3163069" cy="192248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8B0325C-93A8-4DB9-9BCB-214925E24285}" type="slidenum">
              <a:rPr lang="en-CA" sz="1200" b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CA" sz="1200" b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264096" y="3438525"/>
            <a:ext cx="4099992" cy="1143000"/>
          </a:xfrm>
        </p:spPr>
        <p:txBody>
          <a:bodyPr/>
          <a:lstStyle/>
          <a:p>
            <a:pPr algn="l" eaLnBrk="1" hangingPunct="1"/>
            <a:r>
              <a:rPr lang="en-CA" sz="3600" dirty="0" smtClean="0"/>
              <a:t>Radon</a:t>
            </a:r>
          </a:p>
        </p:txBody>
      </p:sp>
      <p:sp>
        <p:nvSpPr>
          <p:cNvPr id="14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264096" y="4797152"/>
            <a:ext cx="4027984" cy="787375"/>
          </a:xfrm>
        </p:spPr>
        <p:txBody>
          <a:bodyPr/>
          <a:lstStyle/>
          <a:p>
            <a:pPr algn="l" eaLnBrk="1" hangingPunct="1">
              <a:spcBef>
                <a:spcPts val="0"/>
              </a:spcBef>
            </a:pPr>
            <a:r>
              <a:rPr lang="en-CA" sz="1400" dirty="0" smtClean="0"/>
              <a:t>Frank Lohmann &amp; Morched Zeghal</a:t>
            </a:r>
          </a:p>
          <a:p>
            <a:pPr algn="l" eaLnBrk="1" hangingPunct="1">
              <a:spcBef>
                <a:spcPts val="0"/>
              </a:spcBef>
            </a:pPr>
            <a:r>
              <a:rPr lang="en-CA" sz="1400" dirty="0" smtClean="0"/>
              <a:t>NRC Canadian Codes Centre</a:t>
            </a:r>
          </a:p>
          <a:p>
            <a:pPr algn="l" eaLnBrk="1" hangingPunct="1">
              <a:spcBef>
                <a:spcPts val="0"/>
              </a:spcBef>
            </a:pPr>
            <a:r>
              <a:rPr lang="en-CA" sz="1400" smtClean="0"/>
              <a:t>February 2011</a:t>
            </a:r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1264096" y="3068638"/>
            <a:ext cx="50228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600" b="0" dirty="0">
                <a:solidFill>
                  <a:srgbClr val="000066"/>
                </a:solidFill>
              </a:rPr>
              <a:t>2010 NATIONAL MODEL CONSTRUCTION CODES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Task Group on Radon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Mini-data collection in high-risk areas</a:t>
            </a:r>
          </a:p>
          <a:p>
            <a:pPr lvl="1"/>
            <a:r>
              <a:rPr lang="en-US" dirty="0" smtClean="0"/>
              <a:t>3 high-risk locations tested in BC, MB, NS</a:t>
            </a:r>
          </a:p>
          <a:p>
            <a:pPr lvl="1"/>
            <a:r>
              <a:rPr lang="en-US" dirty="0" smtClean="0"/>
              <a:t>90+ newly constructed houses</a:t>
            </a:r>
          </a:p>
          <a:p>
            <a:pPr lvl="1"/>
            <a:r>
              <a:rPr lang="en-US" dirty="0" smtClean="0"/>
              <a:t>Testing for 6 weeks in March/April 2008</a:t>
            </a:r>
          </a:p>
          <a:p>
            <a:endParaRPr lang="en-US" dirty="0" smtClean="0"/>
          </a:p>
          <a:p>
            <a:r>
              <a:rPr lang="en-US" dirty="0" smtClean="0"/>
              <a:t>Two locations (60+ houses)</a:t>
            </a:r>
          </a:p>
          <a:p>
            <a:pPr lvl="1"/>
            <a:r>
              <a:rPr lang="en-US" dirty="0" smtClean="0"/>
              <a:t>Current practice:</a:t>
            </a:r>
          </a:p>
          <a:p>
            <a:pPr lvl="2"/>
            <a:r>
              <a:rPr lang="en-US" dirty="0" smtClean="0"/>
              <a:t>Sealing perimeter and penetrations as well as specific inspections </a:t>
            </a:r>
            <a:r>
              <a:rPr lang="en-US" u="sng" dirty="0" smtClean="0"/>
              <a:t>NOT common practice</a:t>
            </a:r>
          </a:p>
          <a:p>
            <a:pPr lvl="1"/>
            <a:r>
              <a:rPr lang="en-US" dirty="0" smtClean="0"/>
              <a:t>Results: </a:t>
            </a:r>
          </a:p>
          <a:p>
            <a:pPr lvl="2"/>
            <a:r>
              <a:rPr lang="en-US" dirty="0" smtClean="0"/>
              <a:t>Increased levels of radon, many above 800 </a:t>
            </a:r>
            <a:r>
              <a:rPr lang="en-US" dirty="0" err="1" smtClean="0"/>
              <a:t>Bq</a:t>
            </a:r>
            <a:r>
              <a:rPr lang="en-US" dirty="0" smtClean="0"/>
              <a:t>/m³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Group on Radon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location (29 houses)</a:t>
            </a:r>
          </a:p>
          <a:p>
            <a:pPr lvl="1"/>
            <a:r>
              <a:rPr lang="en-US" dirty="0" smtClean="0"/>
              <a:t>Current practice:</a:t>
            </a:r>
          </a:p>
          <a:p>
            <a:pPr lvl="2"/>
            <a:r>
              <a:rPr lang="en-US" dirty="0" smtClean="0"/>
              <a:t>Sealing perimeter and penetrations by builders required</a:t>
            </a:r>
          </a:p>
          <a:p>
            <a:pPr lvl="2"/>
            <a:r>
              <a:rPr lang="en-US" dirty="0" smtClean="0"/>
              <a:t>Inspections by officials common</a:t>
            </a:r>
          </a:p>
          <a:p>
            <a:pPr lvl="1"/>
            <a:r>
              <a:rPr lang="en-US" dirty="0" smtClean="0"/>
              <a:t>Results: </a:t>
            </a:r>
          </a:p>
          <a:p>
            <a:pPr lvl="2"/>
            <a:r>
              <a:rPr lang="en-US" dirty="0" smtClean="0"/>
              <a:t>Acceptable levels of radon (current guideline)</a:t>
            </a:r>
          </a:p>
          <a:p>
            <a:pPr lvl="2"/>
            <a:r>
              <a:rPr lang="en-US" dirty="0" smtClean="0"/>
              <a:t>50% of houses were within new guideline of 200 </a:t>
            </a:r>
            <a:r>
              <a:rPr lang="en-US" dirty="0" err="1" smtClean="0"/>
              <a:t>Bq</a:t>
            </a:r>
            <a:r>
              <a:rPr lang="en-US" dirty="0" smtClean="0"/>
              <a:t>/m³</a:t>
            </a:r>
          </a:p>
          <a:p>
            <a:pPr lvl="2"/>
            <a:r>
              <a:rPr lang="en-US" dirty="0" smtClean="0"/>
              <a:t>Houses over 200 </a:t>
            </a:r>
            <a:r>
              <a:rPr lang="en-US" dirty="0" err="1" smtClean="0"/>
              <a:t>Bq</a:t>
            </a:r>
            <a:r>
              <a:rPr lang="en-US" dirty="0" smtClean="0"/>
              <a:t>/m³ had issues in the inspection protocol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Conclusion </a:t>
            </a:r>
          </a:p>
          <a:p>
            <a:pPr lvl="1"/>
            <a:r>
              <a:rPr lang="en-US" dirty="0" smtClean="0"/>
              <a:t>Current code provisions, when applied and inspected, </a:t>
            </a:r>
            <a:br>
              <a:rPr lang="en-US" dirty="0" smtClean="0"/>
            </a:br>
            <a:r>
              <a:rPr lang="en-US" dirty="0" smtClean="0"/>
              <a:t>provide acceptable </a:t>
            </a:r>
            <a:r>
              <a:rPr lang="en-US" u="sng" dirty="0" smtClean="0"/>
              <a:t>basic protection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Radon in the 1995/2005 NBC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buildings (design requirements) – </a:t>
            </a:r>
            <a:r>
              <a:rPr lang="en-US" dirty="0" smtClean="0">
                <a:solidFill>
                  <a:srgbClr val="FF0000"/>
                </a:solidFill>
              </a:rPr>
              <a:t>2005 NBC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200" dirty="0" smtClean="0"/>
          </a:p>
          <a:p>
            <a:pPr lvl="1">
              <a:buNone/>
            </a:pPr>
            <a:r>
              <a:rPr lang="en-US" sz="2400" dirty="0" smtClean="0"/>
              <a:t>… as a system</a:t>
            </a:r>
          </a:p>
          <a:p>
            <a:pPr marL="1160463" lvl="1" indent="-355600"/>
            <a:r>
              <a:rPr lang="en-US" dirty="0" smtClean="0"/>
              <a:t>Air barrier systems (Part 5)</a:t>
            </a:r>
          </a:p>
          <a:p>
            <a:pPr marL="1160463" lvl="1" indent="-355600"/>
            <a:r>
              <a:rPr lang="en-US" dirty="0" smtClean="0"/>
              <a:t>Drainage &amp; waterproofing (Part 5)</a:t>
            </a:r>
          </a:p>
          <a:p>
            <a:pPr marL="1160463" lvl="1" indent="-355600"/>
            <a:r>
              <a:rPr lang="en-US" dirty="0" smtClean="0"/>
              <a:t>Ventilation systems (Part 6)</a:t>
            </a:r>
          </a:p>
          <a:p>
            <a:pPr marL="1160463" lvl="1" indent="-355600"/>
            <a:r>
              <a:rPr lang="en-US" dirty="0" smtClean="0"/>
              <a:t>Air contaminants (Part 6) </a:t>
            </a:r>
          </a:p>
          <a:p>
            <a:pPr marL="1160463" lvl="1" indent="-355600"/>
            <a:r>
              <a:rPr lang="en-US" dirty="0" smtClean="0"/>
              <a:t>Excavation (Part 4)</a:t>
            </a:r>
          </a:p>
          <a:p>
            <a:endParaRPr lang="en-US" dirty="0" smtClean="0"/>
          </a:p>
          <a:p>
            <a:r>
              <a:rPr lang="en-US" dirty="0" smtClean="0"/>
              <a:t>Specifically on radon:</a:t>
            </a:r>
          </a:p>
          <a:p>
            <a:pPr lvl="1"/>
            <a:r>
              <a:rPr lang="en-US" dirty="0" smtClean="0"/>
              <a:t>One sentence in Appendix Note in Part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Radon in the 1995/2005 NBC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5 – </a:t>
            </a:r>
            <a:r>
              <a:rPr lang="en-US" dirty="0" smtClean="0">
                <a:solidFill>
                  <a:srgbClr val="FF0000"/>
                </a:solidFill>
              </a:rPr>
              <a:t>2005 NBC</a:t>
            </a:r>
          </a:p>
          <a:p>
            <a:r>
              <a:rPr lang="en-CA" dirty="0" smtClean="0"/>
              <a:t>Control of Air Leakage (performance targets)</a:t>
            </a:r>
          </a:p>
          <a:p>
            <a:pPr lvl="1"/>
            <a:r>
              <a:rPr lang="en-CA" dirty="0" smtClean="0"/>
              <a:t>… provide &amp; maintain acceptable conditions</a:t>
            </a:r>
          </a:p>
          <a:p>
            <a:pPr lvl="1"/>
            <a:r>
              <a:rPr lang="en-CA" dirty="0" smtClean="0"/>
              <a:t>… minimize condensation and precipitation ingress</a:t>
            </a:r>
          </a:p>
          <a:p>
            <a:pPr lvl="1"/>
            <a:r>
              <a:rPr lang="en-CA" dirty="0" smtClean="0"/>
              <a:t>… avoid ice damming</a:t>
            </a:r>
          </a:p>
          <a:p>
            <a:pPr lvl="1"/>
            <a:r>
              <a:rPr lang="en-CA" dirty="0" smtClean="0"/>
              <a:t>… not compromise operation of building services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Appendix Note</a:t>
            </a:r>
          </a:p>
          <a:p>
            <a:pPr lvl="1"/>
            <a:r>
              <a:rPr lang="en-CA" sz="1600" dirty="0" smtClean="0"/>
              <a:t>An air barrier system may be required in components and assemblies in contact with the ground to control the transfer of soil gases such as radon and methane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Changes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5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</a:p>
          <a:p>
            <a:r>
              <a:rPr lang="en-CA" dirty="0" smtClean="0"/>
              <a:t>Control of Air Leakage (performance targets)</a:t>
            </a:r>
          </a:p>
          <a:p>
            <a:pPr lvl="1"/>
            <a:r>
              <a:rPr lang="en-CA" dirty="0" smtClean="0"/>
              <a:t>… provide &amp; maintain acceptable conditions</a:t>
            </a:r>
          </a:p>
          <a:p>
            <a:pPr lvl="1"/>
            <a:r>
              <a:rPr lang="en-CA" dirty="0" smtClean="0"/>
              <a:t>… minimize condensation &amp; precipitation ingress</a:t>
            </a:r>
          </a:p>
          <a:p>
            <a:pPr lvl="1"/>
            <a:r>
              <a:rPr lang="en-CA" dirty="0" smtClean="0"/>
              <a:t>… avoid ice damming</a:t>
            </a:r>
          </a:p>
          <a:p>
            <a:pPr lvl="1"/>
            <a:r>
              <a:rPr lang="en-CA" dirty="0" smtClean="0"/>
              <a:t>… not compromise operation of building services</a:t>
            </a:r>
          </a:p>
          <a:p>
            <a:pPr lvl="1"/>
            <a:r>
              <a:rPr lang="en-CA" u="sng" dirty="0" smtClean="0">
                <a:solidFill>
                  <a:srgbClr val="0000FF"/>
                </a:solidFill>
              </a:rPr>
              <a:t>Minimize the ingress of airborne radon from the ground with an aim to controlling the indoor radon concentration to an acceptable level</a:t>
            </a:r>
            <a:endParaRPr lang="en-US" u="sng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Changes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5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</a:p>
          <a:p>
            <a:r>
              <a:rPr lang="en-US" dirty="0" smtClean="0"/>
              <a:t>Appendix Note</a:t>
            </a:r>
          </a:p>
          <a:p>
            <a:pPr lvl="1"/>
            <a:r>
              <a:rPr lang="en-CA" sz="1800" dirty="0" smtClean="0"/>
              <a:t>…</a:t>
            </a:r>
          </a:p>
          <a:p>
            <a:pPr lvl="1">
              <a:spcAft>
                <a:spcPts val="600"/>
              </a:spcAft>
            </a:pPr>
            <a:r>
              <a:rPr lang="en-CA" sz="1800" u="sng" dirty="0" smtClean="0">
                <a:solidFill>
                  <a:srgbClr val="0000FF"/>
                </a:solidFill>
              </a:rPr>
              <a:t>In addition to an air barrier system, other measures may be required to reduce the radon concentration to a level below the guideline specified </a:t>
            </a:r>
            <a:br>
              <a:rPr lang="en-CA" sz="1800" u="sng" dirty="0" smtClean="0">
                <a:solidFill>
                  <a:srgbClr val="0000FF"/>
                </a:solidFill>
              </a:rPr>
            </a:br>
            <a:r>
              <a:rPr lang="en-CA" sz="1800" u="sng" dirty="0" smtClean="0">
                <a:solidFill>
                  <a:srgbClr val="0000FF"/>
                </a:solidFill>
              </a:rPr>
              <a:t>by Health Canada </a:t>
            </a:r>
          </a:p>
          <a:p>
            <a:pPr lvl="1">
              <a:spcAft>
                <a:spcPts val="600"/>
              </a:spcAft>
            </a:pPr>
            <a:r>
              <a:rPr lang="en-CA" sz="1800" u="sng" spc="-20" dirty="0" smtClean="0">
                <a:solidFill>
                  <a:srgbClr val="0000FF"/>
                </a:solidFill>
              </a:rPr>
              <a:t>Further information on protection from radon ingress can be found in:</a:t>
            </a:r>
          </a:p>
          <a:p>
            <a:pPr lvl="2">
              <a:spcAft>
                <a:spcPts val="600"/>
              </a:spcAft>
            </a:pPr>
            <a:r>
              <a:rPr lang="en-CA" u="sng" dirty="0" smtClean="0">
                <a:solidFill>
                  <a:srgbClr val="0000FF"/>
                </a:solidFill>
              </a:rPr>
              <a:t>“Radon: A Guide for Canadian Homeowners” (</a:t>
            </a:r>
            <a:r>
              <a:rPr lang="en-CA" b="1" u="sng" dirty="0" smtClean="0">
                <a:solidFill>
                  <a:srgbClr val="0000FF"/>
                </a:solidFill>
              </a:rPr>
              <a:t>CMHC/HC</a:t>
            </a:r>
            <a:r>
              <a:rPr lang="en-CA" u="sng" dirty="0" smtClean="0">
                <a:solidFill>
                  <a:srgbClr val="0000FF"/>
                </a:solidFill>
              </a:rPr>
              <a:t>)</a:t>
            </a:r>
          </a:p>
          <a:p>
            <a:pPr lvl="2">
              <a:spcAft>
                <a:spcPts val="600"/>
              </a:spcAft>
            </a:pPr>
            <a:r>
              <a:rPr lang="en-CA" u="sng" dirty="0" smtClean="0">
                <a:solidFill>
                  <a:srgbClr val="0000FF"/>
                </a:solidFill>
              </a:rPr>
              <a:t>“Guide for Radon Measurements in Public Buildings (Schools, Hospitals, Care Facilities, Detention Centres)” (</a:t>
            </a:r>
            <a:r>
              <a:rPr lang="en-CA" b="1" u="sng" dirty="0" smtClean="0">
                <a:solidFill>
                  <a:srgbClr val="0000FF"/>
                </a:solidFill>
              </a:rPr>
              <a:t>HC</a:t>
            </a:r>
            <a:r>
              <a:rPr lang="en-CA" u="sng" dirty="0" smtClean="0">
                <a:solidFill>
                  <a:srgbClr val="0000FF"/>
                </a:solidFill>
              </a:rPr>
              <a:t>)</a:t>
            </a:r>
          </a:p>
          <a:p>
            <a:pPr lvl="2">
              <a:spcAft>
                <a:spcPts val="600"/>
              </a:spcAft>
            </a:pPr>
            <a:r>
              <a:rPr lang="en-CA" b="1" u="sng" dirty="0" smtClean="0">
                <a:solidFill>
                  <a:srgbClr val="0000FF"/>
                </a:solidFill>
              </a:rPr>
              <a:t>EPA</a:t>
            </a:r>
            <a:r>
              <a:rPr lang="en-CA" u="sng" dirty="0" smtClean="0">
                <a:solidFill>
                  <a:srgbClr val="0000FF"/>
                </a:solidFill>
              </a:rPr>
              <a:t>/625/R-92/016, “Radon Prevention in the Design and Construction of Schools and Other Large Buildings”</a:t>
            </a:r>
            <a:endParaRPr lang="en-US" u="sng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Radon in the 1995/2005 NBC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28800"/>
            <a:ext cx="8839200" cy="4267200"/>
          </a:xfrm>
        </p:spPr>
        <p:txBody>
          <a:bodyPr/>
          <a:lstStyle/>
          <a:p>
            <a:r>
              <a:rPr lang="en-US" dirty="0" smtClean="0"/>
              <a:t>Part 6 – </a:t>
            </a:r>
            <a:r>
              <a:rPr lang="en-US" dirty="0" smtClean="0">
                <a:solidFill>
                  <a:srgbClr val="FF0000"/>
                </a:solidFill>
              </a:rPr>
              <a:t>2005 NBC</a:t>
            </a:r>
          </a:p>
          <a:p>
            <a:r>
              <a:rPr lang="en-CA" dirty="0" smtClean="0"/>
              <a:t>Good Engineering Practice</a:t>
            </a:r>
          </a:p>
          <a:p>
            <a:pPr lvl="1">
              <a:spcAft>
                <a:spcPts val="600"/>
              </a:spcAft>
            </a:pPr>
            <a:r>
              <a:rPr lang="en-CA" dirty="0" smtClean="0"/>
              <a:t>Heating, ventilating and air-conditioning systems, including mechanical refrigeration equipment, shall be designed, constructed and installed in conformance with good engineering practice:</a:t>
            </a:r>
          </a:p>
          <a:p>
            <a:pPr lvl="2">
              <a:spcAft>
                <a:spcPts val="600"/>
              </a:spcAft>
            </a:pPr>
            <a:r>
              <a:rPr lang="en-CA" dirty="0" smtClean="0"/>
              <a:t>ASHRAE Handbooks and Standards, HRAI Digest, </a:t>
            </a:r>
            <a:r>
              <a:rPr lang="en-CA" dirty="0" err="1" smtClean="0"/>
              <a:t>Hydronics</a:t>
            </a:r>
            <a:r>
              <a:rPr lang="en-CA" dirty="0" smtClean="0"/>
              <a:t> Institute Manuals, NFPA Standards, SMACNA Manuals, Industrial Ventilation Manual published by the ACGIH, CSA-B214,Hydronic Heating Systems, CSA-Z317.2, HVAC Systems in Health Care Facilities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Changes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28800"/>
            <a:ext cx="8784609" cy="4267200"/>
          </a:xfrm>
        </p:spPr>
        <p:txBody>
          <a:bodyPr/>
          <a:lstStyle/>
          <a:p>
            <a:r>
              <a:rPr lang="en-US" dirty="0" smtClean="0"/>
              <a:t>Part 6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</a:p>
          <a:p>
            <a:r>
              <a:rPr lang="en-CA" dirty="0" smtClean="0"/>
              <a:t>Good Engineering Practice</a:t>
            </a:r>
          </a:p>
          <a:p>
            <a:pPr lvl="1">
              <a:spcAft>
                <a:spcPts val="600"/>
              </a:spcAft>
            </a:pPr>
            <a:r>
              <a:rPr lang="en-CA" dirty="0" smtClean="0"/>
              <a:t>Heating, ventilating and air-conditioning systems, including mechanical refrigeration equipment, shall be designed, constructed and installed in conformance with good engineering practice:</a:t>
            </a:r>
          </a:p>
          <a:p>
            <a:pPr lvl="2">
              <a:spcAft>
                <a:spcPts val="600"/>
              </a:spcAft>
            </a:pPr>
            <a:r>
              <a:rPr lang="en-CA" dirty="0" smtClean="0"/>
              <a:t>… and, </a:t>
            </a:r>
            <a:r>
              <a:rPr lang="en-CA" u="sng" dirty="0" smtClean="0">
                <a:solidFill>
                  <a:srgbClr val="0000FF"/>
                </a:solidFill>
              </a:rPr>
              <a:t>EPA/625/R-92/016, “Radon Prevention in the Design and Construction of Schools and Other Large Buildings”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Changes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6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</a:p>
          <a:p>
            <a:r>
              <a:rPr lang="en-US" dirty="0" smtClean="0"/>
              <a:t>New Appendix Note</a:t>
            </a:r>
          </a:p>
          <a:p>
            <a:r>
              <a:rPr lang="en-US" dirty="0" smtClean="0"/>
              <a:t>…</a:t>
            </a:r>
          </a:p>
          <a:p>
            <a:r>
              <a:rPr lang="en-CA" u="sng" dirty="0" smtClean="0">
                <a:solidFill>
                  <a:srgbClr val="0000FF"/>
                </a:solidFill>
              </a:rPr>
              <a:t>Radon Control</a:t>
            </a:r>
          </a:p>
          <a:p>
            <a:pPr lvl="1"/>
            <a:r>
              <a:rPr lang="en-CA" u="sng" dirty="0" smtClean="0">
                <a:solidFill>
                  <a:srgbClr val="0000FF"/>
                </a:solidFill>
              </a:rPr>
              <a:t>Measures may be necessary to reduce the radon concentration to a level below the guideline specified by Health Canada</a:t>
            </a:r>
          </a:p>
          <a:p>
            <a:pPr lvl="1"/>
            <a:r>
              <a:rPr lang="en-CA" u="sng" dirty="0" smtClean="0">
                <a:solidFill>
                  <a:srgbClr val="0000FF"/>
                </a:solidFill>
              </a:rPr>
              <a:t>Further information on reducing the indoor concentration of radon can be found in the following Health Canada publications:</a:t>
            </a:r>
          </a:p>
          <a:p>
            <a:pPr lvl="2"/>
            <a:r>
              <a:rPr lang="en-CA" u="sng" dirty="0" smtClean="0">
                <a:solidFill>
                  <a:srgbClr val="0000FF"/>
                </a:solidFill>
              </a:rPr>
              <a:t>“Guide for Radon Measurements in Public Buildings (Schools, Hospitals, Care Facilities, Detention Centres)”</a:t>
            </a:r>
          </a:p>
          <a:p>
            <a:pPr lvl="2"/>
            <a:r>
              <a:rPr lang="en-CA" u="sng" dirty="0" smtClean="0">
                <a:solidFill>
                  <a:srgbClr val="0000FF"/>
                </a:solidFill>
              </a:rPr>
              <a:t>“Radon: A Guide for Canadian Homeowners (CMHC/HC)</a:t>
            </a:r>
            <a:endParaRPr lang="en-US" u="sng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Radon in the 1995/2005 NBC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28800"/>
            <a:ext cx="8458200" cy="4536504"/>
          </a:xfrm>
        </p:spPr>
        <p:txBody>
          <a:bodyPr/>
          <a:lstStyle/>
          <a:p>
            <a:r>
              <a:rPr lang="en-US" dirty="0" smtClean="0"/>
              <a:t>Housing and small buildings (prescriptive) – </a:t>
            </a:r>
            <a:r>
              <a:rPr lang="en-US" dirty="0" smtClean="0">
                <a:solidFill>
                  <a:srgbClr val="FF0000"/>
                </a:solidFill>
              </a:rPr>
              <a:t>2005 NBC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200" dirty="0" smtClean="0"/>
          </a:p>
          <a:p>
            <a:pPr>
              <a:buNone/>
            </a:pPr>
            <a:r>
              <a:rPr lang="en-US" dirty="0" smtClean="0"/>
              <a:t>	… as a system:</a:t>
            </a:r>
          </a:p>
          <a:p>
            <a:pPr marL="1077913" lvl="1" indent="-354013"/>
            <a:r>
              <a:rPr lang="en-US" dirty="0" smtClean="0"/>
              <a:t>Excavation (9.12.) </a:t>
            </a:r>
          </a:p>
          <a:p>
            <a:pPr marL="1077913" lvl="1" indent="-354013"/>
            <a:r>
              <a:rPr lang="en-US" dirty="0" smtClean="0"/>
              <a:t>Foundation wall and floor material (concrete) (9.3.)</a:t>
            </a:r>
          </a:p>
          <a:p>
            <a:pPr marL="1077913" lvl="1" indent="-354013"/>
            <a:r>
              <a:rPr lang="en-US" dirty="0" smtClean="0"/>
              <a:t>Floors-on-ground (9.16.)</a:t>
            </a:r>
          </a:p>
          <a:p>
            <a:pPr marL="1077913" lvl="1" indent="-354013"/>
            <a:r>
              <a:rPr lang="en-US" dirty="0" smtClean="0"/>
              <a:t>Dampproofing (9.13.)</a:t>
            </a:r>
          </a:p>
          <a:p>
            <a:pPr marL="1077913" lvl="1" indent="-354013"/>
            <a:r>
              <a:rPr lang="en-US" dirty="0" smtClean="0"/>
              <a:t>Air barrier systems (9.25.) </a:t>
            </a:r>
          </a:p>
          <a:p>
            <a:pPr marL="1077913" lvl="1" indent="-354013"/>
            <a:r>
              <a:rPr lang="en-US" dirty="0" smtClean="0"/>
              <a:t>Ventilation (9.32.)</a:t>
            </a:r>
            <a:br>
              <a:rPr lang="en-US" dirty="0" smtClean="0"/>
            </a:br>
            <a:endParaRPr lang="en-US" sz="1200" dirty="0" smtClean="0"/>
          </a:p>
          <a:p>
            <a:r>
              <a:rPr lang="en-US" dirty="0" smtClean="0"/>
              <a:t>Specifically:</a:t>
            </a:r>
          </a:p>
          <a:p>
            <a:pPr lvl="1"/>
            <a:r>
              <a:rPr lang="en-US" dirty="0" smtClean="0"/>
              <a:t>Protection from all soil gases including radon </a:t>
            </a:r>
            <a:br>
              <a:rPr lang="en-US" dirty="0" smtClean="0"/>
            </a:br>
            <a:r>
              <a:rPr lang="en-US" dirty="0" smtClean="0"/>
              <a:t>was addressed in </a:t>
            </a:r>
            <a:r>
              <a:rPr lang="en-US" b="1" dirty="0" smtClean="0"/>
              <a:t>Subsection 9.13.4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Presentation is part of a series on the 2010 National Model Construction Codes</a:t>
            </a:r>
          </a:p>
          <a:p>
            <a:pPr lvl="0"/>
            <a:r>
              <a:rPr lang="en-US" dirty="0" smtClean="0"/>
              <a:t>Model codes developed by Canadian Commission on Building and Fire Codes</a:t>
            </a:r>
          </a:p>
          <a:p>
            <a:pPr lvl="0"/>
            <a:r>
              <a:rPr lang="en-US" dirty="0" smtClean="0"/>
              <a:t>These codes must be adopted by provincial/territorial authorities to become law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Radon in the 1995/2005 NBC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9 – Basic Protection – </a:t>
            </a:r>
            <a:r>
              <a:rPr lang="en-US" dirty="0" smtClean="0">
                <a:solidFill>
                  <a:srgbClr val="FF0000"/>
                </a:solidFill>
              </a:rPr>
              <a:t>2005 NBC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Applies to all housing and small buildings:</a:t>
            </a:r>
          </a:p>
          <a:p>
            <a:pPr lvl="1"/>
            <a:r>
              <a:rPr lang="en-US" dirty="0" smtClean="0"/>
              <a:t>Air barrier requirements in 9.13.</a:t>
            </a:r>
          </a:p>
          <a:p>
            <a:pPr lvl="2"/>
            <a:r>
              <a:rPr lang="en-US" dirty="0" smtClean="0"/>
              <a:t>For below-ground walls </a:t>
            </a:r>
          </a:p>
          <a:p>
            <a:pPr lvl="2"/>
            <a:r>
              <a:rPr lang="en-US" dirty="0" smtClean="0"/>
              <a:t>Slab perimeter sealed to air barrier of wall</a:t>
            </a:r>
          </a:p>
          <a:p>
            <a:pPr lvl="2"/>
            <a:r>
              <a:rPr lang="en-US" dirty="0" smtClean="0"/>
              <a:t>All penetrations (mostly pipes) sealed</a:t>
            </a:r>
          </a:p>
          <a:p>
            <a:pPr lvl="1"/>
            <a:r>
              <a:rPr lang="en-US" dirty="0" smtClean="0"/>
              <a:t>Sump pit cover required (9.14.)</a:t>
            </a:r>
          </a:p>
          <a:p>
            <a:pPr lvl="1"/>
            <a:r>
              <a:rPr lang="en-US" dirty="0" smtClean="0"/>
              <a:t>Requirements for ground cover (9.18.)</a:t>
            </a:r>
          </a:p>
          <a:p>
            <a:pPr lvl="1"/>
            <a:r>
              <a:rPr lang="en-US" dirty="0" smtClean="0"/>
              <a:t>Exemption from fill under slab (9.16.)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Radon in the 1995/2005 NBC</a:t>
            </a:r>
          </a:p>
        </p:txBody>
      </p:sp>
      <p:sp>
        <p:nvSpPr>
          <p:cNvPr id="25603" name="Rectangle 10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9 – Basic Protection – </a:t>
            </a:r>
            <a:r>
              <a:rPr lang="en-US" dirty="0" smtClean="0">
                <a:solidFill>
                  <a:srgbClr val="FF0000"/>
                </a:solidFill>
              </a:rPr>
              <a:t>2005 NBC</a:t>
            </a:r>
          </a:p>
          <a:p>
            <a:pPr lvl="1"/>
            <a:r>
              <a:rPr lang="en-US" dirty="0" smtClean="0"/>
              <a:t>Air-seal floor drains</a:t>
            </a:r>
          </a:p>
          <a:p>
            <a:pPr lvl="2"/>
            <a:endParaRPr lang="en-US" dirty="0" smtClean="0"/>
          </a:p>
        </p:txBody>
      </p:sp>
      <p:pic>
        <p:nvPicPr>
          <p:cNvPr id="25606" name="Picture 1030"/>
          <p:cNvPicPr>
            <a:picLocks noChangeAspect="1" noChangeArrowheads="1"/>
          </p:cNvPicPr>
          <p:nvPr/>
        </p:nvPicPr>
        <p:blipFill>
          <a:blip r:embed="rId3" cstate="print"/>
          <a:srcRect r="946" b="10529"/>
          <a:stretch>
            <a:fillRect/>
          </a:stretch>
        </p:blipFill>
        <p:spPr bwMode="auto">
          <a:xfrm>
            <a:off x="1475656" y="2702520"/>
            <a:ext cx="6375400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29"/>
          <p:cNvSpPr txBox="1">
            <a:spLocks noChangeArrowheads="1"/>
          </p:cNvSpPr>
          <p:nvPr/>
        </p:nvSpPr>
        <p:spPr bwMode="auto">
          <a:xfrm>
            <a:off x="251520" y="6392863"/>
            <a:ext cx="5678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b="0" i="1" dirty="0">
                <a:solidFill>
                  <a:srgbClr val="000066"/>
                </a:solidFill>
              </a:rPr>
              <a:t>Illustration from: Radon - A Guide for Canadian Homeowners (CMHC –2007)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387054"/>
            <a:ext cx="4271962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Radon in the 1995/2005 NBC</a:t>
            </a:r>
          </a:p>
        </p:txBody>
      </p:sp>
      <p:sp>
        <p:nvSpPr>
          <p:cNvPr id="2662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Part 9 – Basic Protection – </a:t>
            </a:r>
            <a:r>
              <a:rPr lang="en-US" dirty="0" smtClean="0">
                <a:solidFill>
                  <a:srgbClr val="FF0000"/>
                </a:solidFill>
              </a:rPr>
              <a:t>2005 NBC</a:t>
            </a:r>
          </a:p>
          <a:p>
            <a:pPr lvl="1" eaLnBrk="1" hangingPunct="1"/>
            <a:r>
              <a:rPr lang="en-US" dirty="0" smtClean="0"/>
              <a:t>Air-seal hollow masonry </a:t>
            </a:r>
          </a:p>
          <a:p>
            <a:pPr lvl="2" eaLnBrk="1" hangingPunct="1"/>
            <a:endParaRPr lang="en-US" b="1" dirty="0" smtClean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2000" y="6392863"/>
            <a:ext cx="5678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b="0" i="1" dirty="0">
                <a:solidFill>
                  <a:srgbClr val="000066"/>
                </a:solidFill>
              </a:rPr>
              <a:t>Illustration from: Radon - A Guide for Canadian Homeowners (CMHC –2007)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Radon in the 1995/2005 NBC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9 – Basic Protection – </a:t>
            </a:r>
            <a:r>
              <a:rPr lang="en-US" dirty="0" smtClean="0">
                <a:solidFill>
                  <a:srgbClr val="FF0000"/>
                </a:solidFill>
              </a:rPr>
              <a:t>2005 NBC</a:t>
            </a:r>
          </a:p>
          <a:p>
            <a:pPr lvl="1"/>
            <a:r>
              <a:rPr lang="en-US" dirty="0" smtClean="0"/>
              <a:t>Seal slab perimeter</a:t>
            </a:r>
          </a:p>
          <a:p>
            <a:pPr lvl="2"/>
            <a:endParaRPr lang="en-US" dirty="0" smtClean="0"/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 cstate="print"/>
          <a:srcRect b="8252"/>
          <a:stretch>
            <a:fillRect/>
          </a:stretch>
        </p:blipFill>
        <p:spPr bwMode="auto">
          <a:xfrm>
            <a:off x="1653877" y="2564904"/>
            <a:ext cx="60864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2000" y="6393600"/>
            <a:ext cx="5678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b="0" i="1" dirty="0">
                <a:solidFill>
                  <a:srgbClr val="000066"/>
                </a:solidFill>
              </a:rPr>
              <a:t>Illustration from: Radon - A Guide for Canadian Homeowners (CMHC –2007)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Changes</a:t>
            </a:r>
            <a:endParaRPr lang="en-US" dirty="0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9 – Application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/>
              <a:t>Address </a:t>
            </a:r>
            <a:r>
              <a:rPr lang="en-US" u="sng" dirty="0" smtClean="0"/>
              <a:t>Soil Gas Protection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78571"/>
            <a:ext cx="78676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Changes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28800"/>
            <a:ext cx="8458200" cy="4536504"/>
          </a:xfrm>
        </p:spPr>
        <p:txBody>
          <a:bodyPr/>
          <a:lstStyle/>
          <a:p>
            <a:r>
              <a:rPr lang="en-US" dirty="0" smtClean="0"/>
              <a:t>Part 9 – Basic Protection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Applies to all housing and small buildings:</a:t>
            </a:r>
          </a:p>
          <a:p>
            <a:pPr lvl="1"/>
            <a:r>
              <a:rPr lang="en-US" dirty="0" smtClean="0"/>
              <a:t>Air barrier requirements </a:t>
            </a:r>
            <a:r>
              <a:rPr lang="en-US" u="sng" dirty="0" smtClean="0">
                <a:solidFill>
                  <a:srgbClr val="0000FF"/>
                </a:solidFill>
              </a:rPr>
              <a:t>moved from 9.13. to 9.25.  </a:t>
            </a:r>
          </a:p>
          <a:p>
            <a:pPr lvl="2"/>
            <a:r>
              <a:rPr lang="en-US" dirty="0" smtClean="0"/>
              <a:t>For below-ground walls </a:t>
            </a:r>
          </a:p>
          <a:p>
            <a:pPr lvl="2"/>
            <a:r>
              <a:rPr lang="en-US" u="sng" dirty="0" smtClean="0">
                <a:solidFill>
                  <a:srgbClr val="0000FF"/>
                </a:solidFill>
              </a:rPr>
              <a:t>Polyethylene soil gas barrier required under slab </a:t>
            </a:r>
          </a:p>
          <a:p>
            <a:pPr lvl="2"/>
            <a:r>
              <a:rPr lang="en-US" dirty="0" smtClean="0"/>
              <a:t>Slab perimeter sealed to air barrier of the wall</a:t>
            </a:r>
          </a:p>
          <a:p>
            <a:pPr lvl="2"/>
            <a:r>
              <a:rPr lang="en-US" dirty="0" smtClean="0"/>
              <a:t>All penetrations (mostly pipes) sealed</a:t>
            </a:r>
          </a:p>
          <a:p>
            <a:pPr lvl="1"/>
            <a:r>
              <a:rPr lang="en-US" dirty="0" smtClean="0"/>
              <a:t>Sump pit cover required </a:t>
            </a:r>
            <a:r>
              <a:rPr lang="en-US" u="sng" dirty="0" smtClean="0">
                <a:solidFill>
                  <a:srgbClr val="0000FF"/>
                </a:solidFill>
              </a:rPr>
              <a:t>to be airtight</a:t>
            </a:r>
            <a:r>
              <a:rPr lang="en-US" dirty="0" smtClean="0"/>
              <a:t> (9.14.)</a:t>
            </a:r>
          </a:p>
          <a:p>
            <a:pPr lvl="1"/>
            <a:r>
              <a:rPr lang="en-US" u="sng" dirty="0" smtClean="0">
                <a:solidFill>
                  <a:srgbClr val="0000FF"/>
                </a:solidFill>
              </a:rPr>
              <a:t>Consistent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requirements for ground cover (9.18.)</a:t>
            </a:r>
          </a:p>
          <a:p>
            <a:pPr lvl="1"/>
            <a:r>
              <a:rPr lang="en-US" dirty="0" smtClean="0"/>
              <a:t>Exemption from fill under slab </a:t>
            </a:r>
            <a:r>
              <a:rPr lang="en-US" u="sng" dirty="0" smtClean="0">
                <a:solidFill>
                  <a:srgbClr val="0000FF"/>
                </a:solidFill>
              </a:rPr>
              <a:t>deleted</a:t>
            </a:r>
            <a:r>
              <a:rPr lang="en-US" dirty="0" smtClean="0"/>
              <a:t> (9.16.)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0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Changes</a:t>
            </a:r>
          </a:p>
        </p:txBody>
      </p:sp>
      <p:sp>
        <p:nvSpPr>
          <p:cNvPr id="29699" name="Rectangle 205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9 – Basic Protection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</a:p>
          <a:p>
            <a:pPr lvl="1"/>
            <a:r>
              <a:rPr lang="en-US" dirty="0" smtClean="0"/>
              <a:t>Airtight sump pit covers</a:t>
            </a:r>
          </a:p>
          <a:p>
            <a:pPr lvl="2"/>
            <a:endParaRPr lang="en-US" dirty="0" smtClean="0"/>
          </a:p>
        </p:txBody>
      </p:sp>
      <p:pic>
        <p:nvPicPr>
          <p:cNvPr id="29701" name="Picture 2055"/>
          <p:cNvPicPr>
            <a:picLocks noChangeAspect="1" noChangeArrowheads="1"/>
          </p:cNvPicPr>
          <p:nvPr/>
        </p:nvPicPr>
        <p:blipFill>
          <a:blip r:embed="rId3" cstate="print"/>
          <a:srcRect b="8716"/>
          <a:stretch>
            <a:fillRect/>
          </a:stretch>
        </p:blipFill>
        <p:spPr bwMode="auto">
          <a:xfrm>
            <a:off x="1043608" y="2564904"/>
            <a:ext cx="7056784" cy="376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056"/>
          <p:cNvSpPr txBox="1">
            <a:spLocks noChangeArrowheads="1"/>
          </p:cNvSpPr>
          <p:nvPr/>
        </p:nvSpPr>
        <p:spPr bwMode="auto">
          <a:xfrm>
            <a:off x="252000" y="6392863"/>
            <a:ext cx="5678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b="0" i="1" dirty="0">
                <a:solidFill>
                  <a:srgbClr val="000066"/>
                </a:solidFill>
              </a:rPr>
              <a:t>Illustration from: Radon - A Guide for Canadian Homeowners (CMHC –2007)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070762"/>
            <a:ext cx="7925321" cy="475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Changes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9 – Application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u="sng" dirty="0" smtClean="0"/>
              <a:t>Radon Protection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204864"/>
            <a:ext cx="5184576" cy="424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Changes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9 – Rough-in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  <a:endParaRPr lang="en-US" dirty="0" smtClean="0">
              <a:solidFill>
                <a:srgbClr val="C00000"/>
              </a:solidFill>
            </a:endParaRPr>
          </a:p>
        </p:txBody>
      </p:sp>
      <p:pic>
        <p:nvPicPr>
          <p:cNvPr id="6" name="Picture 5" descr="Illustration2010 Radon_4.1.jpg"/>
          <p:cNvPicPr>
            <a:picLocks noChangeAspect="1"/>
          </p:cNvPicPr>
          <p:nvPr/>
        </p:nvPicPr>
        <p:blipFill>
          <a:blip r:embed="rId4" cstate="print"/>
          <a:srcRect l="4657" t="7129" r="15991" b="-563"/>
          <a:stretch>
            <a:fillRect/>
          </a:stretch>
        </p:blipFill>
        <p:spPr bwMode="auto">
          <a:xfrm>
            <a:off x="6291021" y="3688358"/>
            <a:ext cx="2457443" cy="247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43608" y="4165143"/>
            <a:ext cx="1872208" cy="21441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ts val="1400"/>
              </a:lnSpc>
              <a:spcAft>
                <a:spcPts val="300"/>
              </a:spcAft>
            </a:pPr>
            <a:r>
              <a:rPr lang="en-US" sz="1250" b="0" dirty="0" smtClean="0">
                <a:solidFill>
                  <a:srgbClr val="002D86"/>
                </a:solidFill>
              </a:rPr>
              <a:t>g</a:t>
            </a:r>
            <a:r>
              <a:rPr lang="en-US" sz="1250" b="0" dirty="0" smtClean="0">
                <a:solidFill>
                  <a:srgbClr val="002D86"/>
                </a:solidFill>
              </a:rPr>
              <a:t>as permeable layer beneath air barrier</a:t>
            </a:r>
          </a:p>
          <a:p>
            <a:pPr algn="l">
              <a:lnSpc>
                <a:spcPts val="1400"/>
              </a:lnSpc>
              <a:spcAft>
                <a:spcPts val="300"/>
              </a:spcAft>
            </a:pPr>
            <a:r>
              <a:rPr lang="en-US" sz="1250" b="0" dirty="0" smtClean="0">
                <a:solidFill>
                  <a:srgbClr val="002D86"/>
                </a:solidFill>
              </a:rPr>
              <a:t>i</a:t>
            </a:r>
            <a:r>
              <a:rPr lang="en-US" sz="1250" b="0" dirty="0" smtClean="0">
                <a:solidFill>
                  <a:srgbClr val="002D86"/>
                </a:solidFill>
              </a:rPr>
              <a:t>nlet allowing effective depressurization of the gas permeable layer</a:t>
            </a:r>
          </a:p>
          <a:p>
            <a:pPr algn="l">
              <a:lnSpc>
                <a:spcPts val="1400"/>
              </a:lnSpc>
              <a:spcAft>
                <a:spcPts val="300"/>
              </a:spcAft>
            </a:pPr>
            <a:r>
              <a:rPr lang="en-US" sz="1250" b="0" dirty="0" smtClean="0">
                <a:solidFill>
                  <a:srgbClr val="002D86"/>
                </a:solidFill>
              </a:rPr>
              <a:t>sealed, </a:t>
            </a:r>
            <a:r>
              <a:rPr lang="en-US" sz="1250" b="0" dirty="0" err="1" smtClean="0">
                <a:solidFill>
                  <a:srgbClr val="002D86"/>
                </a:solidFill>
              </a:rPr>
              <a:t>labelled</a:t>
            </a:r>
            <a:r>
              <a:rPr lang="en-US" sz="1250" b="0" dirty="0" smtClean="0">
                <a:solidFill>
                  <a:srgbClr val="002D86"/>
                </a:solidFill>
              </a:rPr>
              <a:t> outlet </a:t>
            </a:r>
            <a:br>
              <a:rPr lang="en-US" sz="1250" b="0" dirty="0" smtClean="0">
                <a:solidFill>
                  <a:srgbClr val="002D86"/>
                </a:solidFill>
              </a:rPr>
            </a:br>
            <a:r>
              <a:rPr lang="en-US" sz="1250" b="0" dirty="0" smtClean="0">
                <a:solidFill>
                  <a:srgbClr val="002D86"/>
                </a:solidFill>
              </a:rPr>
              <a:t>in the </a:t>
            </a:r>
            <a:r>
              <a:rPr lang="en-US" sz="1250" b="0" i="1" dirty="0" smtClean="0">
                <a:solidFill>
                  <a:srgbClr val="002D86"/>
                </a:solidFill>
              </a:rPr>
              <a:t>conditioned </a:t>
            </a:r>
            <a:br>
              <a:rPr lang="en-US" sz="1250" b="0" i="1" dirty="0" smtClean="0">
                <a:solidFill>
                  <a:srgbClr val="002D86"/>
                </a:solidFill>
              </a:rPr>
            </a:br>
            <a:r>
              <a:rPr lang="en-US" sz="1250" b="0" i="1" dirty="0" smtClean="0">
                <a:solidFill>
                  <a:srgbClr val="002D86"/>
                </a:solidFill>
              </a:rPr>
              <a:t>space </a:t>
            </a:r>
            <a:r>
              <a:rPr lang="en-US" sz="1250" b="0" dirty="0" smtClean="0">
                <a:solidFill>
                  <a:srgbClr val="002D86"/>
                </a:solidFill>
              </a:rPr>
              <a:t>allowing connection to depressurization equipment</a:t>
            </a:r>
            <a:endParaRPr lang="en-US" sz="1250" b="0" dirty="0">
              <a:solidFill>
                <a:srgbClr val="002D8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Radon in the 1995/2005 NBC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28800"/>
            <a:ext cx="8458200" cy="4752528"/>
          </a:xfrm>
        </p:spPr>
        <p:txBody>
          <a:bodyPr/>
          <a:lstStyle/>
          <a:p>
            <a:r>
              <a:rPr lang="en-US" dirty="0" smtClean="0"/>
              <a:t>Part 9 – Specific Provisions – </a:t>
            </a:r>
            <a:r>
              <a:rPr lang="en-US" dirty="0" smtClean="0">
                <a:solidFill>
                  <a:srgbClr val="FF0000"/>
                </a:solidFill>
              </a:rPr>
              <a:t>2005 NBC</a:t>
            </a:r>
          </a:p>
          <a:p>
            <a:pPr lvl="1"/>
            <a:r>
              <a:rPr lang="en-US" dirty="0" smtClean="0"/>
              <a:t>Exemption </a:t>
            </a:r>
          </a:p>
          <a:p>
            <a:pPr lvl="2"/>
            <a:r>
              <a:rPr lang="en-US" dirty="0" smtClean="0"/>
              <a:t>Where it can be demonstrated that radon is not a problem</a:t>
            </a:r>
          </a:p>
          <a:p>
            <a:pPr lvl="1"/>
            <a:r>
              <a:rPr lang="en-US" dirty="0" smtClean="0"/>
              <a:t>Article 9.13.4.6. Subfloor Depressurization </a:t>
            </a:r>
            <a:br>
              <a:rPr lang="en-US" dirty="0" smtClean="0"/>
            </a:br>
            <a:r>
              <a:rPr lang="en-US" dirty="0" smtClean="0"/>
              <a:t>–  as an option for dwelling units only</a:t>
            </a:r>
          </a:p>
          <a:p>
            <a:pPr lvl="2"/>
            <a:r>
              <a:rPr lang="en-US" dirty="0" smtClean="0"/>
              <a:t>Granular fill under slab</a:t>
            </a:r>
          </a:p>
          <a:p>
            <a:pPr lvl="2"/>
            <a:r>
              <a:rPr lang="en-US" dirty="0" smtClean="0"/>
              <a:t>Capped, labeled pipe</a:t>
            </a:r>
          </a:p>
          <a:p>
            <a:pPr lvl="2"/>
            <a:r>
              <a:rPr lang="en-US" dirty="0" smtClean="0"/>
              <a:t>Bottom end located near centre of slab </a:t>
            </a:r>
          </a:p>
          <a:p>
            <a:pPr lvl="2"/>
            <a:r>
              <a:rPr lang="en-US" dirty="0" smtClean="0"/>
              <a:t>Top end ready for active system</a:t>
            </a:r>
          </a:p>
          <a:p>
            <a:pPr lvl="2"/>
            <a:r>
              <a:rPr lang="en-US" dirty="0" smtClean="0"/>
              <a:t>Testing required</a:t>
            </a:r>
          </a:p>
          <a:p>
            <a:pPr lvl="2"/>
            <a:r>
              <a:rPr lang="en-US" dirty="0" smtClean="0"/>
              <a:t>Activating of system required on exceeding limit</a:t>
            </a:r>
          </a:p>
          <a:p>
            <a:pPr lvl="1"/>
            <a:r>
              <a:rPr lang="en-US" dirty="0" smtClean="0"/>
              <a:t>Polyethylene under slab </a:t>
            </a:r>
            <a:br>
              <a:rPr lang="en-US" dirty="0" smtClean="0"/>
            </a:br>
            <a:r>
              <a:rPr lang="en-US" dirty="0" smtClean="0"/>
              <a:t>–  as an option for dwelling units</a:t>
            </a:r>
            <a:br>
              <a:rPr lang="en-US" dirty="0" smtClean="0"/>
            </a:br>
            <a:r>
              <a:rPr lang="en-US" dirty="0" smtClean="0"/>
              <a:t>–  required for all other buildings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Messages	</a:t>
            </a:r>
            <a:endParaRPr lang="en-CA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changes for radon address: </a:t>
            </a:r>
          </a:p>
          <a:p>
            <a:pPr lvl="1"/>
            <a:r>
              <a:rPr lang="en-US" dirty="0" smtClean="0"/>
              <a:t>New Health Canada guideline </a:t>
            </a:r>
            <a:br>
              <a:rPr lang="en-US" dirty="0" smtClean="0"/>
            </a:br>
            <a:r>
              <a:rPr lang="en-US" dirty="0" smtClean="0"/>
              <a:t>for acceptable indoor concentration of radon</a:t>
            </a:r>
          </a:p>
          <a:p>
            <a:pPr lvl="1"/>
            <a:r>
              <a:rPr lang="en-US" dirty="0" smtClean="0"/>
              <a:t>Basic protection of all houses and buildings</a:t>
            </a:r>
          </a:p>
          <a:p>
            <a:pPr lvl="1"/>
            <a:r>
              <a:rPr lang="en-US" dirty="0" smtClean="0"/>
              <a:t>Specific provisions to address future radon mitigation </a:t>
            </a:r>
            <a:br>
              <a:rPr lang="en-US" dirty="0" smtClean="0"/>
            </a:br>
            <a:r>
              <a:rPr lang="en-US" dirty="0" smtClean="0"/>
              <a:t>in new housing and small buildings</a:t>
            </a:r>
          </a:p>
          <a:p>
            <a:endParaRPr lang="en-US" dirty="0" smtClean="0"/>
          </a:p>
          <a:p>
            <a:r>
              <a:rPr lang="en-US" dirty="0" smtClean="0"/>
              <a:t>Information for existing houses and buildings </a:t>
            </a:r>
          </a:p>
          <a:p>
            <a:pPr lvl="1"/>
            <a:r>
              <a:rPr lang="en-US" dirty="0" smtClean="0"/>
              <a:t>CMHC</a:t>
            </a:r>
          </a:p>
          <a:p>
            <a:pPr lvl="1"/>
            <a:r>
              <a:rPr lang="en-US" dirty="0" smtClean="0"/>
              <a:t>Health Canada</a:t>
            </a:r>
          </a:p>
          <a:p>
            <a:pPr lvl="1"/>
            <a:r>
              <a:rPr lang="en-US" dirty="0" smtClean="0"/>
              <a:t>EPA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9 – Specific Provisions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</a:p>
          <a:p>
            <a:pPr lvl="1"/>
            <a:r>
              <a:rPr lang="en-US" dirty="0" smtClean="0"/>
              <a:t>Exemption </a:t>
            </a:r>
          </a:p>
          <a:p>
            <a:pPr lvl="2"/>
            <a:r>
              <a:rPr lang="en-US" dirty="0" smtClean="0"/>
              <a:t>Where it can be demonstrated that radon is not a problem</a:t>
            </a:r>
          </a:p>
          <a:p>
            <a:pPr lvl="1"/>
            <a:r>
              <a:rPr lang="en-US" dirty="0" smtClean="0"/>
              <a:t>Article 9.13.4.6. Subfloor Depressurization </a:t>
            </a:r>
            <a:br>
              <a:rPr lang="en-US" dirty="0" smtClean="0"/>
            </a:br>
            <a:r>
              <a:rPr lang="en-US" dirty="0" smtClean="0"/>
              <a:t>–  as an option for dwelling units only </a:t>
            </a:r>
          </a:p>
          <a:p>
            <a:pPr lvl="2"/>
            <a:r>
              <a:rPr lang="en-US" dirty="0" smtClean="0"/>
              <a:t>Granular fill under slab</a:t>
            </a:r>
          </a:p>
          <a:p>
            <a:pPr lvl="2"/>
            <a:r>
              <a:rPr lang="en-US" dirty="0" smtClean="0"/>
              <a:t>Capped, labeled pipe</a:t>
            </a:r>
          </a:p>
          <a:p>
            <a:pPr lvl="2"/>
            <a:r>
              <a:rPr lang="en-US" dirty="0" smtClean="0"/>
              <a:t>Bottom end located near centre of slab </a:t>
            </a:r>
          </a:p>
          <a:p>
            <a:pPr lvl="2"/>
            <a:r>
              <a:rPr lang="en-US" dirty="0" smtClean="0"/>
              <a:t>Top end ready for active system</a:t>
            </a:r>
          </a:p>
          <a:p>
            <a:pPr lvl="2"/>
            <a:r>
              <a:rPr lang="en-US" dirty="0" smtClean="0"/>
              <a:t>Testing required</a:t>
            </a:r>
          </a:p>
          <a:p>
            <a:pPr lvl="2"/>
            <a:r>
              <a:rPr lang="en-US" dirty="0" smtClean="0"/>
              <a:t>Activating of system required on exceeding limit</a:t>
            </a:r>
          </a:p>
          <a:p>
            <a:pPr lvl="1"/>
            <a:r>
              <a:rPr lang="en-US" dirty="0" smtClean="0"/>
              <a:t>Polyethylene under slab </a:t>
            </a:r>
            <a:br>
              <a:rPr lang="en-US" dirty="0" smtClean="0"/>
            </a:br>
            <a:r>
              <a:rPr lang="en-US" dirty="0" smtClean="0"/>
              <a:t>–  as an option for dwelling units</a:t>
            </a:r>
            <a:br>
              <a:rPr lang="en-US" dirty="0" smtClean="0"/>
            </a:br>
            <a:r>
              <a:rPr lang="en-US" smtClean="0"/>
              <a:t>–  required for </a:t>
            </a:r>
            <a:r>
              <a:rPr lang="en-US" dirty="0" smtClean="0"/>
              <a:t>all other buildings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Changes</a:t>
            </a:r>
          </a:p>
        </p:txBody>
      </p:sp>
      <p:cxnSp>
        <p:nvCxnSpPr>
          <p:cNvPr id="31749" name="Straight Connector 5"/>
          <p:cNvCxnSpPr>
            <a:cxnSpLocks noChangeShapeType="1"/>
          </p:cNvCxnSpPr>
          <p:nvPr/>
        </p:nvCxnSpPr>
        <p:spPr bwMode="auto">
          <a:xfrm>
            <a:off x="1306685" y="2603829"/>
            <a:ext cx="6048672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1751" name="Straight Connector 9"/>
          <p:cNvCxnSpPr>
            <a:cxnSpLocks noChangeShapeType="1"/>
          </p:cNvCxnSpPr>
          <p:nvPr/>
        </p:nvCxnSpPr>
        <p:spPr bwMode="auto">
          <a:xfrm>
            <a:off x="1306685" y="4941168"/>
            <a:ext cx="221920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1752" name="Straight Connector 10"/>
          <p:cNvCxnSpPr>
            <a:cxnSpLocks noChangeShapeType="1"/>
          </p:cNvCxnSpPr>
          <p:nvPr/>
        </p:nvCxnSpPr>
        <p:spPr bwMode="auto">
          <a:xfrm>
            <a:off x="1306685" y="5256850"/>
            <a:ext cx="5137523" cy="24608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1753" name="Straight Connector 12"/>
          <p:cNvCxnSpPr>
            <a:cxnSpLocks noChangeShapeType="1"/>
          </p:cNvCxnSpPr>
          <p:nvPr/>
        </p:nvCxnSpPr>
        <p:spPr bwMode="auto">
          <a:xfrm>
            <a:off x="1154344" y="3275820"/>
            <a:ext cx="4450455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8" name="Straight Connector 9"/>
          <p:cNvCxnSpPr>
            <a:cxnSpLocks noChangeShapeType="1"/>
          </p:cNvCxnSpPr>
          <p:nvPr/>
        </p:nvCxnSpPr>
        <p:spPr bwMode="auto">
          <a:xfrm>
            <a:off x="1475656" y="5949280"/>
            <a:ext cx="3312368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" name="Straight Connector 9"/>
          <p:cNvCxnSpPr>
            <a:cxnSpLocks noChangeShapeType="1"/>
          </p:cNvCxnSpPr>
          <p:nvPr/>
        </p:nvCxnSpPr>
        <p:spPr bwMode="auto">
          <a:xfrm>
            <a:off x="3131840" y="6237312"/>
            <a:ext cx="576064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Changes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9 – Specific Provisions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</a:p>
          <a:p>
            <a:pPr lvl="1"/>
            <a:r>
              <a:rPr lang="en-US" dirty="0" smtClean="0"/>
              <a:t>Exemption</a:t>
            </a:r>
          </a:p>
          <a:p>
            <a:pPr lvl="2"/>
            <a:r>
              <a:rPr lang="en-US" u="sng" dirty="0" smtClean="0">
                <a:solidFill>
                  <a:srgbClr val="0000FF"/>
                </a:solidFill>
              </a:rPr>
              <a:t>Unheated crawl spaces</a:t>
            </a:r>
          </a:p>
          <a:p>
            <a:pPr lvl="2"/>
            <a:r>
              <a:rPr lang="en-US" u="sng" dirty="0" smtClean="0">
                <a:solidFill>
                  <a:srgbClr val="0000FF"/>
                </a:solidFill>
              </a:rPr>
              <a:t>Accessible heated crawl spaces without slab</a:t>
            </a:r>
          </a:p>
          <a:p>
            <a:pPr lvl="1"/>
            <a:r>
              <a:rPr lang="en-US" u="sng" dirty="0" smtClean="0">
                <a:solidFill>
                  <a:srgbClr val="0000FF"/>
                </a:solidFill>
              </a:rPr>
              <a:t>Rough-in for </a:t>
            </a:r>
            <a:r>
              <a:rPr lang="en-US" dirty="0" smtClean="0"/>
              <a:t>subfloor depressurization</a:t>
            </a:r>
          </a:p>
          <a:p>
            <a:pPr lvl="2"/>
            <a:r>
              <a:rPr lang="en-US" dirty="0" smtClean="0"/>
              <a:t>Deemed-to-comply prescriptive solution </a:t>
            </a:r>
          </a:p>
          <a:p>
            <a:pPr lvl="3"/>
            <a:r>
              <a:rPr lang="en-US" dirty="0" smtClean="0"/>
              <a:t>Granular fill under slab</a:t>
            </a:r>
          </a:p>
          <a:p>
            <a:pPr lvl="3"/>
            <a:r>
              <a:rPr lang="en-US" dirty="0" smtClean="0"/>
              <a:t>Capped, labeled pipe</a:t>
            </a:r>
          </a:p>
          <a:p>
            <a:pPr lvl="3"/>
            <a:r>
              <a:rPr lang="en-US" dirty="0" smtClean="0"/>
              <a:t>Bottom end located near centre of slab </a:t>
            </a:r>
          </a:p>
          <a:p>
            <a:pPr lvl="3"/>
            <a:r>
              <a:rPr lang="en-US" u="sng" dirty="0" smtClean="0">
                <a:solidFill>
                  <a:srgbClr val="0000FF"/>
                </a:solidFill>
              </a:rPr>
              <a:t>Top end ready for active system</a:t>
            </a:r>
          </a:p>
          <a:p>
            <a:pPr lvl="2"/>
            <a:r>
              <a:rPr lang="en-US" u="sng" dirty="0" smtClean="0">
                <a:solidFill>
                  <a:srgbClr val="0000FF"/>
                </a:solidFill>
              </a:rPr>
              <a:t>Performance solution</a:t>
            </a:r>
          </a:p>
          <a:p>
            <a:pPr lvl="3"/>
            <a:r>
              <a:rPr lang="en-US" u="sng" dirty="0" smtClean="0">
                <a:solidFill>
                  <a:srgbClr val="0000FF"/>
                </a:solidFill>
              </a:rPr>
              <a:t>Can be used for structural slabs, innovative radon systems, other fills</a:t>
            </a:r>
          </a:p>
        </p:txBody>
      </p:sp>
      <p:pic>
        <p:nvPicPr>
          <p:cNvPr id="32773" name="Picture 6" descr="Radon-mitigation-SSD-interior"/>
          <p:cNvPicPr>
            <a:picLocks noChangeAspect="1" noChangeArrowheads="1"/>
          </p:cNvPicPr>
          <p:nvPr/>
        </p:nvPicPr>
        <p:blipFill>
          <a:blip r:embed="rId3" cstate="print"/>
          <a:srcRect l="15213" t="30865" r="17648"/>
          <a:stretch>
            <a:fillRect/>
          </a:stretch>
        </p:blipFill>
        <p:spPr bwMode="auto">
          <a:xfrm>
            <a:off x="7258050" y="3059113"/>
            <a:ext cx="13716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Changes</a:t>
            </a:r>
            <a:endParaRPr lang="en-US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Changes to Part 9 (Radon)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/>
              <a:t>Updated various Appendix Notes 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Protection from depressurization </a:t>
            </a:r>
          </a:p>
          <a:p>
            <a:pPr lvl="2"/>
            <a:r>
              <a:rPr lang="en-US" dirty="0" smtClean="0"/>
              <a:t>Deleted radon as a trigger for make-up air </a:t>
            </a:r>
          </a:p>
          <a:p>
            <a:pPr lvl="2"/>
            <a:r>
              <a:rPr lang="en-US" dirty="0" smtClean="0"/>
              <a:t>Exempted radon fans from being counted as exhaust devices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Risk of freezing foundations</a:t>
            </a:r>
          </a:p>
          <a:p>
            <a:pPr lvl="2"/>
            <a:r>
              <a:rPr lang="en-US" dirty="0" smtClean="0"/>
              <a:t>Moved from code into 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Changes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Changes to Part 9 (Radon) – </a:t>
            </a:r>
            <a:r>
              <a:rPr lang="en-US" b="1" dirty="0" smtClean="0">
                <a:solidFill>
                  <a:srgbClr val="C00000"/>
                </a:solidFill>
              </a:rPr>
              <a:t>2010 NBC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/>
              <a:t>New Appendix Notes and Illustrations</a:t>
            </a:r>
          </a:p>
        </p:txBody>
      </p:sp>
      <p:pic>
        <p:nvPicPr>
          <p:cNvPr id="34823" name="Picture 7" descr="Illustration2010 Radon_4.3.jpg"/>
          <p:cNvPicPr>
            <a:picLocks noChangeAspect="1"/>
          </p:cNvPicPr>
          <p:nvPr/>
        </p:nvPicPr>
        <p:blipFill>
          <a:blip r:embed="rId3" cstate="print"/>
          <a:srcRect l="33125" t="11996" b="4167"/>
          <a:stretch>
            <a:fillRect/>
          </a:stretch>
        </p:blipFill>
        <p:spPr bwMode="auto">
          <a:xfrm>
            <a:off x="683568" y="3267100"/>
            <a:ext cx="4343400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204864"/>
            <a:ext cx="1920240" cy="192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3" y="4149079"/>
            <a:ext cx="2166974" cy="192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Summary</a:t>
            </a:r>
            <a:endParaRPr lang="en-US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Radon is a health risk</a:t>
            </a:r>
          </a:p>
          <a:p>
            <a:pPr lvl="1"/>
            <a:r>
              <a:rPr lang="en-US" dirty="0" smtClean="0"/>
              <a:t>Health Canada establishes that risk</a:t>
            </a:r>
          </a:p>
          <a:p>
            <a:r>
              <a:rPr lang="en-US" dirty="0" smtClean="0"/>
              <a:t>Buildings work as a system</a:t>
            </a:r>
          </a:p>
          <a:p>
            <a:pPr lvl="1"/>
            <a:r>
              <a:rPr lang="en-US" dirty="0" smtClean="0"/>
              <a:t>Basic protection (soil gas)</a:t>
            </a:r>
          </a:p>
          <a:p>
            <a:pPr lvl="1"/>
            <a:r>
              <a:rPr lang="en-US" dirty="0" smtClean="0"/>
              <a:t>Specific provisions (radon)</a:t>
            </a:r>
          </a:p>
          <a:p>
            <a:r>
              <a:rPr lang="en-US" dirty="0" smtClean="0"/>
              <a:t>NBC requirements </a:t>
            </a:r>
          </a:p>
          <a:p>
            <a:pPr lvl="1"/>
            <a:r>
              <a:rPr lang="en-US" dirty="0" smtClean="0"/>
              <a:t>For housing and small buildings</a:t>
            </a:r>
          </a:p>
          <a:p>
            <a:pPr lvl="1"/>
            <a:r>
              <a:rPr lang="en-US" dirty="0" smtClean="0"/>
              <a:t>Large buildings</a:t>
            </a:r>
          </a:p>
          <a:p>
            <a:r>
              <a:rPr lang="en-US" dirty="0" smtClean="0"/>
              <a:t>NBC applies to new construction only</a:t>
            </a:r>
          </a:p>
          <a:p>
            <a:r>
              <a:rPr lang="en-US" dirty="0" smtClean="0"/>
              <a:t>CMHC, HC, EPA provide guidance for existing buildings</a:t>
            </a:r>
          </a:p>
          <a:p>
            <a:r>
              <a:rPr lang="en-US" dirty="0" smtClean="0"/>
              <a:t>Effective solutions are available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on Radon …</a:t>
            </a:r>
            <a:endParaRPr lang="en-US" dirty="0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CMHC Guide</a:t>
            </a:r>
            <a:br>
              <a:rPr lang="en-US" dirty="0" smtClean="0"/>
            </a:br>
            <a:r>
              <a:rPr lang="en-US" sz="2000" dirty="0" smtClean="0">
                <a:hlinkClick r:id="rId3"/>
              </a:rPr>
              <a:t>http://www.cmhc-schl.gc.ca/odpub/pdf/61945.pdf</a:t>
            </a:r>
            <a:r>
              <a:rPr lang="en-US" sz="2000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Health Canada - Environmental and Workplace Health </a:t>
            </a:r>
            <a:r>
              <a:rPr lang="en-US" sz="2000" dirty="0" smtClean="0">
                <a:hlinkClick r:id="rId4"/>
              </a:rPr>
              <a:t>http://www.hc-sc.gc.ca/ewh-semt/radiation/radon/index-eng.php  </a:t>
            </a:r>
            <a:endParaRPr lang="en-US" sz="2000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U.S. Environmental Protection Agency</a:t>
            </a:r>
            <a:br>
              <a:rPr lang="en-US" dirty="0" smtClean="0"/>
            </a:br>
            <a:r>
              <a:rPr lang="en-US" sz="2000" dirty="0" smtClean="0">
                <a:hlinkClick r:id="rId5"/>
              </a:rPr>
              <a:t>http://www.epa.gov/radon</a:t>
            </a:r>
            <a:r>
              <a:rPr 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type="body" idx="1"/>
          </p:nvPr>
        </p:nvSpPr>
        <p:spPr>
          <a:xfrm>
            <a:off x="971550" y="2697163"/>
            <a:ext cx="7391400" cy="18843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3600" b="1" dirty="0" err="1" smtClean="0">
                <a:solidFill>
                  <a:srgbClr val="E40000"/>
                </a:solidFill>
              </a:rPr>
              <a:t>www.nationalcodes.ca</a:t>
            </a:r>
            <a:endParaRPr lang="en-CA" sz="3600" b="1" dirty="0" smtClean="0">
              <a:solidFill>
                <a:srgbClr val="E40000"/>
              </a:solidFill>
            </a:endParaRPr>
          </a:p>
          <a:p>
            <a:pPr algn="ctr" eaLnBrk="1" hangingPunct="1">
              <a:buFontTx/>
              <a:buNone/>
            </a:pPr>
            <a:endParaRPr lang="en-CA" b="1" dirty="0" smtClean="0"/>
          </a:p>
          <a:p>
            <a:pPr algn="ctr" eaLnBrk="1" hangingPunct="1">
              <a:buFontTx/>
              <a:buNone/>
            </a:pPr>
            <a:r>
              <a:rPr lang="en-CA" b="1" dirty="0" smtClean="0"/>
              <a:t>Questions? </a:t>
            </a:r>
          </a:p>
          <a:p>
            <a:pPr algn="ctr" eaLnBrk="1" hangingPunct="1">
              <a:buFontTx/>
              <a:buNone/>
            </a:pPr>
            <a:r>
              <a:rPr lang="en-CA" b="1" dirty="0" smtClean="0"/>
              <a:t>Send them to us at </a:t>
            </a:r>
            <a:r>
              <a:rPr lang="en-US" u="sng" dirty="0" smtClean="0">
                <a:hlinkClick r:id="rId3"/>
              </a:rPr>
              <a:t>codes@nrc-cnrc.gc.ca</a:t>
            </a:r>
            <a:endParaRPr lang="en-CA" b="1" dirty="0" smtClean="0"/>
          </a:p>
          <a:p>
            <a:pPr algn="ctr" eaLnBrk="1" hangingPunct="1">
              <a:buFontTx/>
              <a:buNone/>
            </a:pPr>
            <a:endParaRPr lang="en-CA" i="1" dirty="0" smtClean="0"/>
          </a:p>
          <a:p>
            <a:pPr algn="ctr" eaLnBrk="1" hangingPunct="1">
              <a:buFontTx/>
              <a:buNone/>
            </a:pPr>
            <a:r>
              <a:rPr lang="en-CA" sz="2000" i="1" dirty="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CA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information on radon</a:t>
            </a:r>
          </a:p>
          <a:p>
            <a:r>
              <a:rPr lang="en-US" dirty="0" smtClean="0"/>
              <a:t>Development of proposed changes</a:t>
            </a:r>
          </a:p>
          <a:p>
            <a:r>
              <a:rPr lang="en-US" dirty="0" smtClean="0"/>
              <a:t>Proposed changes</a:t>
            </a:r>
          </a:p>
          <a:p>
            <a:pPr lvl="1"/>
            <a:r>
              <a:rPr lang="en-US" dirty="0" smtClean="0"/>
              <a:t>Part 5</a:t>
            </a:r>
          </a:p>
          <a:p>
            <a:pPr lvl="1"/>
            <a:r>
              <a:rPr lang="en-US" dirty="0" smtClean="0"/>
              <a:t>Part 6</a:t>
            </a:r>
          </a:p>
          <a:p>
            <a:pPr lvl="1"/>
            <a:r>
              <a:rPr lang="en-US" dirty="0" smtClean="0"/>
              <a:t>Part 9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mp radon 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6481" y="3429000"/>
            <a:ext cx="2515479" cy="2736304"/>
          </a:xfrm>
          <a:prstGeom prst="rect">
            <a:avLst/>
          </a:prstGeom>
        </p:spPr>
      </p:pic>
      <p:pic>
        <p:nvPicPr>
          <p:cNvPr id="614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775" y="1427163"/>
            <a:ext cx="147955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8"/>
          <p:cNvPicPr>
            <a:picLocks noChangeAspect="1" noChangeArrowheads="1"/>
          </p:cNvPicPr>
          <p:nvPr/>
        </p:nvPicPr>
        <p:blipFill>
          <a:blip r:embed="rId5" cstate="print"/>
          <a:srcRect r="2390"/>
          <a:stretch>
            <a:fillRect/>
          </a:stretch>
        </p:blipFill>
        <p:spPr bwMode="auto">
          <a:xfrm>
            <a:off x="6262688" y="3408387"/>
            <a:ext cx="22193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Radon?	</a:t>
            </a:r>
            <a:endParaRPr lang="en-US" dirty="0" smtClean="0"/>
          </a:p>
        </p:txBody>
      </p:sp>
      <p:sp>
        <p:nvSpPr>
          <p:cNvPr id="6151" name="Rectangle 8"/>
          <p:cNvSpPr>
            <a:spLocks noGrp="1" noChangeArrowheads="1"/>
          </p:cNvSpPr>
          <p:nvPr>
            <p:ph idx="1"/>
          </p:nvPr>
        </p:nvSpPr>
        <p:spPr>
          <a:xfrm>
            <a:off x="2771800" y="1628800"/>
            <a:ext cx="5991200" cy="3960440"/>
          </a:xfrm>
        </p:spPr>
        <p:txBody>
          <a:bodyPr/>
          <a:lstStyle/>
          <a:p>
            <a:pPr lvl="1"/>
            <a:r>
              <a:rPr lang="en-US" dirty="0" smtClean="0"/>
              <a:t>Radioactive gas, naturally occurring</a:t>
            </a:r>
          </a:p>
          <a:p>
            <a:pPr lvl="1"/>
            <a:r>
              <a:rPr lang="en-US" dirty="0" smtClean="0"/>
              <a:t>Produced by the decay of uranium</a:t>
            </a:r>
          </a:p>
          <a:p>
            <a:pPr lvl="1"/>
            <a:r>
              <a:rPr lang="en-CA" dirty="0" smtClean="0"/>
              <a:t>During decay alpha particles are given off</a:t>
            </a:r>
          </a:p>
          <a:p>
            <a:pPr lvl="1"/>
            <a:r>
              <a:rPr lang="en-CA" dirty="0" smtClean="0"/>
              <a:t>Inhalation of particles damages lungs</a:t>
            </a:r>
          </a:p>
          <a:p>
            <a:pPr lvl="1"/>
            <a:endParaRPr lang="en-US" dirty="0" smtClean="0"/>
          </a:p>
          <a:p>
            <a:pPr lvl="1">
              <a:spcAft>
                <a:spcPts val="100"/>
              </a:spcAft>
              <a:buNone/>
            </a:pPr>
            <a:r>
              <a:rPr lang="en-US" sz="2400" b="1" dirty="0" smtClean="0"/>
              <a:t>Odorless </a:t>
            </a:r>
          </a:p>
          <a:p>
            <a:pPr lvl="2">
              <a:spcAft>
                <a:spcPts val="100"/>
              </a:spcAft>
              <a:buNone/>
            </a:pPr>
            <a:r>
              <a:rPr lang="en-US" sz="2400" b="1" dirty="0" smtClean="0"/>
              <a:t>Tasteless </a:t>
            </a:r>
          </a:p>
          <a:p>
            <a:pPr lvl="3">
              <a:spcAft>
                <a:spcPts val="100"/>
              </a:spcAft>
              <a:buNone/>
            </a:pPr>
            <a:r>
              <a:rPr lang="en-US" sz="2400" b="1" dirty="0" err="1" smtClean="0"/>
              <a:t>Colourless</a:t>
            </a:r>
            <a:endParaRPr lang="en-US" sz="2400" b="1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391817"/>
            <a:ext cx="4083050" cy="377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10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7968" y="1484784"/>
            <a:ext cx="4354512" cy="482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Where Does Radon Come From?	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3528" y="6392863"/>
            <a:ext cx="56784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b="0" i="1" dirty="0">
                <a:solidFill>
                  <a:srgbClr val="000066"/>
                </a:solidFill>
              </a:rPr>
              <a:t>Illustration from: Radon - A Guide for Canadian Homeowners (CMHC –2007)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Should We Pay Attention?</a:t>
            </a:r>
          </a:p>
        </p:txBody>
      </p:sp>
      <p:sp>
        <p:nvSpPr>
          <p:cNvPr id="8196" name="Rectangle 8"/>
          <p:cNvSpPr>
            <a:spLocks noGrp="1" noChangeArrowheads="1"/>
          </p:cNvSpPr>
          <p:nvPr>
            <p:ph idx="1"/>
          </p:nvPr>
        </p:nvSpPr>
        <p:spPr>
          <a:xfrm>
            <a:off x="4499992" y="1628800"/>
            <a:ext cx="4392488" cy="4267200"/>
          </a:xfrm>
        </p:spPr>
        <p:txBody>
          <a:bodyPr/>
          <a:lstStyle/>
          <a:p>
            <a:pPr lvl="1" eaLnBrk="1" hangingPunct="1"/>
            <a:r>
              <a:rPr lang="en-US" sz="2000" dirty="0" smtClean="0"/>
              <a:t>Health Canada estimates 1,900 lung cancer deaths </a:t>
            </a:r>
            <a:br>
              <a:rPr lang="en-US" sz="2000" dirty="0" smtClean="0"/>
            </a:br>
            <a:r>
              <a:rPr lang="en-US" sz="2000" dirty="0" smtClean="0"/>
              <a:t>per year are related to radon</a:t>
            </a:r>
          </a:p>
          <a:p>
            <a:pPr lvl="1" eaLnBrk="1" hangingPunct="1"/>
            <a:r>
              <a:rPr lang="en-US" sz="2000" dirty="0" smtClean="0"/>
              <a:t>We spend more time indoors, </a:t>
            </a:r>
            <a:br>
              <a:rPr lang="en-US" sz="2000" dirty="0" smtClean="0"/>
            </a:br>
            <a:r>
              <a:rPr lang="en-US" sz="2000" dirty="0" smtClean="0"/>
              <a:t>including basements</a:t>
            </a:r>
          </a:p>
          <a:p>
            <a:pPr lvl="1" eaLnBrk="1" hangingPunct="1"/>
            <a:r>
              <a:rPr lang="en-US" sz="2000" dirty="0" smtClean="0"/>
              <a:t>Tighter buildings </a:t>
            </a:r>
            <a:endParaRPr lang="en-US" sz="1800" dirty="0" smtClean="0"/>
          </a:p>
          <a:p>
            <a:pPr lvl="1" eaLnBrk="1" hangingPunct="1"/>
            <a:r>
              <a:rPr lang="en-US" sz="2000" dirty="0" smtClean="0"/>
              <a:t>Some geographical areas </a:t>
            </a:r>
            <a:br>
              <a:rPr lang="en-US" sz="2000" dirty="0" smtClean="0"/>
            </a:br>
            <a:r>
              <a:rPr lang="en-US" sz="2000" dirty="0" smtClean="0"/>
              <a:t>are known for high risk </a:t>
            </a:r>
            <a:br>
              <a:rPr lang="en-US" sz="2000" dirty="0" smtClean="0"/>
            </a:br>
            <a:r>
              <a:rPr lang="en-US" sz="2000" dirty="0" smtClean="0"/>
              <a:t>of radon in the ground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b="1" dirty="0" smtClean="0"/>
              <a:t>Health Canada reduced </a:t>
            </a:r>
            <a:br>
              <a:rPr lang="en-US" sz="2000" b="1" dirty="0" smtClean="0"/>
            </a:br>
            <a:r>
              <a:rPr lang="en-US" sz="2000" b="1" dirty="0" smtClean="0"/>
              <a:t>the permissible Canadian Action Level from 800 Bq/m³ to 200 Bq/m³</a:t>
            </a:r>
            <a:endParaRPr lang="en-US" sz="2000" dirty="0" smtClean="0"/>
          </a:p>
          <a:p>
            <a:pPr marL="0" indent="0" eaLnBrk="1" hangingPunct="1"/>
            <a:endParaRPr lang="en-US" sz="2400" dirty="0" smtClean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23528" y="1556792"/>
            <a:ext cx="4424362" cy="4705350"/>
            <a:chOff x="682704" y="1770566"/>
            <a:chExt cx="4424363" cy="4705350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682704" y="1770566"/>
              <a:ext cx="4424363" cy="4705350"/>
              <a:chOff x="416" y="1120"/>
              <a:chExt cx="2787" cy="2964"/>
            </a:xfrm>
          </p:grpSpPr>
          <p:pic>
            <p:nvPicPr>
              <p:cNvPr id="8206" name="Picture 1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468" t="12959" r="35556" b="4898"/>
              <a:stretch>
                <a:fillRect/>
              </a:stretch>
            </p:blipFill>
            <p:spPr bwMode="auto">
              <a:xfrm>
                <a:off x="416" y="1120"/>
                <a:ext cx="2567" cy="2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07" name="Rectangle 13"/>
              <p:cNvSpPr>
                <a:spLocks noChangeArrowheads="1"/>
              </p:cNvSpPr>
              <p:nvPr/>
            </p:nvSpPr>
            <p:spPr bwMode="auto">
              <a:xfrm>
                <a:off x="446" y="3756"/>
                <a:ext cx="2757" cy="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lnSpc>
                    <a:spcPct val="80000"/>
                  </a:lnSpc>
                  <a:spcBef>
                    <a:spcPct val="25000"/>
                  </a:spcBef>
                </a:pPr>
                <a:r>
                  <a:rPr lang="en-US" sz="1800" b="1">
                    <a:solidFill>
                      <a:srgbClr val="660066"/>
                    </a:solidFill>
                  </a:rPr>
                  <a:t>Average worldwide exposure </a:t>
                </a:r>
                <a:br>
                  <a:rPr lang="en-US" sz="1800" b="1">
                    <a:solidFill>
                      <a:srgbClr val="660066"/>
                    </a:solidFill>
                  </a:rPr>
                </a:br>
                <a:r>
                  <a:rPr lang="en-US" sz="1800" b="1">
                    <a:solidFill>
                      <a:srgbClr val="660066"/>
                    </a:solidFill>
                  </a:rPr>
                  <a:t>to radiation sources</a:t>
                </a:r>
              </a:p>
            </p:txBody>
          </p:sp>
        </p:grpSp>
        <p:sp>
          <p:nvSpPr>
            <p:cNvPr id="8202" name="TextBox 8"/>
            <p:cNvSpPr txBox="1">
              <a:spLocks noChangeArrowheads="1"/>
            </p:cNvSpPr>
            <p:nvPr/>
          </p:nvSpPr>
          <p:spPr bwMode="auto">
            <a:xfrm>
              <a:off x="2847277" y="2728332"/>
              <a:ext cx="108538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>
                  <a:solidFill>
                    <a:srgbClr val="FFFFFF"/>
                  </a:solidFill>
                </a:rPr>
                <a:t>cosmic radiation</a:t>
              </a:r>
            </a:p>
          </p:txBody>
        </p:sp>
        <p:sp>
          <p:nvSpPr>
            <p:cNvPr id="8203" name="TextBox 9"/>
            <p:cNvSpPr txBox="1">
              <a:spLocks noChangeArrowheads="1"/>
            </p:cNvSpPr>
            <p:nvPr/>
          </p:nvSpPr>
          <p:spPr bwMode="auto">
            <a:xfrm>
              <a:off x="2877014" y="5144430"/>
              <a:ext cx="10853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>
                  <a:solidFill>
                    <a:srgbClr val="000000"/>
                  </a:solidFill>
                </a:rPr>
                <a:t>ingestion</a:t>
              </a:r>
            </a:p>
          </p:txBody>
        </p:sp>
        <p:sp>
          <p:nvSpPr>
            <p:cNvPr id="8204" name="TextBox 10"/>
            <p:cNvSpPr txBox="1">
              <a:spLocks noChangeArrowheads="1"/>
            </p:cNvSpPr>
            <p:nvPr/>
          </p:nvSpPr>
          <p:spPr bwMode="auto">
            <a:xfrm>
              <a:off x="3375101" y="3984702"/>
              <a:ext cx="108538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>
                  <a:solidFill>
                    <a:srgbClr val="FFFFFF"/>
                  </a:solidFill>
                </a:rPr>
                <a:t>external terrestrial</a:t>
              </a:r>
            </a:p>
          </p:txBody>
        </p:sp>
        <p:sp>
          <p:nvSpPr>
            <p:cNvPr id="8205" name="TextBox 11"/>
            <p:cNvSpPr txBox="1">
              <a:spLocks noChangeArrowheads="1"/>
            </p:cNvSpPr>
            <p:nvPr/>
          </p:nvSpPr>
          <p:spPr bwMode="auto">
            <a:xfrm>
              <a:off x="1263802" y="3546086"/>
              <a:ext cx="1085385" cy="523220"/>
            </a:xfrm>
            <a:prstGeom prst="rect">
              <a:avLst/>
            </a:prstGeom>
            <a:solidFill>
              <a:srgbClr val="660066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>
                  <a:solidFill>
                    <a:srgbClr val="FFFFFF"/>
                  </a:solidFill>
                </a:rPr>
                <a:t>radon inhalation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7452320" y="5517232"/>
            <a:ext cx="623888" cy="280988"/>
            <a:chOff x="5613749" y="5521170"/>
            <a:chExt cx="622745" cy="281936"/>
          </a:xfrm>
        </p:grpSpPr>
        <p:sp>
          <p:nvSpPr>
            <p:cNvPr id="8199" name="Line 4"/>
            <p:cNvSpPr>
              <a:spLocks noChangeShapeType="1"/>
            </p:cNvSpPr>
            <p:nvPr/>
          </p:nvSpPr>
          <p:spPr bwMode="auto">
            <a:xfrm flipV="1">
              <a:off x="5613749" y="5531643"/>
              <a:ext cx="603695" cy="25940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8200" name="Line 5"/>
            <p:cNvSpPr>
              <a:spLocks noChangeShapeType="1"/>
            </p:cNvSpPr>
            <p:nvPr/>
          </p:nvSpPr>
          <p:spPr bwMode="auto">
            <a:xfrm>
              <a:off x="5626449" y="5521170"/>
              <a:ext cx="610045" cy="2819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can Radon be Measured?</a:t>
            </a:r>
            <a:endParaRPr 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Canada – radon test </a:t>
            </a:r>
          </a:p>
          <a:p>
            <a:pPr lvl="1"/>
            <a:r>
              <a:rPr lang="en-US" dirty="0" smtClean="0"/>
              <a:t>Minimum 1 month during heating season</a:t>
            </a:r>
          </a:p>
          <a:p>
            <a:pPr lvl="1"/>
            <a:r>
              <a:rPr lang="en-US" dirty="0" smtClean="0"/>
              <a:t>Average annual limit  </a:t>
            </a:r>
            <a:r>
              <a:rPr lang="en-US" dirty="0" smtClean="0">
                <a:sym typeface="Symbol" pitchFamily="18" charset="2"/>
              </a:rPr>
              <a:t> </a:t>
            </a:r>
            <a:r>
              <a:rPr lang="en-US" dirty="0" smtClean="0"/>
              <a:t>200 </a:t>
            </a:r>
            <a:r>
              <a:rPr lang="en-US" dirty="0" err="1" smtClean="0"/>
              <a:t>Bq</a:t>
            </a:r>
            <a:r>
              <a:rPr lang="en-US" dirty="0" smtClean="0"/>
              <a:t>/m³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Testing for codes …</a:t>
            </a:r>
          </a:p>
          <a:p>
            <a:pPr lvl="1"/>
            <a:r>
              <a:rPr lang="en-US" dirty="0" smtClean="0"/>
              <a:t>not possible during construction </a:t>
            </a:r>
          </a:p>
          <a:p>
            <a:pPr lvl="1"/>
            <a:r>
              <a:rPr lang="en-US" dirty="0" smtClean="0"/>
              <a:t>not enforceable at time of construction </a:t>
            </a:r>
          </a:p>
          <a:p>
            <a:pPr lvl="1"/>
            <a:r>
              <a:rPr lang="en-US" dirty="0" smtClean="0"/>
              <a:t>not practical/economical for builders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Responsibility to test</a:t>
            </a:r>
          </a:p>
          <a:p>
            <a:pPr lvl="1"/>
            <a:r>
              <a:rPr lang="en-US" dirty="0" smtClean="0"/>
              <a:t>… rests with the owner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315075" y="1799555"/>
            <a:ext cx="2419350" cy="4149725"/>
            <a:chOff x="5451475" y="1441450"/>
            <a:chExt cx="3197225" cy="5097463"/>
          </a:xfrm>
        </p:grpSpPr>
        <p:pic>
          <p:nvPicPr>
            <p:cNvPr id="9222" name="Picture 8" descr="D:\B Building Enevlope\Presentations\Radon_short\radon_canister.jpg"/>
            <p:cNvPicPr>
              <a:picLocks noChangeAspect="1" noChangeArrowheads="1"/>
            </p:cNvPicPr>
            <p:nvPr/>
          </p:nvPicPr>
          <p:blipFill>
            <a:blip r:embed="rId3" cstate="print"/>
            <a:srcRect l="12604" t="15555" r="25417" b="22455"/>
            <a:stretch>
              <a:fillRect/>
            </a:stretch>
          </p:blipFill>
          <p:spPr bwMode="auto">
            <a:xfrm>
              <a:off x="6713538" y="1441450"/>
              <a:ext cx="1933575" cy="145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3" name="Picture 12" descr="D:\B Building Enevlope\Presentations\Radon_short\RadonDetector20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51475" y="4881563"/>
              <a:ext cx="2544763" cy="165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4" name="Picture 11" descr="D:\B Building Enevlope\Presentations\Radon_short\Milwaukee 107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95963" y="2589213"/>
              <a:ext cx="1679575" cy="193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5" name="Picture 1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42175" y="3533775"/>
              <a:ext cx="1406525" cy="157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Task Group on Radon </a:t>
            </a:r>
            <a:endParaRPr lang="en-CA" dirty="0" smtClean="0"/>
          </a:p>
        </p:txBody>
      </p:sp>
      <p:sp>
        <p:nvSpPr>
          <p:cNvPr id="1024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Mandate</a:t>
            </a:r>
          </a:p>
          <a:p>
            <a:pPr lvl="1"/>
            <a:r>
              <a:rPr lang="en-CA" dirty="0" smtClean="0"/>
              <a:t>Validate/review current requirements </a:t>
            </a:r>
          </a:p>
          <a:p>
            <a:pPr lvl="2"/>
            <a:r>
              <a:rPr lang="en-CA" dirty="0" smtClean="0"/>
              <a:t>Is protection by current construction adequate</a:t>
            </a:r>
          </a:p>
          <a:p>
            <a:pPr lvl="3">
              <a:buNone/>
            </a:pPr>
            <a:r>
              <a:rPr lang="en-CA" dirty="0" smtClean="0"/>
              <a:t>… for 800 Bq/m³?</a:t>
            </a:r>
          </a:p>
          <a:p>
            <a:pPr lvl="3">
              <a:buNone/>
            </a:pPr>
            <a:r>
              <a:rPr lang="en-CA" dirty="0" smtClean="0"/>
              <a:t>… for 200 Bq/m³?</a:t>
            </a:r>
          </a:p>
          <a:p>
            <a:pPr lvl="2"/>
            <a:r>
              <a:rPr lang="en-CA" dirty="0" smtClean="0"/>
              <a:t>What can be done to make current requirements more effective?</a:t>
            </a:r>
          </a:p>
          <a:p>
            <a:pPr lvl="1"/>
            <a:r>
              <a:rPr lang="en-US" dirty="0" smtClean="0"/>
              <a:t>Develop changes on means of protection from radon ingress</a:t>
            </a:r>
          </a:p>
          <a:p>
            <a:pPr lvl="1"/>
            <a:r>
              <a:rPr lang="en-US" dirty="0" smtClean="0"/>
              <a:t>Do not consider </a:t>
            </a:r>
            <a:endParaRPr lang="en-CA" dirty="0" smtClean="0"/>
          </a:p>
          <a:p>
            <a:pPr lvl="2"/>
            <a:r>
              <a:rPr lang="en-CA" dirty="0" smtClean="0"/>
              <a:t>Diffusion of radon through materials – small contributor</a:t>
            </a:r>
          </a:p>
          <a:p>
            <a:pPr lvl="2"/>
            <a:r>
              <a:rPr lang="en-CA" dirty="0" smtClean="0"/>
              <a:t>Soil testing pre-construction – no correlation to indoor concentration</a:t>
            </a:r>
          </a:p>
          <a:p>
            <a:pPr lvl="2"/>
            <a:r>
              <a:rPr lang="en-CA" dirty="0" smtClean="0"/>
              <a:t>Radon emanation from building materials – small contributor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-ccc">
  <a:themeElements>
    <a:clrScheme name="template-cc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-c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66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66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-cc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Settings\gagnonmm\Desktop\mk presn\template-ccc.ppt</Template>
  <TotalTime>1867</TotalTime>
  <Words>3871</Words>
  <Application>Microsoft Office PowerPoint</Application>
  <PresentationFormat>On-screen Show (4:3)</PresentationFormat>
  <Paragraphs>554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template-ccc</vt:lpstr>
      <vt:lpstr>Radon</vt:lpstr>
      <vt:lpstr>Introduction</vt:lpstr>
      <vt:lpstr>Key Messages </vt:lpstr>
      <vt:lpstr>Outline</vt:lpstr>
      <vt:lpstr>What is Radon? </vt:lpstr>
      <vt:lpstr>Where Does Radon Come From? </vt:lpstr>
      <vt:lpstr>Why Should We Pay Attention?</vt:lpstr>
      <vt:lpstr>How can Radon be Measured?</vt:lpstr>
      <vt:lpstr>Task Group on Radon </vt:lpstr>
      <vt:lpstr>Task Group on Radon</vt:lpstr>
      <vt:lpstr>Task Group on Radon</vt:lpstr>
      <vt:lpstr>Radon in the 1995/2005 NBC</vt:lpstr>
      <vt:lpstr>Radon in the 1995/2005 NBC</vt:lpstr>
      <vt:lpstr>Code Changes</vt:lpstr>
      <vt:lpstr>Code Changes</vt:lpstr>
      <vt:lpstr>Radon in the 1995/2005 NBC</vt:lpstr>
      <vt:lpstr>Code Changes</vt:lpstr>
      <vt:lpstr>Code Changes</vt:lpstr>
      <vt:lpstr>Radon in the 1995/2005 NBC</vt:lpstr>
      <vt:lpstr>Radon in the 1995/2005 NBC</vt:lpstr>
      <vt:lpstr>Radon in the 1995/2005 NBC</vt:lpstr>
      <vt:lpstr>Radon in the 1995/2005 NBC</vt:lpstr>
      <vt:lpstr>Radon in the 1995/2005 NBC</vt:lpstr>
      <vt:lpstr>Code Changes</vt:lpstr>
      <vt:lpstr>Code Changes</vt:lpstr>
      <vt:lpstr>Code Changes</vt:lpstr>
      <vt:lpstr>Code Changes</vt:lpstr>
      <vt:lpstr>Code Changes</vt:lpstr>
      <vt:lpstr>Radon in the 1995/2005 NBC</vt:lpstr>
      <vt:lpstr>Code Changes</vt:lpstr>
      <vt:lpstr>Code Changes</vt:lpstr>
      <vt:lpstr>Code Changes</vt:lpstr>
      <vt:lpstr>Code Changes</vt:lpstr>
      <vt:lpstr> Summary</vt:lpstr>
      <vt:lpstr>More on Radon …</vt:lpstr>
      <vt:lpstr>Slide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margaret kuzyk</dc:creator>
  <cp:lastModifiedBy>gagnonmm</cp:lastModifiedBy>
  <cp:revision>397</cp:revision>
  <dcterms:created xsi:type="dcterms:W3CDTF">2009-09-07T02:30:38Z</dcterms:created>
  <dcterms:modified xsi:type="dcterms:W3CDTF">2011-02-03T14:24:23Z</dcterms:modified>
</cp:coreProperties>
</file>