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5"/>
  </p:notesMasterIdLst>
  <p:handoutMasterIdLst>
    <p:handoutMasterId r:id="rId36"/>
  </p:handoutMasterIdLst>
  <p:sldIdLst>
    <p:sldId id="256" r:id="rId2"/>
    <p:sldId id="350" r:id="rId3"/>
    <p:sldId id="353" r:id="rId4"/>
    <p:sldId id="351" r:id="rId5"/>
    <p:sldId id="312" r:id="rId6"/>
    <p:sldId id="356" r:id="rId7"/>
    <p:sldId id="352" r:id="rId8"/>
    <p:sldId id="357" r:id="rId9"/>
    <p:sldId id="358" r:id="rId10"/>
    <p:sldId id="341" r:id="rId11"/>
    <p:sldId id="340" r:id="rId12"/>
    <p:sldId id="345" r:id="rId13"/>
    <p:sldId id="309" r:id="rId14"/>
    <p:sldId id="361" r:id="rId15"/>
    <p:sldId id="331" r:id="rId16"/>
    <p:sldId id="344" r:id="rId17"/>
    <p:sldId id="346" r:id="rId18"/>
    <p:sldId id="333" r:id="rId19"/>
    <p:sldId id="334" r:id="rId20"/>
    <p:sldId id="336" r:id="rId21"/>
    <p:sldId id="360" r:id="rId22"/>
    <p:sldId id="337" r:id="rId23"/>
    <p:sldId id="347" r:id="rId24"/>
    <p:sldId id="324" r:id="rId25"/>
    <p:sldId id="325" r:id="rId26"/>
    <p:sldId id="326" r:id="rId27"/>
    <p:sldId id="348" r:id="rId28"/>
    <p:sldId id="327" r:id="rId29"/>
    <p:sldId id="329" r:id="rId30"/>
    <p:sldId id="330" r:id="rId31"/>
    <p:sldId id="359" r:id="rId32"/>
    <p:sldId id="355" r:id="rId33"/>
    <p:sldId id="308" r:id="rId34"/>
  </p:sldIdLst>
  <p:sldSz cx="9144000" cy="6858000" type="screen4x3"/>
  <p:notesSz cx="6858000" cy="9144000"/>
  <p:defaultTextStyle>
    <a:defPPr>
      <a:defRPr lang="en-US"/>
    </a:defPPr>
    <a:lvl1pPr algn="l" rtl="0" fontAlgn="base">
      <a:spcBef>
        <a:spcPct val="0"/>
      </a:spcBef>
      <a:spcAft>
        <a:spcPct val="0"/>
      </a:spcAft>
      <a:defRPr sz="2400" b="1" kern="1200">
        <a:solidFill>
          <a:srgbClr val="FFFFFF"/>
        </a:solidFill>
        <a:latin typeface="Arial" pitchFamily="34" charset="0"/>
        <a:ea typeface="+mn-ea"/>
        <a:cs typeface="+mn-cs"/>
      </a:defRPr>
    </a:lvl1pPr>
    <a:lvl2pPr marL="457200" algn="l" rtl="0" fontAlgn="base">
      <a:spcBef>
        <a:spcPct val="0"/>
      </a:spcBef>
      <a:spcAft>
        <a:spcPct val="0"/>
      </a:spcAft>
      <a:defRPr sz="2400" b="1" kern="1200">
        <a:solidFill>
          <a:srgbClr val="FFFFFF"/>
        </a:solidFill>
        <a:latin typeface="Arial" pitchFamily="34" charset="0"/>
        <a:ea typeface="+mn-ea"/>
        <a:cs typeface="+mn-cs"/>
      </a:defRPr>
    </a:lvl2pPr>
    <a:lvl3pPr marL="914400" algn="l" rtl="0" fontAlgn="base">
      <a:spcBef>
        <a:spcPct val="0"/>
      </a:spcBef>
      <a:spcAft>
        <a:spcPct val="0"/>
      </a:spcAft>
      <a:defRPr sz="2400" b="1" kern="1200">
        <a:solidFill>
          <a:srgbClr val="FFFFFF"/>
        </a:solidFill>
        <a:latin typeface="Arial" pitchFamily="34" charset="0"/>
        <a:ea typeface="+mn-ea"/>
        <a:cs typeface="+mn-cs"/>
      </a:defRPr>
    </a:lvl3pPr>
    <a:lvl4pPr marL="1371600" algn="l" rtl="0" fontAlgn="base">
      <a:spcBef>
        <a:spcPct val="0"/>
      </a:spcBef>
      <a:spcAft>
        <a:spcPct val="0"/>
      </a:spcAft>
      <a:defRPr sz="2400" b="1" kern="1200">
        <a:solidFill>
          <a:srgbClr val="FFFFFF"/>
        </a:solidFill>
        <a:latin typeface="Arial" pitchFamily="34" charset="0"/>
        <a:ea typeface="+mn-ea"/>
        <a:cs typeface="+mn-cs"/>
      </a:defRPr>
    </a:lvl4pPr>
    <a:lvl5pPr marL="1828800" algn="l" rtl="0" fontAlgn="base">
      <a:spcBef>
        <a:spcPct val="0"/>
      </a:spcBef>
      <a:spcAft>
        <a:spcPct val="0"/>
      </a:spcAft>
      <a:defRPr sz="2400" b="1" kern="1200">
        <a:solidFill>
          <a:srgbClr val="FFFFFF"/>
        </a:solidFill>
        <a:latin typeface="Arial" pitchFamily="34" charset="0"/>
        <a:ea typeface="+mn-ea"/>
        <a:cs typeface="+mn-cs"/>
      </a:defRPr>
    </a:lvl5pPr>
    <a:lvl6pPr marL="2286000" algn="l" defTabSz="914400" rtl="0" eaLnBrk="1" latinLnBrk="0" hangingPunct="1">
      <a:defRPr sz="2400" b="1" kern="1200">
        <a:solidFill>
          <a:srgbClr val="FFFFFF"/>
        </a:solidFill>
        <a:latin typeface="Arial" pitchFamily="34" charset="0"/>
        <a:ea typeface="+mn-ea"/>
        <a:cs typeface="+mn-cs"/>
      </a:defRPr>
    </a:lvl6pPr>
    <a:lvl7pPr marL="2743200" algn="l" defTabSz="914400" rtl="0" eaLnBrk="1" latinLnBrk="0" hangingPunct="1">
      <a:defRPr sz="2400" b="1" kern="1200">
        <a:solidFill>
          <a:srgbClr val="FFFFFF"/>
        </a:solidFill>
        <a:latin typeface="Arial" pitchFamily="34" charset="0"/>
        <a:ea typeface="+mn-ea"/>
        <a:cs typeface="+mn-cs"/>
      </a:defRPr>
    </a:lvl7pPr>
    <a:lvl8pPr marL="3200400" algn="l" defTabSz="914400" rtl="0" eaLnBrk="1" latinLnBrk="0" hangingPunct="1">
      <a:defRPr sz="2400" b="1" kern="1200">
        <a:solidFill>
          <a:srgbClr val="FFFFFF"/>
        </a:solidFill>
        <a:latin typeface="Arial" pitchFamily="34" charset="0"/>
        <a:ea typeface="+mn-ea"/>
        <a:cs typeface="+mn-cs"/>
      </a:defRPr>
    </a:lvl8pPr>
    <a:lvl9pPr marL="3657600" algn="l" defTabSz="914400" rtl="0" eaLnBrk="1" latinLnBrk="0" hangingPunct="1">
      <a:defRPr sz="2400" b="1" kern="1200">
        <a:solidFill>
          <a:srgbClr val="FFFFFF"/>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66"/>
    <a:srgbClr val="006699"/>
    <a:srgbClr val="447C98"/>
    <a:srgbClr val="FBC685"/>
    <a:srgbClr val="DAF395"/>
    <a:srgbClr val="F3DD8D"/>
    <a:srgbClr val="D0EFF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854" autoAdjust="0"/>
    <p:restoredTop sz="82588" autoAdjust="0"/>
  </p:normalViewPr>
  <p:slideViewPr>
    <p:cSldViewPr snapToGrid="0">
      <p:cViewPr varScale="1">
        <p:scale>
          <a:sx n="62" d="100"/>
          <a:sy n="62" d="100"/>
        </p:scale>
        <p:origin x="-859" y="-96"/>
      </p:cViewPr>
      <p:guideLst>
        <p:guide orient="horz" pos="1086"/>
        <p:guide pos="5480"/>
      </p:guideLst>
    </p:cSldViewPr>
  </p:slideViewPr>
  <p:outlineViewPr>
    <p:cViewPr>
      <p:scale>
        <a:sx n="33" d="100"/>
        <a:sy n="33" d="100"/>
      </p:scale>
      <p:origin x="0" y="15768"/>
    </p:cViewPr>
  </p:outlineViewPr>
  <p:notesTextViewPr>
    <p:cViewPr>
      <p:scale>
        <a:sx n="100" d="100"/>
        <a:sy n="100" d="100"/>
      </p:scale>
      <p:origin x="0" y="0"/>
    </p:cViewPr>
  </p:notesTextViewPr>
  <p:sorterViewPr>
    <p:cViewPr>
      <p:scale>
        <a:sx n="100" d="100"/>
        <a:sy n="100" d="100"/>
      </p:scale>
      <p:origin x="0" y="7812"/>
    </p:cViewPr>
  </p:sorterViewPr>
  <p:notesViewPr>
    <p:cSldViewPr snapToGrid="0">
      <p:cViewPr varScale="1">
        <p:scale>
          <a:sx n="47" d="100"/>
          <a:sy n="47" d="100"/>
        </p:scale>
        <p:origin x="-1642"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826399FA-97BC-4FC3-9674-5615B17C7112}" type="datetimeFigureOut">
              <a:rPr lang="en-US"/>
              <a:pPr>
                <a:defRPr/>
              </a:pPr>
              <a:t>2/3/2011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C0B8A34C-E1AC-4176-B1AE-359A929823A7}"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Arial" pitchFamily="34" charset="0"/>
              </a:defRPr>
            </a:lvl1pPr>
          </a:lstStyle>
          <a:p>
            <a:pPr>
              <a:defRPr/>
            </a:pPr>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a:solidFill>
                  <a:schemeClr val="tx1"/>
                </a:solidFill>
                <a:latin typeface="Arial" pitchFamily="34" charset="0"/>
              </a:defRPr>
            </a:lvl1pPr>
          </a:lstStyle>
          <a:p>
            <a:pPr>
              <a:defRPr/>
            </a:pPr>
            <a:fld id="{75CEBFA2-BC57-47E9-A916-C7834285EB00}" type="datetimeFigureOut">
              <a:rPr lang="en-US" smtClean="0"/>
              <a:pPr>
                <a:defRPr/>
              </a:pPr>
              <a:t>2/3/2011</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noFill/>
          </a:ln>
        </p:spPr>
        <p:txBody>
          <a:bodyPr vert="horz" lIns="91440" tIns="45720" rIns="91440" bIns="45720" rtlCol="0" anchor="ctr"/>
          <a:lstStyle/>
          <a:p>
            <a:pPr lvl="0"/>
            <a:endParaRPr lang="en-CA"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dirty="0" smtClean="0"/>
              <a:t>Click to edit Master text styles</a:t>
            </a:r>
          </a:p>
          <a:p>
            <a:pPr lvl="0"/>
            <a:r>
              <a:rPr lang="en-US" noProof="0" dirty="0" smtClean="0"/>
              <a:t>Second level</a:t>
            </a:r>
          </a:p>
          <a:p>
            <a:pPr lvl="0"/>
            <a:r>
              <a:rPr lang="en-US" noProof="0" dirty="0" smtClean="0"/>
              <a:t>Third level</a:t>
            </a:r>
          </a:p>
          <a:p>
            <a:pPr lvl="0"/>
            <a:r>
              <a:rPr lang="en-US" noProof="0" dirty="0" smtClean="0"/>
              <a:t>Fourth level</a:t>
            </a:r>
          </a:p>
          <a:p>
            <a:pPr lvl="0"/>
            <a:r>
              <a:rPr lang="en-US" noProof="0" dirty="0" smtClean="0"/>
              <a:t>Fifth level</a:t>
            </a:r>
            <a:endParaRPr lang="en-CA" noProof="0" dirty="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Arial" pitchFamily="34" charset="0"/>
              </a:defRPr>
            </a:lvl1pPr>
          </a:lstStyle>
          <a:p>
            <a:pPr>
              <a:defRPr/>
            </a:pPr>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a:solidFill>
                  <a:schemeClr val="tx1"/>
                </a:solidFill>
                <a:latin typeface="Arial" pitchFamily="34" charset="0"/>
              </a:defRPr>
            </a:lvl1pPr>
          </a:lstStyle>
          <a:p>
            <a:pPr>
              <a:defRPr/>
            </a:pPr>
            <a:fld id="{C6DDC0F8-A191-4E16-AFC0-5DA8017E9DAC}" type="slidenum">
              <a:rPr lang="en-CA" smtClean="0"/>
              <a:pPr>
                <a:defRPr/>
              </a:pPr>
              <a:t>‹#›</a:t>
            </a:fld>
            <a:endParaRPr lang="en-CA" dirty="0"/>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DDC0F8-A191-4E16-AFC0-5DA8017E9DAC}" type="slidenum">
              <a:rPr lang="en-CA" smtClean="0"/>
              <a:pPr>
                <a:defRPr/>
              </a:pPr>
              <a:t>1</a:t>
            </a:fld>
            <a:endParaRPr lang="en-CA"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i="1" dirty="0" smtClean="0">
                <a:latin typeface="Arial" pitchFamily="34" charset="0"/>
                <a:cs typeface="Arial" pitchFamily="34" charset="0"/>
              </a:rPr>
              <a:t>(Read Definition)</a:t>
            </a:r>
          </a:p>
          <a:p>
            <a:pPr>
              <a:defRPr/>
            </a:pPr>
            <a:r>
              <a:rPr lang="en-US" i="1" dirty="0" smtClean="0">
                <a:latin typeface="Arial" pitchFamily="34" charset="0"/>
                <a:cs typeface="Arial" pitchFamily="34" charset="0"/>
              </a:rPr>
              <a:t>Care </a:t>
            </a:r>
            <a:r>
              <a:rPr lang="en-US" dirty="0" smtClean="0">
                <a:latin typeface="Arial" pitchFamily="34" charset="0"/>
                <a:cs typeface="Arial" pitchFamily="34" charset="0"/>
              </a:rPr>
              <a:t>means the provision of services other than </a:t>
            </a:r>
            <a:r>
              <a:rPr lang="en-US" i="1" dirty="0" smtClean="0">
                <a:latin typeface="Arial" pitchFamily="34" charset="0"/>
                <a:cs typeface="Arial" pitchFamily="34" charset="0"/>
              </a:rPr>
              <a:t>treatment</a:t>
            </a:r>
            <a:r>
              <a:rPr lang="en-US" dirty="0" smtClean="0">
                <a:latin typeface="Arial" pitchFamily="34" charset="0"/>
                <a:cs typeface="Arial" pitchFamily="34" charset="0"/>
              </a:rPr>
              <a:t> by or through facility care management to </a:t>
            </a:r>
            <a:r>
              <a:rPr lang="en-US" strike="sngStrike" dirty="0" smtClean="0">
                <a:latin typeface="Arial" pitchFamily="34" charset="0"/>
                <a:cs typeface="Arial" pitchFamily="34" charset="0"/>
              </a:rPr>
              <a:t> </a:t>
            </a:r>
            <a:r>
              <a:rPr lang="en-US" dirty="0" smtClean="0">
                <a:latin typeface="Arial" pitchFamily="34" charset="0"/>
                <a:cs typeface="Arial" pitchFamily="34" charset="0"/>
              </a:rPr>
              <a:t>residents who require</a:t>
            </a:r>
            <a:r>
              <a:rPr lang="en-US" strike="sngStrike" dirty="0" smtClean="0">
                <a:latin typeface="Arial" pitchFamily="34" charset="0"/>
                <a:cs typeface="Arial" pitchFamily="34" charset="0"/>
              </a:rPr>
              <a:t>s</a:t>
            </a:r>
            <a:r>
              <a:rPr lang="en-US" dirty="0" smtClean="0">
                <a:latin typeface="Arial" pitchFamily="34" charset="0"/>
                <a:cs typeface="Arial" pitchFamily="34" charset="0"/>
              </a:rPr>
              <a:t> these services because of cognitive, physical or </a:t>
            </a:r>
            <a:r>
              <a:rPr lang="en-US" dirty="0" err="1" smtClean="0">
                <a:latin typeface="Arial" pitchFamily="34" charset="0"/>
                <a:cs typeface="Arial" pitchFamily="34" charset="0"/>
              </a:rPr>
              <a:t>behavioural</a:t>
            </a:r>
            <a:r>
              <a:rPr lang="en-US" dirty="0" smtClean="0">
                <a:latin typeface="Arial" pitchFamily="34" charset="0"/>
                <a:cs typeface="Arial" pitchFamily="34" charset="0"/>
              </a:rPr>
              <a:t> limitations.</a:t>
            </a:r>
            <a:r>
              <a:rPr lang="en-US" strike="sngStrike" dirty="0" smtClean="0">
                <a:latin typeface="Arial" pitchFamily="34" charset="0"/>
                <a:cs typeface="Arial" pitchFamily="34" charset="0"/>
              </a:rPr>
              <a:t>.</a:t>
            </a:r>
          </a:p>
          <a:p>
            <a:pPr>
              <a:defRPr/>
            </a:pPr>
            <a:endParaRPr lang="en-US" strike="sngStrike" dirty="0" smtClean="0">
              <a:latin typeface="Arial" pitchFamily="34" charset="0"/>
              <a:cs typeface="Arial" pitchFamily="34" charset="0"/>
            </a:endParaRPr>
          </a:p>
          <a:p>
            <a:pPr>
              <a:defRPr/>
            </a:pPr>
            <a:r>
              <a:rPr lang="en-US" dirty="0" smtClean="0">
                <a:latin typeface="Arial" pitchFamily="34" charset="0"/>
                <a:cs typeface="Arial" pitchFamily="34" charset="0"/>
              </a:rPr>
              <a:t>What is important to note here, is that there is a distinction between care and treatment, the definition for treatment shown in the preceding</a:t>
            </a:r>
            <a:r>
              <a:rPr lang="en-US" baseline="0" dirty="0" smtClean="0">
                <a:latin typeface="Arial" pitchFamily="34" charset="0"/>
                <a:cs typeface="Arial" pitchFamily="34" charset="0"/>
              </a:rPr>
              <a:t> </a:t>
            </a:r>
            <a:r>
              <a:rPr lang="en-US" dirty="0" smtClean="0">
                <a:latin typeface="Arial" pitchFamily="34" charset="0"/>
                <a:cs typeface="Arial" pitchFamily="34" charset="0"/>
              </a:rPr>
              <a:t>slides.</a:t>
            </a:r>
            <a:endParaRPr lang="en-CA" dirty="0" smtClean="0">
              <a:latin typeface="Arial" pitchFamily="34" charset="0"/>
              <a:cs typeface="Arial" pitchFamily="34" charset="0"/>
            </a:endParaRPr>
          </a:p>
          <a:p>
            <a:pPr>
              <a:defRPr/>
            </a:pPr>
            <a:endParaRPr lang="en-CA" sz="1000" dirty="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447E9CA8-8C6E-45B1-9A65-31A276E3D41D}" type="slidenum">
              <a:rPr lang="en-CA" smtClean="0"/>
              <a:pPr>
                <a:defRPr/>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a:lstStyle/>
          <a:p>
            <a:endParaRPr lang="en-CA" u="sng" dirty="0" smtClean="0"/>
          </a:p>
          <a:p>
            <a:r>
              <a:rPr lang="en-US" dirty="0" smtClean="0"/>
              <a:t>(</a:t>
            </a:r>
            <a:r>
              <a:rPr lang="en-US" dirty="0" smtClean="0">
                <a:latin typeface="Arial" pitchFamily="34" charset="0"/>
                <a:cs typeface="Arial" pitchFamily="34" charset="0"/>
              </a:rPr>
              <a:t>Read the definition)</a:t>
            </a:r>
          </a:p>
          <a:p>
            <a:endParaRPr lang="en-US" dirty="0" smtClean="0">
              <a:latin typeface="Arial" pitchFamily="34" charset="0"/>
              <a:cs typeface="Arial" pitchFamily="34" charset="0"/>
            </a:endParaRPr>
          </a:p>
          <a:p>
            <a:r>
              <a:rPr lang="en-CA" dirty="0" smtClean="0">
                <a:latin typeface="Arial" pitchFamily="34" charset="0"/>
                <a:cs typeface="Arial" pitchFamily="34" charset="0"/>
              </a:rPr>
              <a:t>Support services rendered by or through care facility management refer to services provided by the organization that is responsible for the care for a period exceeding 24 consecutive hours. It does not refer to services provided by residents of dwelling units, or suites, or to services arranged directly by residents of dwelling units or suites with outside agencies.</a:t>
            </a:r>
          </a:p>
          <a:p>
            <a:endParaRPr lang="en-CA" dirty="0" smtClean="0">
              <a:latin typeface="Arial" pitchFamily="34" charset="0"/>
              <a:cs typeface="Arial" pitchFamily="34" charset="0"/>
            </a:endParaRPr>
          </a:p>
          <a:p>
            <a:r>
              <a:rPr lang="en-CA" dirty="0" smtClean="0">
                <a:latin typeface="Arial" pitchFamily="34" charset="0"/>
                <a:cs typeface="Arial" pitchFamily="34" charset="0"/>
              </a:rPr>
              <a:t>In the context of care occupancies, these services may include a daily assessment of the resident’s functioning, awareness of their whereabouts, the making of appointments for residents and reminding them of those appointments, the ability and readiness to intervene if a crisis arises for a resident, supervision in areas of nutrition or medication, and provision of transient medical services. Services may also include activities of daily living such as bathing, dressing, feeding, and assistance in the use of washroom facilities, etc. No actual treatment is provided by or through care facility management. </a:t>
            </a:r>
          </a:p>
          <a:p>
            <a:endParaRPr lang="en-CA" dirty="0" smtClean="0"/>
          </a:p>
        </p:txBody>
      </p:sp>
      <p:sp>
        <p:nvSpPr>
          <p:cNvPr id="4" name="Slide Number Placeholder 3"/>
          <p:cNvSpPr>
            <a:spLocks noGrp="1"/>
          </p:cNvSpPr>
          <p:nvPr>
            <p:ph type="sldNum" sz="quarter" idx="5"/>
          </p:nvPr>
        </p:nvSpPr>
        <p:spPr/>
        <p:txBody>
          <a:bodyPr/>
          <a:lstStyle/>
          <a:p>
            <a:pPr>
              <a:defRPr/>
            </a:pPr>
            <a:fld id="{4F0A9BE2-EAE6-4E1B-9016-05FAF742BA73}" type="slidenum">
              <a:rPr lang="en-CA" smtClean="0"/>
              <a:pPr>
                <a:defRPr/>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bwMode="auto">
          <a:xfrm>
            <a:off x="2019300" y="679450"/>
            <a:ext cx="2820988" cy="2116138"/>
          </a:xfrm>
          <a:solidFill>
            <a:srgbClr val="FFFFFF"/>
          </a:solidFill>
          <a:ln>
            <a:solidFill>
              <a:srgbClr val="000000"/>
            </a:solidFill>
            <a:miter lim="800000"/>
            <a:headEnd/>
            <a:tailEnd/>
          </a:ln>
        </p:spPr>
      </p:sp>
      <p:sp>
        <p:nvSpPr>
          <p:cNvPr id="5" name="Notes Placeholder 4"/>
          <p:cNvSpPr>
            <a:spLocks noGrp="1"/>
          </p:cNvSpPr>
          <p:nvPr>
            <p:ph type="body" idx="1"/>
          </p:nvPr>
        </p:nvSpPr>
        <p:spPr>
          <a:xfrm>
            <a:off x="685800" y="3287576"/>
            <a:ext cx="5486400" cy="4114800"/>
          </a:xfrm>
        </p:spPr>
        <p:txBody>
          <a:bodyPr>
            <a:normAutofit/>
          </a:bodyPr>
          <a:lstStyle/>
          <a:p>
            <a:pPr eaLnBrk="1" hangingPunct="1">
              <a:spcBef>
                <a:spcPct val="0"/>
              </a:spcBef>
            </a:pPr>
            <a:r>
              <a:rPr lang="en-CA" dirty="0" smtClean="0">
                <a:latin typeface="Arial" pitchFamily="34" charset="0"/>
              </a:rPr>
              <a:t>Care Occupancies:</a:t>
            </a:r>
          </a:p>
          <a:p>
            <a:pPr eaLnBrk="1" hangingPunct="1">
              <a:spcBef>
                <a:spcPct val="0"/>
              </a:spcBef>
            </a:pPr>
            <a:r>
              <a:rPr lang="en-CA" dirty="0" smtClean="0">
                <a:latin typeface="Arial" pitchFamily="34" charset="0"/>
              </a:rPr>
              <a:t>Let’s take a look at some of the new construction requirements.</a:t>
            </a:r>
          </a:p>
          <a:p>
            <a:endParaRPr lang="en-US" dirty="0"/>
          </a:p>
        </p:txBody>
      </p:sp>
      <p:sp>
        <p:nvSpPr>
          <p:cNvPr id="6" name="Slide Number Placeholder 5"/>
          <p:cNvSpPr>
            <a:spLocks noGrp="1"/>
          </p:cNvSpPr>
          <p:nvPr>
            <p:ph type="sldNum" sz="quarter" idx="10"/>
          </p:nvPr>
        </p:nvSpPr>
        <p:spPr/>
        <p:txBody>
          <a:bodyPr/>
          <a:lstStyle/>
          <a:p>
            <a:pPr>
              <a:defRPr/>
            </a:pPr>
            <a:fld id="{C6DDC0F8-A191-4E16-AFC0-5DA8017E9DAC}" type="slidenum">
              <a:rPr lang="en-CA" smtClean="0"/>
              <a:pPr>
                <a:defRPr/>
              </a:pPr>
              <a:t>12</a:t>
            </a:fld>
            <a:endParaRPr lang="en-C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noFill/>
          <a:ln>
            <a:solidFill>
              <a:srgbClr val="000000"/>
            </a:solidFill>
            <a:miter lim="800000"/>
            <a:headEnd/>
            <a:tailEnd/>
          </a:ln>
        </p:spPr>
      </p:sp>
      <p:sp>
        <p:nvSpPr>
          <p:cNvPr id="32770" name="Rectangle 3"/>
          <p:cNvSpPr>
            <a:spLocks noGrp="1"/>
          </p:cNvSpPr>
          <p:nvPr>
            <p:ph type="body" idx="1"/>
          </p:nvPr>
        </p:nvSpPr>
        <p:spPr bwMode="auto">
          <a:noFill/>
        </p:spPr>
        <p:txBody>
          <a:bodyPr/>
          <a:lstStyle/>
          <a:p>
            <a:pPr eaLnBrk="1" hangingPunct="1">
              <a:spcBef>
                <a:spcPct val="0"/>
              </a:spcBef>
            </a:pPr>
            <a:r>
              <a:rPr lang="en-CA" dirty="0" smtClean="0">
                <a:latin typeface="Arial" pitchFamily="34" charset="0"/>
                <a:cs typeface="Arial" pitchFamily="34" charset="0"/>
              </a:rPr>
              <a:t>Some construction </a:t>
            </a:r>
            <a:r>
              <a:rPr lang="en-CA" dirty="0" smtClean="0">
                <a:latin typeface="Arial" pitchFamily="34" charset="0"/>
                <a:cs typeface="Arial" pitchFamily="34" charset="0"/>
              </a:rPr>
              <a:t>requirements for the B3 residential care occupancy provide a relaxation form the current 2005 requirements for the Group B2 occupancy.</a:t>
            </a:r>
          </a:p>
          <a:p>
            <a:pPr algn="ctr" eaLnBrk="1" hangingPunct="1">
              <a:spcBef>
                <a:spcPct val="0"/>
              </a:spcBef>
            </a:pPr>
            <a:endParaRPr lang="en-US" sz="1000" dirty="0" smtClean="0">
              <a:solidFill>
                <a:srgbClr val="FFFFFF"/>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C6DDC0F8-A191-4E16-AFC0-5DA8017E9DAC}" type="slidenum">
              <a:rPr lang="en-CA" smtClean="0"/>
              <a:pPr>
                <a:defRPr/>
              </a:pPr>
              <a:t>13</a:t>
            </a:fld>
            <a:endParaRPr lang="en-C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34819"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3971E78B-F0D2-492A-BBBE-E801838DDB73}" type="slidenum">
              <a:rPr lang="en-US" sz="1200" b="0">
                <a:solidFill>
                  <a:schemeClr val="tx1"/>
                </a:solidFill>
                <a:latin typeface="Times" pitchFamily="18" charset="0"/>
              </a:rPr>
              <a:pPr algn="r" eaLnBrk="0" hangingPunct="0"/>
              <a:t>14</a:t>
            </a:fld>
            <a:endParaRPr lang="en-US" sz="1200" b="0">
              <a:solidFill>
                <a:schemeClr val="tx1"/>
              </a:solidFill>
              <a:latin typeface="Times" pitchFamily="18" charset="0"/>
            </a:endParaRPr>
          </a:p>
        </p:txBody>
      </p:sp>
      <p:sp>
        <p:nvSpPr>
          <p:cNvPr id="5" name="Notes Placeholder 4"/>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dirty="0" smtClean="0">
                <a:latin typeface="Arial" pitchFamily="34" charset="0"/>
                <a:cs typeface="Arial" pitchFamily="34" charset="0"/>
              </a:rPr>
              <a:t>Permission to construct B3 occupancies up to three stories in building height having a limited occupant load, using either combustible or non combustible construction under Part 3 of the NBC.  </a:t>
            </a:r>
            <a:endParaRPr lang="en-US" dirty="0" smtClean="0">
              <a:latin typeface="Arial" pitchFamily="34" charset="0"/>
              <a:cs typeface="Arial" pitchFamily="34" charset="0"/>
            </a:endParaRPr>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37890" name="Notes Placeholder 2"/>
          <p:cNvSpPr>
            <a:spLocks noGrp="1"/>
          </p:cNvSpPr>
          <p:nvPr>
            <p:ph type="body" idx="1"/>
          </p:nvPr>
        </p:nvSpPr>
        <p:spPr bwMode="auto">
          <a:xfrm>
            <a:off x="914400" y="4343400"/>
            <a:ext cx="5029200" cy="4114800"/>
          </a:xfrm>
          <a:noFill/>
          <a:ln>
            <a:noFill/>
            <a:miter lim="800000"/>
            <a:headEnd/>
            <a:tailEnd/>
          </a:ln>
        </p:spPr>
        <p:txBody>
          <a:bodyPr lIns="91432" tIns="45716" rIns="91432" bIns="45716"/>
          <a:lstStyle/>
          <a:p>
            <a:pPr eaLnBrk="1" hangingPunct="1">
              <a:spcBef>
                <a:spcPct val="0"/>
              </a:spcBef>
            </a:pPr>
            <a:r>
              <a:rPr lang="en-CA" dirty="0" smtClean="0">
                <a:latin typeface="Arial" pitchFamily="34" charset="0"/>
                <a:cs typeface="Arial" pitchFamily="34" charset="0"/>
              </a:rPr>
              <a:t>One of the major differences between the B2 and B3 construction requirements is the option to build with combustible construction up to 3 storeys for buildings of a limited area.</a:t>
            </a:r>
          </a:p>
          <a:p>
            <a:pPr eaLnBrk="1" hangingPunct="1"/>
            <a:endParaRPr lang="en-US" dirty="0" smtClean="0">
              <a:latin typeface="Arial" pitchFamily="34" charset="0"/>
              <a:cs typeface="Arial" pitchFamily="34" charset="0"/>
            </a:endParaRPr>
          </a:p>
          <a:p>
            <a:pPr eaLnBrk="1" hangingPunct="1">
              <a:spcBef>
                <a:spcPct val="0"/>
              </a:spcBef>
            </a:pPr>
            <a:r>
              <a:rPr lang="en-CA" dirty="0" smtClean="0">
                <a:latin typeface="Arial" pitchFamily="34" charset="0"/>
                <a:cs typeface="Arial" pitchFamily="34" charset="0"/>
              </a:rPr>
              <a:t>Permission to construct B3 occupancies up to three stories in building height having a limited occupant load, using either combustible or non combustible construction under Part 3 of the NBC. </a:t>
            </a:r>
          </a:p>
          <a:p>
            <a:pPr eaLnBrk="1" hangingPunct="1">
              <a:spcBef>
                <a:spcPct val="0"/>
              </a:spcBef>
            </a:pPr>
            <a:endParaRPr lang="en-CA" dirty="0" smtClean="0">
              <a:latin typeface="Arial" pitchFamily="34" charset="0"/>
              <a:cs typeface="Arial" pitchFamily="34" charset="0"/>
            </a:endParaRPr>
          </a:p>
          <a:p>
            <a:pPr eaLnBrk="1" hangingPunct="1">
              <a:spcBef>
                <a:spcPct val="0"/>
              </a:spcBef>
            </a:pPr>
            <a:r>
              <a:rPr lang="en-US" dirty="0" smtClean="0"/>
              <a:t>You can see here that the Group B3 construction requirements fall in between the Group B2 and C.</a:t>
            </a:r>
          </a:p>
          <a:p>
            <a:pPr eaLnBrk="1" hangingPunct="1">
              <a:spcBef>
                <a:spcPct val="0"/>
              </a:spcBef>
            </a:pPr>
            <a:endParaRPr lang="en-US" dirty="0" smtClean="0">
              <a:latin typeface="Arial" pitchFamily="34" charset="0"/>
              <a:cs typeface="Arial" pitchFamily="34" charset="0"/>
            </a:endParaRPr>
          </a:p>
        </p:txBody>
      </p:sp>
      <p:sp>
        <p:nvSpPr>
          <p:cNvPr id="37891"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A281F65A-6AC4-41FB-A22C-E0F3544D080B}" type="slidenum">
              <a:rPr lang="en-US" sz="1200" b="0">
                <a:solidFill>
                  <a:schemeClr val="tx1"/>
                </a:solidFill>
                <a:latin typeface="Times" pitchFamily="18" charset="0"/>
              </a:rPr>
              <a:pPr algn="r" eaLnBrk="0" hangingPunct="0"/>
              <a:t>15</a:t>
            </a:fld>
            <a:endParaRPr lang="en-US" sz="1200" b="0">
              <a:solidFill>
                <a:schemeClr val="tx1"/>
              </a:solidFill>
              <a:latin typeface="Times"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39938" name="Notes Placeholder 2"/>
          <p:cNvSpPr>
            <a:spLocks noGrp="1"/>
          </p:cNvSpPr>
          <p:nvPr>
            <p:ph type="body" idx="1"/>
          </p:nvPr>
        </p:nvSpPr>
        <p:spPr bwMode="auto">
          <a:xfrm>
            <a:off x="914400" y="4343400"/>
            <a:ext cx="5029200" cy="4114800"/>
          </a:xfrm>
          <a:noFill/>
          <a:ln>
            <a:noFill/>
            <a:miter lim="800000"/>
            <a:headEnd/>
            <a:tailEnd/>
          </a:ln>
        </p:spPr>
        <p:txBody>
          <a:bodyPr lIns="91432" tIns="45716" rIns="91432" bIns="45716"/>
          <a:lstStyle/>
          <a:p>
            <a:pPr eaLnBrk="1" hangingPunct="1">
              <a:spcBef>
                <a:spcPct val="0"/>
              </a:spcBef>
            </a:pPr>
            <a:r>
              <a:rPr lang="en-CA" dirty="0" smtClean="0">
                <a:latin typeface="Arial" pitchFamily="34" charset="0"/>
              </a:rPr>
              <a:t>Another relaxation is the elimination of the mezzanine floor rating requirements in smaller one-storey (</a:t>
            </a:r>
            <a:r>
              <a:rPr lang="en-CA" u="sng" dirty="0" smtClean="0">
                <a:latin typeface="Arial" pitchFamily="34" charset="0"/>
              </a:rPr>
              <a:t>&lt; </a:t>
            </a:r>
            <a:r>
              <a:rPr lang="en-CA" dirty="0" smtClean="0">
                <a:latin typeface="Arial" pitchFamily="34" charset="0"/>
              </a:rPr>
              <a:t>600 m</a:t>
            </a:r>
            <a:r>
              <a:rPr lang="en-CA" baseline="30000" dirty="0" smtClean="0">
                <a:latin typeface="Arial" pitchFamily="34" charset="0"/>
              </a:rPr>
              <a:t>2</a:t>
            </a:r>
            <a:r>
              <a:rPr lang="en-CA" dirty="0" smtClean="0">
                <a:latin typeface="Arial" pitchFamily="34" charset="0"/>
              </a:rPr>
              <a:t>) B3 occupancies.</a:t>
            </a:r>
            <a:endParaRPr lang="en-US" dirty="0" smtClean="0"/>
          </a:p>
        </p:txBody>
      </p:sp>
      <p:sp>
        <p:nvSpPr>
          <p:cNvPr id="39939"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ED331C19-A84C-412D-899C-ECD4EC3AED31}" type="slidenum">
              <a:rPr lang="en-US" sz="1200" b="0">
                <a:solidFill>
                  <a:schemeClr val="tx1"/>
                </a:solidFill>
                <a:latin typeface="Times" pitchFamily="18" charset="0"/>
              </a:rPr>
              <a:pPr algn="r" eaLnBrk="0" hangingPunct="0"/>
              <a:t>16</a:t>
            </a:fld>
            <a:endParaRPr lang="en-US" sz="1200" b="0">
              <a:solidFill>
                <a:schemeClr val="tx1"/>
              </a:solidFill>
              <a:latin typeface="Times"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xfrm>
            <a:off x="2019300" y="679450"/>
            <a:ext cx="2820988" cy="2116138"/>
          </a:xfrm>
          <a:solidFill>
            <a:srgbClr val="FFFFFF"/>
          </a:solidFill>
          <a:ln>
            <a:solidFill>
              <a:srgbClr val="000000"/>
            </a:solidFill>
            <a:miter lim="800000"/>
            <a:headEnd/>
            <a:tailEnd/>
          </a:ln>
        </p:spPr>
      </p:sp>
      <p:sp>
        <p:nvSpPr>
          <p:cNvPr id="5" name="Notes Placeholder 4"/>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Let’s move into the issues related to corridor and door widths</a:t>
            </a:r>
          </a:p>
          <a:p>
            <a:endParaRPr lang="en-US" dirty="0"/>
          </a:p>
        </p:txBody>
      </p:sp>
      <p:sp>
        <p:nvSpPr>
          <p:cNvPr id="6" name="Slide Number Placeholder 5"/>
          <p:cNvSpPr>
            <a:spLocks noGrp="1"/>
          </p:cNvSpPr>
          <p:nvPr>
            <p:ph type="sldNum" sz="quarter" idx="10"/>
          </p:nvPr>
        </p:nvSpPr>
        <p:spPr/>
        <p:txBody>
          <a:bodyPr/>
          <a:lstStyle/>
          <a:p>
            <a:pPr>
              <a:defRPr/>
            </a:pPr>
            <a:fld id="{C6DDC0F8-A191-4E16-AFC0-5DA8017E9DAC}" type="slidenum">
              <a:rPr lang="en-CA" smtClean="0"/>
              <a:pPr>
                <a:defRPr/>
              </a:pPr>
              <a:t>17</a:t>
            </a:fld>
            <a:endParaRPr lang="en-CA"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44035"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352C6620-3E46-4308-B8BD-34EF1C2D9D98}" type="slidenum">
              <a:rPr lang="en-US" sz="1200" b="0">
                <a:solidFill>
                  <a:schemeClr val="tx1"/>
                </a:solidFill>
                <a:latin typeface="Times" pitchFamily="18" charset="0"/>
              </a:rPr>
              <a:pPr algn="r" eaLnBrk="0" hangingPunct="0"/>
              <a:t>18</a:t>
            </a:fld>
            <a:endParaRPr lang="en-US" sz="1200" b="0">
              <a:solidFill>
                <a:schemeClr val="tx1"/>
              </a:solidFill>
              <a:latin typeface="Times" pitchFamily="18" charset="0"/>
            </a:endParaRPr>
          </a:p>
        </p:txBody>
      </p:sp>
      <p:sp>
        <p:nvSpPr>
          <p:cNvPr id="5" name="Notes Placeholder 4"/>
          <p:cNvSpPr>
            <a:spLocks noGrp="1"/>
          </p:cNvSpPr>
          <p:nvPr>
            <p:ph type="body" idx="1"/>
          </p:nvPr>
        </p:nvSpPr>
        <p:spPr/>
        <p:txBody>
          <a:bodyPr>
            <a:normAutofit/>
          </a:bodyPr>
          <a:lstStyle/>
          <a:p>
            <a:pPr eaLnBrk="1" hangingPunct="1">
              <a:spcBef>
                <a:spcPct val="0"/>
              </a:spcBef>
            </a:pPr>
            <a:r>
              <a:rPr lang="en-US" dirty="0" smtClean="0">
                <a:latin typeface="Arial" pitchFamily="34" charset="0"/>
              </a:rPr>
              <a:t>In treatment occupancies where patients or residents are moved in beds, corridors must be at least 2400 mm in width.</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In care or treatment occupancies where the corridors will not be used to move patients or residents in beds and in buildings of care occupancy with more than 10 residents and the corridors serve those residents  must be 1650 mm.</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In care occupancies with not more than 10 residents 1100 mm corridor width is permitted.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47107"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F4CB7D57-BFF2-4058-B6CA-D8F7EEC32B82}" type="slidenum">
              <a:rPr lang="en-US" sz="1200" b="0">
                <a:solidFill>
                  <a:schemeClr val="tx1"/>
                </a:solidFill>
                <a:latin typeface="Times" pitchFamily="18" charset="0"/>
              </a:rPr>
              <a:pPr algn="r" eaLnBrk="0" hangingPunct="0"/>
              <a:t>19</a:t>
            </a:fld>
            <a:endParaRPr lang="en-US" sz="1200" b="0">
              <a:solidFill>
                <a:schemeClr val="tx1"/>
              </a:solidFill>
              <a:latin typeface="Times" pitchFamily="18" charset="0"/>
            </a:endParaRPr>
          </a:p>
        </p:txBody>
      </p:sp>
      <p:sp>
        <p:nvSpPr>
          <p:cNvPr id="5" name="Notes Placeholder 4"/>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The 2005 requirements stipulated a ramp width of 1650 mm where it served a patient or resident sleeping room.  The new changes for B3 allow a ramp width of 1100 mm.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noTextEdit="1"/>
          </p:cNvSpPr>
          <p:nvPr>
            <p:ph type="sldImg"/>
          </p:nvPr>
        </p:nvSpPr>
        <p:spPr bwMode="auto">
          <a:noFill/>
          <a:ln>
            <a:solidFill>
              <a:srgbClr val="000000"/>
            </a:solidFill>
            <a:miter lim="800000"/>
            <a:headEnd/>
            <a:tailEnd/>
          </a:ln>
        </p:spPr>
      </p:sp>
      <p:sp>
        <p:nvSpPr>
          <p:cNvPr id="8194" name="Notes Placeholder 2"/>
          <p:cNvSpPr>
            <a:spLocks noGrp="1"/>
          </p:cNvSpPr>
          <p:nvPr>
            <p:ph type="body" idx="1"/>
          </p:nvPr>
        </p:nvSpPr>
        <p:spPr bwMode="auto">
          <a:noFill/>
        </p:spPr>
        <p:txBody>
          <a:bodyPr/>
          <a:lstStyle/>
          <a:p>
            <a:pPr eaLnBrk="1" hangingPunct="1">
              <a:spcBef>
                <a:spcPct val="0"/>
              </a:spcBef>
            </a:pPr>
            <a:r>
              <a:rPr lang="en-US" dirty="0" smtClean="0">
                <a:latin typeface="Arial" pitchFamily="34" charset="0"/>
              </a:rPr>
              <a:t>This </a:t>
            </a:r>
            <a:r>
              <a:rPr lang="en-CA" dirty="0" smtClean="0">
                <a:latin typeface="Arial" pitchFamily="34" charset="0"/>
              </a:rPr>
              <a:t>presentation is part of a series of 13</a:t>
            </a:r>
            <a:br>
              <a:rPr lang="en-CA" dirty="0" smtClean="0">
                <a:latin typeface="Arial" pitchFamily="34" charset="0"/>
              </a:rPr>
            </a:br>
            <a:r>
              <a:rPr lang="en-CA" dirty="0" smtClean="0">
                <a:latin typeface="Arial" pitchFamily="34" charset="0"/>
              </a:rPr>
              <a:t>on the 2010 National Model Construction Codes. </a:t>
            </a:r>
          </a:p>
          <a:p>
            <a:pPr eaLnBrk="1" hangingPunct="1">
              <a:spcBef>
                <a:spcPct val="0"/>
              </a:spcBef>
            </a:pPr>
            <a:endParaRPr lang="en-CA" dirty="0" smtClean="0">
              <a:latin typeface="Arial" pitchFamily="34" charset="0"/>
            </a:endParaRPr>
          </a:p>
          <a:p>
            <a:pPr eaLnBrk="1" hangingPunct="1">
              <a:spcBef>
                <a:spcPct val="0"/>
              </a:spcBef>
            </a:pPr>
            <a:r>
              <a:rPr lang="en-CA" dirty="0" smtClean="0">
                <a:latin typeface="Arial" pitchFamily="34" charset="0"/>
              </a:rPr>
              <a:t>It is important to note that the model codes, which are developed </a:t>
            </a:r>
          </a:p>
          <a:p>
            <a:pPr eaLnBrk="1" hangingPunct="1">
              <a:spcBef>
                <a:spcPct val="0"/>
              </a:spcBef>
            </a:pPr>
            <a:r>
              <a:rPr lang="en-CA" dirty="0" smtClean="0">
                <a:latin typeface="Arial" pitchFamily="34" charset="0"/>
              </a:rPr>
              <a:t>by the Canadian Commission on Building and Fire Codes,</a:t>
            </a:r>
          </a:p>
          <a:p>
            <a:pPr eaLnBrk="1" hangingPunct="1">
              <a:spcBef>
                <a:spcPct val="0"/>
              </a:spcBef>
            </a:pPr>
            <a:r>
              <a:rPr lang="en-CA" dirty="0" smtClean="0">
                <a:latin typeface="Arial" pitchFamily="34" charset="0"/>
              </a:rPr>
              <a:t>must be adopted by provincial/territorial authorities to become law.</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This may mean that code requirements enacted by legislation within </a:t>
            </a:r>
          </a:p>
          <a:p>
            <a:pPr eaLnBrk="1" hangingPunct="1">
              <a:spcBef>
                <a:spcPct val="0"/>
              </a:spcBef>
            </a:pPr>
            <a:r>
              <a:rPr lang="en-US" dirty="0" smtClean="0">
                <a:latin typeface="Arial" pitchFamily="34" charset="0"/>
              </a:rPr>
              <a:t>your province or territory might differ from what is presented here. </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Please check with your local authority.</a:t>
            </a:r>
            <a:endParaRPr lang="en-CA" dirty="0" smtClean="0">
              <a:latin typeface="Arial" pitchFamily="34" charset="0"/>
            </a:endParaRPr>
          </a:p>
          <a:p>
            <a:pPr eaLnBrk="1" hangingPunct="1">
              <a:spcBef>
                <a:spcPct val="0"/>
              </a:spcBef>
            </a:pPr>
            <a:endParaRPr lang="en-CA" dirty="0"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506039C9-F657-4510-B5A1-B68D2FEA9B96}"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50179"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BF108531-E594-4BD3-8C54-FCF95B95F2E3}" type="slidenum">
              <a:rPr lang="en-US" sz="1200" b="0">
                <a:solidFill>
                  <a:schemeClr val="tx1"/>
                </a:solidFill>
                <a:latin typeface="Times" pitchFamily="18" charset="0"/>
              </a:rPr>
              <a:pPr algn="r" eaLnBrk="0" hangingPunct="0"/>
              <a:t>20</a:t>
            </a:fld>
            <a:endParaRPr lang="en-US" sz="1200" b="0">
              <a:solidFill>
                <a:schemeClr val="tx1"/>
              </a:solidFill>
              <a:latin typeface="Times" pitchFamily="18" charset="0"/>
            </a:endParaRPr>
          </a:p>
        </p:txBody>
      </p:sp>
      <p:sp>
        <p:nvSpPr>
          <p:cNvPr id="5" name="Notes Placeholder 4"/>
          <p:cNvSpPr>
            <a:spLocks noGrp="1"/>
          </p:cNvSpPr>
          <p:nvPr>
            <p:ph type="body" idx="1"/>
          </p:nvPr>
        </p:nvSpPr>
        <p:spPr/>
        <p:txBody>
          <a:bodyPr>
            <a:normAutofit/>
          </a:bodyPr>
          <a:lstStyle/>
          <a:p>
            <a:pPr eaLnBrk="1" hangingPunct="1">
              <a:spcBef>
                <a:spcPct val="0"/>
              </a:spcBef>
            </a:pPr>
            <a:r>
              <a:rPr lang="en-US" dirty="0" smtClean="0">
                <a:latin typeface="Arial" pitchFamily="34" charset="0"/>
              </a:rPr>
              <a:t>The 2005 requirements stipulated a stair width of 1650 mm where it served a patient or resident sleeping room.  </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The new changes for B3 allow a stair width of 1650mm where there are more than 10 residents and the stairwell  serves more than 2 </a:t>
            </a:r>
            <a:r>
              <a:rPr lang="en-US" dirty="0" err="1" smtClean="0">
                <a:latin typeface="Arial" pitchFamily="34" charset="0"/>
              </a:rPr>
              <a:t>storeys</a:t>
            </a:r>
            <a:r>
              <a:rPr lang="en-US" dirty="0" smtClean="0">
                <a:latin typeface="Arial" pitchFamily="34" charset="0"/>
              </a:rPr>
              <a:t> above the exit level.</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A further relaxation is permitted down to 1100 mm where there are more than 10 residents and the stairwell  serves not more than 2 </a:t>
            </a:r>
            <a:r>
              <a:rPr lang="en-US" dirty="0" err="1" smtClean="0">
                <a:latin typeface="Arial" pitchFamily="34" charset="0"/>
              </a:rPr>
              <a:t>storeys</a:t>
            </a:r>
            <a:r>
              <a:rPr lang="en-US" dirty="0" smtClean="0">
                <a:latin typeface="Arial" pitchFamily="34" charset="0"/>
              </a:rPr>
              <a:t> above the exit level.</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53251"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3F4B2DDB-6DEC-4484-9D42-ED45B91B721C}" type="slidenum">
              <a:rPr lang="en-US" sz="1200" b="0">
                <a:solidFill>
                  <a:schemeClr val="tx1"/>
                </a:solidFill>
                <a:latin typeface="Times" pitchFamily="18" charset="0"/>
              </a:rPr>
              <a:pPr algn="r" eaLnBrk="0" hangingPunct="0"/>
              <a:t>21</a:t>
            </a:fld>
            <a:endParaRPr lang="en-US" sz="1200" b="0">
              <a:solidFill>
                <a:schemeClr val="tx1"/>
              </a:solidFill>
              <a:latin typeface="Times" pitchFamily="18" charset="0"/>
            </a:endParaRPr>
          </a:p>
        </p:txBody>
      </p:sp>
      <p:sp>
        <p:nvSpPr>
          <p:cNvPr id="5" name="Notes Placeholder 4"/>
          <p:cNvSpPr>
            <a:spLocks noGrp="1"/>
          </p:cNvSpPr>
          <p:nvPr>
            <p:ph type="body" idx="1"/>
          </p:nvPr>
        </p:nvSpPr>
        <p:spPr/>
        <p:txBody>
          <a:bodyPr>
            <a:normAutofit/>
          </a:bodyPr>
          <a:lstStyle/>
          <a:p>
            <a:pPr eaLnBrk="1" hangingPunct="1">
              <a:spcBef>
                <a:spcPct val="0"/>
              </a:spcBef>
            </a:pPr>
            <a:r>
              <a:rPr lang="en-US" dirty="0" smtClean="0">
                <a:latin typeface="Arial" pitchFamily="34" charset="0"/>
              </a:rPr>
              <a:t>Further relaxation  where there is no more than 10 residents</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900 mm where there are not more than two </a:t>
            </a:r>
            <a:r>
              <a:rPr lang="en-US" dirty="0" err="1" smtClean="0">
                <a:latin typeface="Arial" pitchFamily="34" charset="0"/>
              </a:rPr>
              <a:t>storeys</a:t>
            </a:r>
            <a:r>
              <a:rPr lang="en-US" dirty="0" smtClean="0">
                <a:latin typeface="Arial" pitchFamily="34" charset="0"/>
              </a:rPr>
              <a:t> above the lowest exit level, </a:t>
            </a:r>
          </a:p>
          <a:p>
            <a:pPr eaLnBrk="1" hangingPunct="1">
              <a:spcBef>
                <a:spcPct val="0"/>
              </a:spcBef>
            </a:pPr>
            <a:r>
              <a:rPr lang="en-US" dirty="0" smtClean="0">
                <a:latin typeface="Arial" pitchFamily="34" charset="0"/>
              </a:rPr>
              <a:t> </a:t>
            </a:r>
          </a:p>
          <a:p>
            <a:pPr eaLnBrk="1" hangingPunct="1">
              <a:spcBef>
                <a:spcPct val="0"/>
              </a:spcBef>
            </a:pPr>
            <a:r>
              <a:rPr lang="en-US" dirty="0" smtClean="0">
                <a:latin typeface="Arial" pitchFamily="34" charset="0"/>
              </a:rPr>
              <a:t>The 1100 mm where there are more than two </a:t>
            </a:r>
            <a:r>
              <a:rPr lang="en-US" dirty="0" err="1" smtClean="0">
                <a:latin typeface="Arial" pitchFamily="34" charset="0"/>
              </a:rPr>
              <a:t>storeys</a:t>
            </a:r>
            <a:r>
              <a:rPr lang="en-US" smtClean="0">
                <a:latin typeface="Arial" pitchFamily="34" charset="0"/>
              </a:rPr>
              <a:t> above the lowest exit level,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55299"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2612BA76-DFC4-4B9D-B209-43DBE55689FF}" type="slidenum">
              <a:rPr lang="en-US" sz="1200" b="0">
                <a:solidFill>
                  <a:schemeClr val="tx1"/>
                </a:solidFill>
                <a:latin typeface="Times" pitchFamily="18" charset="0"/>
              </a:rPr>
              <a:pPr algn="r" eaLnBrk="0" hangingPunct="0"/>
              <a:t>22</a:t>
            </a:fld>
            <a:endParaRPr lang="en-US" sz="1200" b="0">
              <a:solidFill>
                <a:schemeClr val="tx1"/>
              </a:solidFill>
              <a:latin typeface="Times" pitchFamily="18" charset="0"/>
            </a:endParaRPr>
          </a:p>
        </p:txBody>
      </p:sp>
      <p:sp>
        <p:nvSpPr>
          <p:cNvPr id="5" name="Notes Placeholder 4"/>
          <p:cNvSpPr>
            <a:spLocks noGrp="1"/>
          </p:cNvSpPr>
          <p:nvPr>
            <p:ph type="body" idx="1"/>
          </p:nvPr>
        </p:nvSpPr>
        <p:spPr/>
        <p:txBody>
          <a:bodyPr>
            <a:normAutofit/>
          </a:bodyPr>
          <a:lstStyle/>
          <a:p>
            <a:pPr eaLnBrk="1" hangingPunct="1">
              <a:spcBef>
                <a:spcPct val="0"/>
              </a:spcBef>
            </a:pPr>
            <a:r>
              <a:rPr lang="en-US" dirty="0" smtClean="0">
                <a:latin typeface="Arial" pitchFamily="34" charset="0"/>
              </a:rPr>
              <a:t>The current requirements stipulated a door width of 1050 mm where it served a patient or resident sleeping room.  </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The new changes for B3 allow a door clear  width of 850 mm regardless of the number of residents.  The use of the term clear width implies that the opening must have an unobstructed width of 850 mm.</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bwMode="auto">
          <a:xfrm>
            <a:off x="2019300" y="679450"/>
            <a:ext cx="2820988" cy="2116138"/>
          </a:xfrm>
          <a:solidFill>
            <a:srgbClr val="FFFFFF"/>
          </a:solidFill>
          <a:ln>
            <a:solidFill>
              <a:srgbClr val="000000"/>
            </a:solidFill>
            <a:miter lim="800000"/>
            <a:headEnd/>
            <a:tailEnd/>
          </a:ln>
        </p:spPr>
      </p:sp>
      <p:sp>
        <p:nvSpPr>
          <p:cNvPr id="5" name="Notes Placeholder 4"/>
          <p:cNvSpPr>
            <a:spLocks noGrp="1"/>
          </p:cNvSpPr>
          <p:nvPr>
            <p:ph type="body" idx="1"/>
          </p:nvPr>
        </p:nvSpPr>
        <p:spPr>
          <a:xfrm>
            <a:off x="657520" y="3136769"/>
            <a:ext cx="5486400" cy="4114800"/>
          </a:xfrm>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Moving on to the sprinkler requirements</a:t>
            </a:r>
          </a:p>
        </p:txBody>
      </p:sp>
      <p:sp>
        <p:nvSpPr>
          <p:cNvPr id="6" name="Slide Number Placeholder 5"/>
          <p:cNvSpPr>
            <a:spLocks noGrp="1"/>
          </p:cNvSpPr>
          <p:nvPr>
            <p:ph type="sldNum" sz="quarter" idx="10"/>
          </p:nvPr>
        </p:nvSpPr>
        <p:spPr/>
        <p:txBody>
          <a:bodyPr/>
          <a:lstStyle/>
          <a:p>
            <a:pPr>
              <a:defRPr/>
            </a:pPr>
            <a:fld id="{C6DDC0F8-A191-4E16-AFC0-5DA8017E9DAC}" type="slidenum">
              <a:rPr lang="en-CA" smtClean="0"/>
              <a:pPr>
                <a:defRPr/>
              </a:pPr>
              <a:t>23</a:t>
            </a:fld>
            <a:endParaRPr lang="en-CA"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9394" name="Rectangle 3"/>
          <p:cNvSpPr>
            <a:spLocks noGrp="1" noChangeArrowheads="1"/>
          </p:cNvSpPr>
          <p:nvPr>
            <p:ph type="body" idx="1"/>
          </p:nvPr>
        </p:nvSpPr>
        <p:spPr bwMode="auto">
          <a:solidFill>
            <a:srgbClr val="FFFFFF"/>
          </a:solidFill>
          <a:ln>
            <a:noFill/>
            <a:miter lim="800000"/>
            <a:headEnd/>
            <a:tailEnd/>
          </a:ln>
        </p:spPr>
        <p:txBody>
          <a:bodyPr>
            <a:normAutofit/>
          </a:bodyPr>
          <a:lstStyle/>
          <a:p>
            <a:pPr eaLnBrk="1" hangingPunct="1">
              <a:spcBef>
                <a:spcPct val="0"/>
              </a:spcBef>
            </a:pPr>
            <a:r>
              <a:rPr lang="en-US" dirty="0" smtClean="0">
                <a:latin typeface="Arial" pitchFamily="34" charset="0"/>
              </a:rPr>
              <a:t>In all cases Group B Division 3 buildings must be </a:t>
            </a:r>
            <a:r>
              <a:rPr lang="en-US" dirty="0" err="1" smtClean="0">
                <a:latin typeface="Arial" pitchFamily="34" charset="0"/>
              </a:rPr>
              <a:t>sprinklered</a:t>
            </a:r>
            <a:r>
              <a:rPr lang="en-US" dirty="0" smtClean="0">
                <a:latin typeface="Arial" pitchFamily="34" charset="0"/>
              </a:rPr>
              <a:t>.  The new changes will allow relaxations on the type of sprinkler systems that are permitted to be used.</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In the case were the occupant load exceeds 10 persons  and the building has more than 3 </a:t>
            </a:r>
            <a:r>
              <a:rPr lang="en-US" dirty="0" err="1" smtClean="0">
                <a:latin typeface="Arial" pitchFamily="34" charset="0"/>
              </a:rPr>
              <a:t>storeys</a:t>
            </a:r>
            <a:r>
              <a:rPr lang="en-US" dirty="0" smtClean="0">
                <a:latin typeface="Arial" pitchFamily="34" charset="0"/>
              </a:rPr>
              <a:t> in height NFPA 13  must be utilized.</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The concept of occupant load and number of residents is utilized throughout the requirements for care occupancy.  Each term is deliberately applied.  Occupant load includes all persons in the building, staff, and residents.</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Arial" pitchFamily="34" charset="0"/>
              </a:rPr>
              <a:t>In the cases where residents is used it refers to those expected to reside in the premises not those that may come to work during a shift. </a:t>
            </a:r>
          </a:p>
        </p:txBody>
      </p:sp>
      <p:sp>
        <p:nvSpPr>
          <p:cNvPr id="4" name="Slide Number Placeholder 3"/>
          <p:cNvSpPr>
            <a:spLocks noGrp="1"/>
          </p:cNvSpPr>
          <p:nvPr>
            <p:ph type="sldNum" sz="quarter" idx="10"/>
          </p:nvPr>
        </p:nvSpPr>
        <p:spPr/>
        <p:txBody>
          <a:bodyPr/>
          <a:lstStyle/>
          <a:p>
            <a:pPr>
              <a:defRPr/>
            </a:pPr>
            <a:fld id="{C6DDC0F8-A191-4E16-AFC0-5DA8017E9DAC}" type="slidenum">
              <a:rPr lang="en-CA" smtClean="0"/>
              <a:pPr>
                <a:defRPr/>
              </a:pPr>
              <a:t>24</a:t>
            </a:fld>
            <a:endParaRPr lang="en-CA"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1442" name="Rectangle 3"/>
          <p:cNvSpPr>
            <a:spLocks noGrp="1" noChangeArrowheads="1"/>
          </p:cNvSpPr>
          <p:nvPr>
            <p:ph type="body" idx="1"/>
          </p:nvPr>
        </p:nvSpPr>
        <p:spPr bwMode="auto">
          <a:solidFill>
            <a:srgbClr val="FFFFFF"/>
          </a:solidFill>
          <a:ln>
            <a:noFill/>
            <a:miter lim="800000"/>
            <a:headEnd/>
            <a:tailEnd/>
          </a:ln>
        </p:spPr>
        <p:txBody>
          <a:bodyPr>
            <a:normAutofit/>
          </a:bodyPr>
          <a:lstStyle/>
          <a:p>
            <a:pPr eaLnBrk="1" hangingPunct="1">
              <a:spcBef>
                <a:spcPct val="0"/>
              </a:spcBef>
            </a:pPr>
            <a:r>
              <a:rPr lang="en-US" dirty="0" smtClean="0">
                <a:latin typeface="Arial" pitchFamily="34" charset="0"/>
              </a:rPr>
              <a:t>The first relaxation permits the use of NFPA 13R in buildings where the occupant load is not more than 10 and the building does not exceed 3 </a:t>
            </a:r>
            <a:r>
              <a:rPr lang="en-US" dirty="0" err="1" smtClean="0">
                <a:latin typeface="Arial" pitchFamily="34" charset="0"/>
              </a:rPr>
              <a:t>storeys</a:t>
            </a:r>
            <a:r>
              <a:rPr lang="en-US" dirty="0" smtClean="0">
                <a:latin typeface="Arial" pitchFamily="34" charset="0"/>
              </a:rPr>
              <a:t> in building height.</a:t>
            </a:r>
          </a:p>
        </p:txBody>
      </p:sp>
      <p:sp>
        <p:nvSpPr>
          <p:cNvPr id="4" name="Slide Number Placeholder 3"/>
          <p:cNvSpPr>
            <a:spLocks noGrp="1"/>
          </p:cNvSpPr>
          <p:nvPr>
            <p:ph type="sldNum" sz="quarter" idx="10"/>
          </p:nvPr>
        </p:nvSpPr>
        <p:spPr/>
        <p:txBody>
          <a:bodyPr/>
          <a:lstStyle/>
          <a:p>
            <a:pPr>
              <a:defRPr/>
            </a:pPr>
            <a:fld id="{C6DDC0F8-A191-4E16-AFC0-5DA8017E9DAC}" type="slidenum">
              <a:rPr lang="en-CA" smtClean="0"/>
              <a:pPr>
                <a:defRPr/>
              </a:pPr>
              <a:t>25</a:t>
            </a:fld>
            <a:endParaRPr lang="en-CA"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4514" name="Rectangle 3"/>
          <p:cNvSpPr>
            <a:spLocks noGrp="1" noChangeArrowheads="1"/>
          </p:cNvSpPr>
          <p:nvPr>
            <p:ph type="body" idx="1"/>
          </p:nvPr>
        </p:nvSpPr>
        <p:spPr bwMode="auto">
          <a:solidFill>
            <a:srgbClr val="FFFFFF"/>
          </a:solidFill>
          <a:ln>
            <a:noFill/>
            <a:miter lim="800000"/>
            <a:headEnd/>
            <a:tailEnd/>
          </a:ln>
        </p:spPr>
        <p:txBody>
          <a:bodyPr/>
          <a:lstStyle/>
          <a:p>
            <a:pPr eaLnBrk="1" hangingPunct="1">
              <a:spcBef>
                <a:spcPct val="0"/>
              </a:spcBef>
            </a:pPr>
            <a:r>
              <a:rPr lang="en-US" b="1" dirty="0" smtClean="0">
                <a:latin typeface="Arial" pitchFamily="34" charset="0"/>
                <a:cs typeface="Arial" pitchFamily="34" charset="0"/>
              </a:rPr>
              <a:t> </a:t>
            </a:r>
            <a:r>
              <a:rPr lang="en-US" dirty="0" smtClean="0">
                <a:latin typeface="Arial" pitchFamily="34" charset="0"/>
                <a:cs typeface="Arial" pitchFamily="34" charset="0"/>
              </a:rPr>
              <a:t>A second relaxation permits the use of NFPA 13D in buildings where the building </a:t>
            </a:r>
          </a:p>
          <a:p>
            <a:pPr marL="457200" lvl="1" indent="0" eaLnBrk="1" hangingPunct="1">
              <a:spcBef>
                <a:spcPct val="0"/>
              </a:spcBef>
              <a:buFontTx/>
              <a:buChar char="•"/>
            </a:pPr>
            <a:r>
              <a:rPr lang="en-US" dirty="0" smtClean="0">
                <a:latin typeface="Arial" pitchFamily="34" charset="0"/>
                <a:cs typeface="Arial" pitchFamily="34" charset="0"/>
              </a:rPr>
              <a:t>Contains not more than 2 suites</a:t>
            </a:r>
          </a:p>
          <a:p>
            <a:pPr marL="457200" lvl="1" indent="0" eaLnBrk="1" hangingPunct="1">
              <a:spcBef>
                <a:spcPct val="0"/>
              </a:spcBef>
              <a:buFontTx/>
              <a:buChar char="•"/>
            </a:pPr>
            <a:r>
              <a:rPr lang="en-US" dirty="0" smtClean="0">
                <a:latin typeface="Arial" pitchFamily="34" charset="0"/>
                <a:cs typeface="Arial" pitchFamily="34" charset="0"/>
              </a:rPr>
              <a:t>Contains not more than 5 residents throughout</a:t>
            </a:r>
          </a:p>
          <a:p>
            <a:pPr marL="457200" lvl="1" indent="0" eaLnBrk="1" hangingPunct="1">
              <a:spcBef>
                <a:spcPct val="0"/>
              </a:spcBef>
              <a:buFontTx/>
              <a:buChar char="•"/>
            </a:pPr>
            <a:r>
              <a:rPr lang="en-US" dirty="0" smtClean="0">
                <a:latin typeface="Arial" pitchFamily="34" charset="0"/>
                <a:cs typeface="Arial" pitchFamily="34" charset="0"/>
              </a:rPr>
              <a:t>30 minute water supply demand can be met</a:t>
            </a:r>
          </a:p>
          <a:p>
            <a:pPr marL="457200" lvl="1" indent="0" eaLnBrk="1" hangingPunct="1">
              <a:spcBef>
                <a:spcPct val="0"/>
              </a:spcBef>
              <a:buFontTx/>
              <a:buChar char="•"/>
            </a:pPr>
            <a:endParaRPr lang="en-US" dirty="0" smtClean="0">
              <a:latin typeface="Arial" pitchFamily="34" charset="0"/>
              <a:cs typeface="Arial" pitchFamily="34" charset="0"/>
            </a:endParaRPr>
          </a:p>
          <a:p>
            <a:pPr marL="457200" lvl="1" indent="0" eaLnBrk="1" hangingPunct="1">
              <a:spcBef>
                <a:spcPct val="0"/>
              </a:spcBef>
            </a:pPr>
            <a:r>
              <a:rPr lang="en-US" dirty="0" smtClean="0">
                <a:latin typeface="Arial" pitchFamily="34" charset="0"/>
                <a:cs typeface="Arial" pitchFamily="34" charset="0"/>
              </a:rPr>
              <a:t>This change essentially permits the small dwelling type care facility to utilize the less expensive NFPA 13D type sprinkler where care services are provided to no more than 5 residents.  Keeping in mind that the 5 residents throughout include the staff that reside in the premises.</a:t>
            </a:r>
          </a:p>
          <a:p>
            <a:pPr algn="ctr" eaLnBrk="1" hangingPunct="1">
              <a:spcBef>
                <a:spcPct val="0"/>
              </a:spcBef>
            </a:pPr>
            <a:endParaRPr lang="en-US" sz="1600" b="1" dirty="0" smtClean="0">
              <a:solidFill>
                <a:srgbClr val="FFFFFF"/>
              </a:solidFill>
              <a:latin typeface="Palatino"/>
              <a:cs typeface="Arial" pitchFamily="34" charset="0"/>
            </a:endParaRPr>
          </a:p>
        </p:txBody>
      </p:sp>
      <p:sp>
        <p:nvSpPr>
          <p:cNvPr id="4" name="Slide Number Placeholder 3"/>
          <p:cNvSpPr>
            <a:spLocks noGrp="1"/>
          </p:cNvSpPr>
          <p:nvPr>
            <p:ph type="sldNum" sz="quarter" idx="10"/>
          </p:nvPr>
        </p:nvSpPr>
        <p:spPr/>
        <p:txBody>
          <a:bodyPr/>
          <a:lstStyle/>
          <a:p>
            <a:pPr>
              <a:defRPr/>
            </a:pPr>
            <a:fld id="{C6DDC0F8-A191-4E16-AFC0-5DA8017E9DAC}" type="slidenum">
              <a:rPr lang="en-CA" smtClean="0"/>
              <a:pPr>
                <a:defRPr/>
              </a:pPr>
              <a:t>26</a:t>
            </a:fld>
            <a:endParaRPr lang="en-CA"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bwMode="auto">
          <a:xfrm>
            <a:off x="2019300" y="679450"/>
            <a:ext cx="2820988" cy="2116138"/>
          </a:xfrm>
          <a:solidFill>
            <a:srgbClr val="FFFFFF"/>
          </a:solidFill>
          <a:ln>
            <a:solidFill>
              <a:srgbClr val="000000"/>
            </a:solidFill>
            <a:miter lim="800000"/>
            <a:headEnd/>
            <a:tailEnd/>
          </a:ln>
        </p:spPr>
      </p:sp>
      <p:sp>
        <p:nvSpPr>
          <p:cNvPr id="51204" name="Rectangle 3"/>
          <p:cNvSpPr>
            <a:spLocks noGrp="1" noChangeArrowheads="1"/>
          </p:cNvSpPr>
          <p:nvPr>
            <p:ph type="body" idx="1"/>
          </p:nvPr>
        </p:nvSpPr>
        <p:spPr bwMode="auto">
          <a:xfrm>
            <a:off x="747713" y="3098800"/>
            <a:ext cx="5451475" cy="5359400"/>
          </a:xfrm>
          <a:ln>
            <a:noFill/>
            <a:miter lim="800000"/>
            <a:headEnd/>
            <a:tailEnd/>
          </a:ln>
        </p:spPr>
        <p:txBody>
          <a:bodyPr lIns="91432" tIns="45716" rIns="91432" bIns="45716">
            <a:normAutofit/>
          </a:bodyPr>
          <a:lstStyle/>
          <a:p>
            <a:pPr eaLnBrk="1" hangingPunct="1">
              <a:spcBef>
                <a:spcPct val="0"/>
              </a:spcBef>
              <a:buFontTx/>
              <a:buChar char="•"/>
              <a:defRPr/>
            </a:pPr>
            <a:r>
              <a:rPr lang="en-US" dirty="0" smtClean="0">
                <a:latin typeface="Arial" charset="0"/>
              </a:rPr>
              <a:t>Finally we look at detection and alarm requirements</a:t>
            </a:r>
          </a:p>
        </p:txBody>
      </p:sp>
      <p:sp>
        <p:nvSpPr>
          <p:cNvPr id="5" name="Slide Number Placeholder 4"/>
          <p:cNvSpPr>
            <a:spLocks noGrp="1"/>
          </p:cNvSpPr>
          <p:nvPr>
            <p:ph type="sldNum" sz="quarter" idx="10"/>
          </p:nvPr>
        </p:nvSpPr>
        <p:spPr/>
        <p:txBody>
          <a:bodyPr/>
          <a:lstStyle/>
          <a:p>
            <a:pPr>
              <a:defRPr/>
            </a:pPr>
            <a:fld id="{C6DDC0F8-A191-4E16-AFC0-5DA8017E9DAC}" type="slidenum">
              <a:rPr lang="en-CA" smtClean="0"/>
              <a:pPr>
                <a:defRPr/>
              </a:pPr>
              <a:t>27</a:t>
            </a:fld>
            <a:endParaRPr lang="en-CA"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68610" name="Notes Placeholder 2"/>
          <p:cNvSpPr>
            <a:spLocks noGrp="1"/>
          </p:cNvSpPr>
          <p:nvPr>
            <p:ph type="body" idx="1"/>
          </p:nvPr>
        </p:nvSpPr>
        <p:spPr bwMode="auto">
          <a:xfrm>
            <a:off x="914400" y="4343400"/>
            <a:ext cx="5029200" cy="4114800"/>
          </a:xfrm>
          <a:noFill/>
          <a:ln>
            <a:noFill/>
            <a:miter lim="800000"/>
            <a:headEnd/>
            <a:tailEnd/>
          </a:ln>
        </p:spPr>
        <p:txBody>
          <a:bodyPr lIns="91432" tIns="45716" rIns="91432" bIns="45716">
            <a:normAutofit/>
          </a:bodyPr>
          <a:lstStyle/>
          <a:p>
            <a:pPr eaLnBrk="1" hangingPunct="1"/>
            <a:r>
              <a:rPr lang="en-CA" dirty="0" smtClean="0">
                <a:latin typeface="Arial" pitchFamily="34" charset="0"/>
                <a:cs typeface="Arial" pitchFamily="34" charset="0"/>
              </a:rPr>
              <a:t>One of the relaxations permitted which provides a cost effective approach is by  permitting the use of smoke alarms within sleeping rooms and suites of residential care in lieu of smoke detectors.  This change does not eliminate the need to install a fire alarm system throughout the building as the common elements </a:t>
            </a:r>
            <a:r>
              <a:rPr lang="en-CA" dirty="0" err="1" smtClean="0">
                <a:latin typeface="Arial" pitchFamily="34" charset="0"/>
                <a:cs typeface="Arial" pitchFamily="34" charset="0"/>
              </a:rPr>
              <a:t>ie</a:t>
            </a:r>
            <a:r>
              <a:rPr lang="en-CA" dirty="0" smtClean="0">
                <a:latin typeface="Arial" pitchFamily="34" charset="0"/>
                <a:cs typeface="Arial" pitchFamily="34" charset="0"/>
              </a:rPr>
              <a:t> public corridors, stairwells, etc. will still require smoke detectors.</a:t>
            </a:r>
            <a:endParaRPr lang="en-US" dirty="0" smtClean="0">
              <a:latin typeface="Arial" pitchFamily="34" charset="0"/>
              <a:cs typeface="Arial" pitchFamily="34" charset="0"/>
            </a:endParaRPr>
          </a:p>
        </p:txBody>
      </p:sp>
      <p:sp>
        <p:nvSpPr>
          <p:cNvPr id="68611"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F268163B-7099-465B-AFDE-AA70AE4A16DA}" type="slidenum">
              <a:rPr lang="en-US" sz="1200" b="0">
                <a:solidFill>
                  <a:schemeClr val="tx1"/>
                </a:solidFill>
                <a:latin typeface="Times" pitchFamily="18" charset="0"/>
              </a:rPr>
              <a:pPr algn="r" eaLnBrk="0" hangingPunct="0"/>
              <a:t>28</a:t>
            </a:fld>
            <a:endParaRPr lang="en-US" sz="1200" b="0">
              <a:solidFill>
                <a:schemeClr val="tx1"/>
              </a:solidFill>
              <a:latin typeface="Times"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70659" name="Rectangle 3"/>
          <p:cNvSpPr>
            <a:spLocks noGrp="1" noChangeArrowheads="1"/>
          </p:cNvSpPr>
          <p:nvPr>
            <p:ph type="body" idx="1"/>
          </p:nvPr>
        </p:nvSpPr>
        <p:spPr bwMode="auto">
          <a:xfrm>
            <a:off x="914400" y="4343400"/>
            <a:ext cx="5029200" cy="4114800"/>
          </a:xfrm>
          <a:noFill/>
          <a:ln>
            <a:noFill/>
            <a:miter lim="800000"/>
            <a:headEnd/>
            <a:tailEnd/>
          </a:ln>
        </p:spPr>
        <p:txBody>
          <a:bodyPr lIns="91432" tIns="45716" rIns="91432" bIns="45716"/>
          <a:lstStyle/>
          <a:p>
            <a:pPr eaLnBrk="1" hangingPunct="1"/>
            <a:r>
              <a:rPr lang="en-US" dirty="0" smtClean="0">
                <a:latin typeface="Arial" pitchFamily="34" charset="0"/>
                <a:cs typeface="Arial" pitchFamily="34" charset="0"/>
              </a:rPr>
              <a:t>Statistics have shown that next to kitchen fires, fires originating in sleeping rooms within dwelling units account for the second highest causes of fire deaths in homes. With the current code requirement for smoke alarms to be located in corridors outside the sleeping rooms, this has caused a delay in notifying occupants in the sleeping rooms of a fire especially if the fire originates within that room with the door closed. This is for two reasons:</a:t>
            </a:r>
          </a:p>
          <a:p>
            <a:pPr marL="457200" lvl="1" indent="0" eaLnBrk="1" hangingPunct="1">
              <a:buFontTx/>
              <a:buChar char="•"/>
            </a:pPr>
            <a:r>
              <a:rPr lang="en-US" dirty="0" smtClean="0">
                <a:latin typeface="Arial" pitchFamily="34" charset="0"/>
                <a:cs typeface="Arial" pitchFamily="34" charset="0"/>
              </a:rPr>
              <a:t>the audibility levels within the sleeping room may be reduced due to the closed door, and </a:t>
            </a:r>
          </a:p>
          <a:p>
            <a:pPr marL="457200" lvl="1" indent="0" eaLnBrk="1" hangingPunct="1">
              <a:buFontTx/>
              <a:buChar char="•"/>
            </a:pPr>
            <a:r>
              <a:rPr lang="en-US" dirty="0" smtClean="0">
                <a:latin typeface="Arial" pitchFamily="34" charset="0"/>
                <a:cs typeface="Arial" pitchFamily="34" charset="0"/>
              </a:rPr>
              <a:t>secondly the smoke travel from the sleeping room to the detector (if door is closed) will be impeded thus delaying activation and early notification of occupants.</a:t>
            </a: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Smoke alarms located within the corridor will be still be required as they are better capable of detecting a fire originating outside of the room.</a:t>
            </a:r>
          </a:p>
          <a:p>
            <a:pPr eaLnBrk="1" hangingPunct="1"/>
            <a:endParaRPr lang="en-US" b="1"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p:txBody>
      </p:sp>
      <p:sp>
        <p:nvSpPr>
          <p:cNvPr id="5" name="Slide Number Placeholder 4"/>
          <p:cNvSpPr>
            <a:spLocks noGrp="1"/>
          </p:cNvSpPr>
          <p:nvPr>
            <p:ph type="sldNum" sz="quarter" idx="10"/>
          </p:nvPr>
        </p:nvSpPr>
        <p:spPr/>
        <p:txBody>
          <a:bodyPr/>
          <a:lstStyle/>
          <a:p>
            <a:pPr>
              <a:defRPr/>
            </a:pPr>
            <a:fld id="{C6DDC0F8-A191-4E16-AFC0-5DA8017E9DAC}" type="slidenum">
              <a:rPr lang="en-CA" smtClean="0"/>
              <a:pPr>
                <a:defRPr/>
              </a:pPr>
              <a:t>29</a:t>
            </a:fld>
            <a:endParaRPr lang="en-C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noTextEdit="1"/>
          </p:cNvSpPr>
          <p:nvPr>
            <p:ph type="sldImg"/>
          </p:nvPr>
        </p:nvSpPr>
        <p:spPr bwMode="auto">
          <a:noFill/>
          <a:ln>
            <a:solidFill>
              <a:srgbClr val="000000"/>
            </a:solidFill>
            <a:miter lim="800000"/>
            <a:headEnd/>
            <a:tailEnd/>
          </a:ln>
        </p:spPr>
      </p:sp>
      <p:sp>
        <p:nvSpPr>
          <p:cNvPr id="11266" name="Notes Placeholder 2"/>
          <p:cNvSpPr>
            <a:spLocks noGrp="1"/>
          </p:cNvSpPr>
          <p:nvPr>
            <p:ph type="body" idx="1"/>
          </p:nvPr>
        </p:nvSpPr>
        <p:spPr bwMode="auto">
          <a:noFill/>
          <a:ln>
            <a:noFill/>
            <a:miter lim="800000"/>
            <a:headEnd/>
            <a:tailEnd/>
          </a:ln>
        </p:spPr>
        <p:txBody>
          <a:bodyPr/>
          <a:lstStyle/>
          <a:p>
            <a:r>
              <a:rPr lang="en-US" dirty="0" smtClean="0">
                <a:cs typeface="Arial" pitchFamily="34" charset="0"/>
              </a:rPr>
              <a:t>There are classes of care facilities where persons receive special or supervisory care because of cognitive or physical limitations.  These include, but are not limited to:  retirement homes, certain group homes, supportive housing, children’s custodial homes, convalescent homes, residential care facilities, and sanatoria without detention quarters.  </a:t>
            </a:r>
          </a:p>
          <a:p>
            <a:endParaRPr lang="en-US" dirty="0" smtClean="0">
              <a:cs typeface="Arial" pitchFamily="34" charset="0"/>
            </a:endParaRPr>
          </a:p>
          <a:p>
            <a:r>
              <a:rPr lang="en-US" dirty="0" smtClean="0">
                <a:cs typeface="Arial" pitchFamily="34" charset="0"/>
              </a:rPr>
              <a:t>Residents of these care facilities may be adults or children and may receive care services under a variety of different programs/models. These programs/models range from a highly supported setting in which residents with multiple disabilities receive 24 hr. supervisory care to a low support setting in which adult residents are capable of independent living but receive periodic visits from an off-site caseworker.</a:t>
            </a:r>
          </a:p>
          <a:p>
            <a:endParaRPr lang="en-US" dirty="0" smtClean="0">
              <a:cs typeface="Arial" pitchFamily="34" charset="0"/>
            </a:endParaRPr>
          </a:p>
          <a:p>
            <a:r>
              <a:rPr lang="en-US" dirty="0" smtClean="0">
                <a:cs typeface="Arial" pitchFamily="34" charset="0"/>
              </a:rPr>
              <a:t>As these care facilities are found across Canada, PTPACC has indicated among its priorities, to consider ways to amend the model National Building Code to address the issue of whether, and how, to establish a new occupancy classification and related Building Code requirements that are more stringent than those that are applied to residential uses, but less stringent than those that are applied in care and detention uses.</a:t>
            </a:r>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03FC02C2-A587-4610-883C-99F63CDD8E13}" type="slidenum">
              <a:rPr lang="en-US" sz="1200" b="0">
                <a:solidFill>
                  <a:schemeClr val="tx1"/>
                </a:solidFill>
              </a:rPr>
              <a:pPr algn="r" fontAlgn="auto">
                <a:spcBef>
                  <a:spcPts val="0"/>
                </a:spcBef>
                <a:spcAft>
                  <a:spcPts val="0"/>
                </a:spcAft>
                <a:defRPr/>
              </a:pPr>
              <a:t>3</a:t>
            </a:fld>
            <a:endParaRPr lang="en-US" sz="1200" b="0" dirty="0">
              <a:solidFill>
                <a:schemeClr val="tx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72707" name="Rectangle 3"/>
          <p:cNvSpPr>
            <a:spLocks noGrp="1" noChangeArrowheads="1"/>
          </p:cNvSpPr>
          <p:nvPr>
            <p:ph type="body" idx="1"/>
          </p:nvPr>
        </p:nvSpPr>
        <p:spPr bwMode="auto">
          <a:xfrm>
            <a:off x="914400" y="4343400"/>
            <a:ext cx="5029200" cy="4114800"/>
          </a:xfrm>
          <a:noFill/>
          <a:ln>
            <a:noFill/>
            <a:miter lim="800000"/>
            <a:headEnd/>
            <a:tailEnd/>
          </a:ln>
        </p:spPr>
        <p:txBody>
          <a:bodyPr lIns="91432" tIns="45716" rIns="91432" bIns="45716"/>
          <a:lstStyle/>
          <a:p>
            <a:pPr marL="457200" lvl="1" indent="0" eaLnBrk="1" hangingPunct="1"/>
            <a:r>
              <a:rPr lang="en-US" dirty="0" smtClean="0">
                <a:latin typeface="Arial" pitchFamily="34" charset="0"/>
                <a:cs typeface="Arial" pitchFamily="34" charset="0"/>
              </a:rPr>
              <a:t>The requirement of a temporal pattern for smoke alarms</a:t>
            </a:r>
            <a:r>
              <a:rPr lang="en-US" baseline="0" dirty="0" smtClean="0">
                <a:latin typeface="Arial" pitchFamily="34" charset="0"/>
                <a:cs typeface="Arial" pitchFamily="34" charset="0"/>
              </a:rPr>
              <a:t> </a:t>
            </a:r>
            <a:r>
              <a:rPr lang="en-US" dirty="0" smtClean="0">
                <a:latin typeface="Arial" pitchFamily="34" charset="0"/>
                <a:cs typeface="Arial" pitchFamily="34" charset="0"/>
              </a:rPr>
              <a:t>that was introduced for residential occupancies has been expanded to include care occupancies.</a:t>
            </a:r>
            <a:endParaRPr lang="en-US" b="1" dirty="0" smtClean="0">
              <a:latin typeface="Arial" pitchFamily="34" charset="0"/>
              <a:cs typeface="Arial" pitchFamily="34" charset="0"/>
            </a:endParaRPr>
          </a:p>
          <a:p>
            <a:pPr eaLnBrk="1" hangingPunct="1"/>
            <a:r>
              <a:rPr lang="en-US" dirty="0" smtClean="0">
                <a:latin typeface="Arial" pitchFamily="34" charset="0"/>
                <a:cs typeface="Arial" pitchFamily="34" charset="0"/>
              </a:rPr>
              <a:t>Another provision has been introduced to improve the capacity of the alarm sound of the smoke alarm to be heard at night time. Studies have shown that a sound pattern respecting the temporal pattern is more probable to awake the elderly and very young occupants than standard alarm. Combine with the bedroom installation, this measure will improve the effectiveness of evacuation in the residential home. </a:t>
            </a:r>
          </a:p>
          <a:p>
            <a:pPr eaLnBrk="1" hangingPunct="1"/>
            <a:endParaRPr lang="en-US" dirty="0" smtClean="0">
              <a:latin typeface="Arial" pitchFamily="34" charset="0"/>
              <a:cs typeface="Arial" pitchFamily="34" charset="0"/>
            </a:endParaRPr>
          </a:p>
        </p:txBody>
      </p:sp>
      <p:sp>
        <p:nvSpPr>
          <p:cNvPr id="5" name="Slide Number Placeholder 4"/>
          <p:cNvSpPr>
            <a:spLocks noGrp="1"/>
          </p:cNvSpPr>
          <p:nvPr>
            <p:ph type="sldNum" sz="quarter" idx="10"/>
          </p:nvPr>
        </p:nvSpPr>
        <p:spPr/>
        <p:txBody>
          <a:bodyPr/>
          <a:lstStyle/>
          <a:p>
            <a:pPr>
              <a:defRPr/>
            </a:pPr>
            <a:fld id="{C6DDC0F8-A191-4E16-AFC0-5DA8017E9DAC}" type="slidenum">
              <a:rPr lang="en-CA" smtClean="0"/>
              <a:pPr>
                <a:defRPr/>
              </a:pPr>
              <a:t>30</a:t>
            </a:fld>
            <a:endParaRPr lang="en-CA"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4754" name="Rectangle 3"/>
          <p:cNvSpPr>
            <a:spLocks noGrp="1" noChangeArrowheads="1"/>
          </p:cNvSpPr>
          <p:nvPr>
            <p:ph type="body" idx="1"/>
          </p:nvPr>
        </p:nvSpPr>
        <p:spPr bwMode="auto">
          <a:solidFill>
            <a:srgbClr val="FFFFFF"/>
          </a:solidFill>
          <a:ln>
            <a:noFill/>
            <a:miter lim="800000"/>
            <a:headEnd/>
            <a:tailEnd/>
          </a:ln>
        </p:spPr>
        <p:txBody>
          <a:bodyPr/>
          <a:lstStyle/>
          <a:p>
            <a:r>
              <a:rPr lang="en-CA" dirty="0" smtClean="0">
                <a:latin typeface="Arial" pitchFamily="34" charset="0"/>
                <a:cs typeface="Arial" pitchFamily="34" charset="0"/>
              </a:rPr>
              <a:t>Convalescent homes and children’s custodial homes are permitted to be classified as </a:t>
            </a:r>
            <a:r>
              <a:rPr lang="en-CA" i="1" dirty="0" smtClean="0">
                <a:latin typeface="Arial" pitchFamily="34" charset="0"/>
                <a:cs typeface="Arial" pitchFamily="34" charset="0"/>
              </a:rPr>
              <a:t>residential</a:t>
            </a:r>
            <a:r>
              <a:rPr lang="en-CA" dirty="0" smtClean="0">
                <a:latin typeface="Arial" pitchFamily="34" charset="0"/>
                <a:cs typeface="Arial" pitchFamily="34" charset="0"/>
              </a:rPr>
              <a:t> </a:t>
            </a:r>
            <a:r>
              <a:rPr lang="en-CA" i="1" dirty="0" smtClean="0">
                <a:latin typeface="Arial" pitchFamily="34" charset="0"/>
                <a:cs typeface="Arial" pitchFamily="34" charset="0"/>
              </a:rPr>
              <a:t>occupancies</a:t>
            </a:r>
            <a:r>
              <a:rPr lang="en-CA" dirty="0" smtClean="0">
                <a:latin typeface="Arial" pitchFamily="34" charset="0"/>
                <a:cs typeface="Arial" pitchFamily="34" charset="0"/>
              </a:rPr>
              <a:t> within the application of Part 3, provided that occupants are ambulatory and live as a single housekeeping unit in a </a:t>
            </a:r>
            <a:r>
              <a:rPr lang="en-CA" i="1" dirty="0" smtClean="0">
                <a:latin typeface="Arial" pitchFamily="34" charset="0"/>
                <a:cs typeface="Arial" pitchFamily="34" charset="0"/>
              </a:rPr>
              <a:t>suite </a:t>
            </a:r>
            <a:r>
              <a:rPr lang="en-CA" dirty="0" smtClean="0">
                <a:latin typeface="Arial" pitchFamily="34" charset="0"/>
                <a:cs typeface="Arial" pitchFamily="34" charset="0"/>
              </a:rPr>
              <a:t>with sleeping accommodation for not more than 10 persons.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This change provides clarification as to the application of convalescent and custodial homes within Part 3.  Smaller buildings ( less than 600 </a:t>
            </a:r>
            <a:r>
              <a:rPr lang="en-US" dirty="0" err="1" smtClean="0">
                <a:latin typeface="Arial" pitchFamily="34" charset="0"/>
                <a:cs typeface="Arial" pitchFamily="34" charset="0"/>
              </a:rPr>
              <a:t>metres</a:t>
            </a:r>
            <a:r>
              <a:rPr lang="en-US" dirty="0" smtClean="0">
                <a:latin typeface="Arial" pitchFamily="34" charset="0"/>
                <a:cs typeface="Arial" pitchFamily="34" charset="0"/>
              </a:rPr>
              <a:t> squared) that fall within the category of residential based on these conditions must meet the residential requirements of Part 3.</a:t>
            </a:r>
          </a:p>
          <a:p>
            <a:endParaRPr lang="en-US" dirty="0" smtClean="0"/>
          </a:p>
        </p:txBody>
      </p:sp>
      <p:sp>
        <p:nvSpPr>
          <p:cNvPr id="4" name="Slide Number Placeholder 3"/>
          <p:cNvSpPr>
            <a:spLocks noGrp="1"/>
          </p:cNvSpPr>
          <p:nvPr>
            <p:ph type="sldNum" sz="quarter" idx="10"/>
          </p:nvPr>
        </p:nvSpPr>
        <p:spPr/>
        <p:txBody>
          <a:bodyPr/>
          <a:lstStyle/>
          <a:p>
            <a:pPr>
              <a:defRPr/>
            </a:pPr>
            <a:fld id="{C6DDC0F8-A191-4E16-AFC0-5DA8017E9DAC}" type="slidenum">
              <a:rPr lang="en-CA" smtClean="0"/>
              <a:pPr>
                <a:defRPr/>
              </a:pPr>
              <a:t>31</a:t>
            </a:fld>
            <a:endParaRPr lang="en-CA"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eaLnBrk="0" hangingPunct="0"/>
            <a:fld id="{171DC66A-2DB9-4575-8A05-3CABD68B06E4}" type="slidenum">
              <a:rPr lang="en-US" sz="1200" b="0">
                <a:solidFill>
                  <a:schemeClr val="tx1"/>
                </a:solidFill>
                <a:latin typeface="Times" pitchFamily="18" charset="0"/>
              </a:rPr>
              <a:pPr algn="r" eaLnBrk="0" hangingPunct="0"/>
              <a:t>32</a:t>
            </a:fld>
            <a:endParaRPr lang="en-US" sz="1200" b="0">
              <a:solidFill>
                <a:schemeClr val="tx1"/>
              </a:solidFill>
              <a:latin typeface="Times" pitchFamily="18" charset="0"/>
            </a:endParaRPr>
          </a:p>
        </p:txBody>
      </p:sp>
      <p:sp>
        <p:nvSpPr>
          <p:cNvPr id="76802" name="Rectangle 2"/>
          <p:cNvSpPr>
            <a:spLocks noGrp="1" noRot="1" noChangeAspect="1" noChangeArrowheads="1" noTextEdit="1"/>
          </p:cNvSpPr>
          <p:nvPr>
            <p:ph type="sldImg"/>
          </p:nvPr>
        </p:nvSpPr>
        <p:spPr bwMode="auto">
          <a:xfrm>
            <a:off x="1144588" y="685800"/>
            <a:ext cx="4572000" cy="3429000"/>
          </a:xfrm>
          <a:solidFill>
            <a:srgbClr val="FFFFFF"/>
          </a:solidFill>
          <a:ln>
            <a:solidFill>
              <a:srgbClr val="000000"/>
            </a:solidFill>
            <a:miter lim="800000"/>
            <a:headEnd/>
            <a:tailEnd/>
          </a:ln>
        </p:spPr>
      </p:sp>
      <p:sp>
        <p:nvSpPr>
          <p:cNvPr id="5" name="Slide Number Placeholder 4"/>
          <p:cNvSpPr>
            <a:spLocks noGrp="1"/>
          </p:cNvSpPr>
          <p:nvPr>
            <p:ph type="sldNum" sz="quarter" idx="10"/>
          </p:nvPr>
        </p:nvSpPr>
        <p:spPr/>
        <p:txBody>
          <a:bodyPr/>
          <a:lstStyle/>
          <a:p>
            <a:pPr>
              <a:defRPr/>
            </a:pPr>
            <a:fld id="{C6DDC0F8-A191-4E16-AFC0-5DA8017E9DAC}" type="slidenum">
              <a:rPr lang="en-CA" smtClean="0"/>
              <a:pPr>
                <a:defRPr/>
              </a:pPr>
              <a:t>32</a:t>
            </a:fld>
            <a:endParaRPr lang="en-CA"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DDC0F8-A191-4E16-AFC0-5DA8017E9DAC}" type="slidenum">
              <a:rPr lang="en-CA" smtClean="0"/>
              <a:pPr>
                <a:defRPr/>
              </a:pPr>
              <a:t>33</a:t>
            </a:fld>
            <a:endParaRPr lang="en-C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a:ln>
            <a:noFill/>
            <a:miter lim="800000"/>
            <a:headEnd/>
            <a:tailEnd/>
          </a:ln>
        </p:spPr>
        <p:txBody>
          <a:bodyPr>
            <a:normAutofit/>
          </a:bodyPr>
          <a:lstStyle/>
          <a:p>
            <a:pPr eaLnBrk="1" hangingPunct="1">
              <a:spcBef>
                <a:spcPct val="0"/>
              </a:spcBef>
            </a:pPr>
            <a:r>
              <a:rPr lang="en-CA" dirty="0" smtClean="0">
                <a:latin typeface="Arial" pitchFamily="34" charset="0"/>
              </a:rPr>
              <a:t>Due to the nature of occupancy, these premises generally require more fire and structural safety features than those found in a residential occupancy (e.g., Group C Major Occupancy), but do not generally require the extensive fire and structural safety features found in institutional uses such as hospitals or nursing homes (i.e., Group B, Division 2).  Currently, owners of such facilities are often burdened with the capital cost of meeting the higher B2 requirements, without corresponding benefit to their clients or occupants.</a:t>
            </a:r>
            <a:endParaRPr lang="en-US" dirty="0" smtClean="0">
              <a:latin typeface="Arial" pitchFamily="34" charset="0"/>
            </a:endParaRPr>
          </a:p>
          <a:p>
            <a:pPr eaLnBrk="1" hangingPunct="1">
              <a:spcBef>
                <a:spcPct val="0"/>
              </a:spcBef>
            </a:pPr>
            <a:endParaRPr lang="en-CA" dirty="0" smtClean="0">
              <a:latin typeface="Arial" pitchFamily="34" charset="0"/>
            </a:endParaRPr>
          </a:p>
          <a:p>
            <a:pPr eaLnBrk="1" hangingPunct="1">
              <a:spcBef>
                <a:spcPct val="0"/>
              </a:spcBef>
            </a:pPr>
            <a:r>
              <a:rPr lang="en-CA" dirty="0" smtClean="0">
                <a:latin typeface="Arial" pitchFamily="34" charset="0"/>
              </a:rPr>
              <a:t>This new series of technical changes to the National Building and Fire Codes establish requirements that are more stringent than those applied to residential uses, but less stringent that those currently applied to care and detention uses. </a:t>
            </a:r>
          </a:p>
          <a:p>
            <a:endParaRPr lang="en-CA" dirty="0"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341DB31-AE53-42D4-8154-A8B81AB8CFA5}" type="slidenum">
              <a:rPr lang="en-US" sz="1200" b="0">
                <a:solidFill>
                  <a:schemeClr val="tx1"/>
                </a:solidFill>
              </a:rPr>
              <a:pPr algn="r" fontAlgn="auto">
                <a:spcBef>
                  <a:spcPts val="0"/>
                </a:spcBef>
                <a:spcAft>
                  <a:spcPts val="0"/>
                </a:spcAft>
                <a:defRPr/>
              </a:pPr>
              <a:t>4</a:t>
            </a:fld>
            <a:endParaRPr lang="en-US" sz="1200" b="0" dirty="0">
              <a:solidFill>
                <a:schemeClr val="tx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bwMode="auto">
          <a:xfrm>
            <a:off x="2019300" y="679450"/>
            <a:ext cx="2820988" cy="2116138"/>
          </a:xfrm>
          <a:solidFill>
            <a:srgbClr val="FFFFFF"/>
          </a:solidFill>
          <a:ln>
            <a:solidFill>
              <a:srgbClr val="000000"/>
            </a:solidFill>
            <a:miter lim="800000"/>
            <a:headEnd/>
            <a:tailEnd/>
          </a:ln>
        </p:spPr>
      </p:sp>
      <p:sp>
        <p:nvSpPr>
          <p:cNvPr id="6" name="Notes Placeholder 5"/>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Let’s start with the new definitions associated with care occupancies.</a:t>
            </a:r>
          </a:p>
        </p:txBody>
      </p:sp>
      <p:sp>
        <p:nvSpPr>
          <p:cNvPr id="5" name="Slide Number Placeholder 4"/>
          <p:cNvSpPr>
            <a:spLocks noGrp="1"/>
          </p:cNvSpPr>
          <p:nvPr>
            <p:ph type="sldNum" sz="quarter" idx="10"/>
          </p:nvPr>
        </p:nvSpPr>
        <p:spPr/>
        <p:txBody>
          <a:bodyPr/>
          <a:lstStyle/>
          <a:p>
            <a:pPr>
              <a:defRPr/>
            </a:pPr>
            <a:fld id="{C6DDC0F8-A191-4E16-AFC0-5DA8017E9DAC}" type="slidenum">
              <a:rPr lang="en-CA" smtClean="0"/>
              <a:pPr>
                <a:defRPr/>
              </a:pPr>
              <a:t>5</a:t>
            </a:fld>
            <a:endParaRPr lang="en-C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noFill/>
        </p:spPr>
        <p:txBody>
          <a:bodyPr/>
          <a:lstStyle/>
          <a:p>
            <a:r>
              <a:rPr lang="en-US" dirty="0" smtClean="0"/>
              <a:t>The </a:t>
            </a:r>
            <a:r>
              <a:rPr lang="en-US" dirty="0" err="1" smtClean="0"/>
              <a:t>unshaded</a:t>
            </a:r>
            <a:r>
              <a:rPr lang="en-US" dirty="0" smtClean="0"/>
              <a:t> portion illustrates the occupancy classifications in the 2005 NBC.  The 2010 Code has introduced a new classification Group B division 3.</a:t>
            </a:r>
          </a:p>
        </p:txBody>
      </p:sp>
      <p:sp>
        <p:nvSpPr>
          <p:cNvPr id="4" name="Slide Number Placeholder 3"/>
          <p:cNvSpPr>
            <a:spLocks noGrp="1"/>
          </p:cNvSpPr>
          <p:nvPr>
            <p:ph type="sldNum" sz="quarter" idx="10"/>
          </p:nvPr>
        </p:nvSpPr>
        <p:spPr/>
        <p:txBody>
          <a:bodyPr/>
          <a:lstStyle/>
          <a:p>
            <a:pPr>
              <a:defRPr/>
            </a:pPr>
            <a:fld id="{C6DDC0F8-A191-4E16-AFC0-5DA8017E9DAC}" type="slidenum">
              <a:rPr lang="en-CA" smtClean="0"/>
              <a:pPr>
                <a:defRPr/>
              </a:pPr>
              <a:t>6</a:t>
            </a:fld>
            <a:endParaRPr lang="en-C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2EACE729-5CFC-4F20-BEBC-F2DCB37C7FF6}" type="slidenum">
              <a:rPr lang="en-US" sz="1200" b="0">
                <a:solidFill>
                  <a:schemeClr val="tx1"/>
                </a:solidFill>
              </a:rPr>
              <a:pPr algn="r" fontAlgn="auto">
                <a:spcBef>
                  <a:spcPts val="0"/>
                </a:spcBef>
                <a:spcAft>
                  <a:spcPts val="0"/>
                </a:spcAft>
                <a:defRPr/>
              </a:pPr>
              <a:t>7</a:t>
            </a:fld>
            <a:endParaRPr lang="en-US" sz="1200" b="0" dirty="0">
              <a:solidFill>
                <a:schemeClr val="tx1"/>
              </a:solidFill>
            </a:endParaRPr>
          </a:p>
        </p:txBody>
      </p:sp>
      <p:sp>
        <p:nvSpPr>
          <p:cNvPr id="5" name="Notes Placeholder 4"/>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dirty="0" smtClean="0"/>
              <a:t>Under the 2005 code, care occupancies were treated similar to treatment occupancies.  In other words, requirements for hospitals could be applied to residential care facilities where occupants were not receiving the type of care received by incapacitated residents.  The 2005 definitions read as follows:</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57759589-E939-4374-ADFF-825002ABC093}" type="slidenum">
              <a:rPr lang="en-CA" sz="1200" b="0">
                <a:solidFill>
                  <a:schemeClr val="tx1"/>
                </a:solidFill>
              </a:rPr>
              <a:pPr algn="r" fontAlgn="auto">
                <a:spcBef>
                  <a:spcPts val="0"/>
                </a:spcBef>
                <a:spcAft>
                  <a:spcPts val="0"/>
                </a:spcAft>
                <a:defRPr/>
              </a:pPr>
              <a:t>8</a:t>
            </a:fld>
            <a:endParaRPr lang="en-CA" sz="1200" b="0" dirty="0">
              <a:solidFill>
                <a:schemeClr val="tx1"/>
              </a:solidFill>
            </a:endParaRPr>
          </a:p>
        </p:txBody>
      </p:sp>
      <p:sp>
        <p:nvSpPr>
          <p:cNvPr id="5" name="Notes Placeholder 4"/>
          <p:cNvSpPr>
            <a:spLocks noGrp="1"/>
          </p:cNvSpPr>
          <p:nvPr>
            <p:ph type="body" idx="1"/>
          </p:nvPr>
        </p:nvSpPr>
        <p:spPr/>
        <p:txBody>
          <a:bodyPr>
            <a:normAutofit/>
          </a:bodyPr>
          <a:lstStyle/>
          <a:p>
            <a:pPr>
              <a:lnSpc>
                <a:spcPct val="90000"/>
              </a:lnSpc>
            </a:pPr>
            <a:r>
              <a:rPr lang="en-US" i="1" dirty="0" smtClean="0">
                <a:latin typeface="Arial" pitchFamily="34" charset="0"/>
                <a:cs typeface="Arial" pitchFamily="34" charset="0"/>
              </a:rPr>
              <a:t>Read Definition</a:t>
            </a:r>
          </a:p>
          <a:p>
            <a:pPr>
              <a:lnSpc>
                <a:spcPct val="90000"/>
              </a:lnSpc>
            </a:pPr>
            <a:r>
              <a:rPr lang="en-US" i="1" dirty="0" smtClean="0">
                <a:latin typeface="Arial" pitchFamily="34" charset="0"/>
                <a:cs typeface="Arial" pitchFamily="34" charset="0"/>
              </a:rPr>
              <a:t>Treatment</a:t>
            </a:r>
            <a:r>
              <a:rPr lang="en-US" dirty="0" smtClean="0">
                <a:latin typeface="Arial" pitchFamily="34" charset="0"/>
                <a:cs typeface="Arial" pitchFamily="34" charset="0"/>
              </a:rPr>
              <a:t>  means the provision of medical or other health-related intervention to persons, where the administration or lack of administration of these interventions may render them incapable of evacuating to a safe location without the assistance of another person.</a:t>
            </a:r>
            <a:endParaRPr lang="en-CA" dirty="0" smtClean="0">
              <a:latin typeface="Arial" pitchFamily="34" charset="0"/>
              <a:cs typeface="Arial" pitchFamily="34" charset="0"/>
            </a:endParaRPr>
          </a:p>
          <a:p>
            <a:pPr>
              <a:lnSpc>
                <a:spcPct val="90000"/>
              </a:lnSpc>
            </a:pPr>
            <a:endParaRPr lang="en-CA" b="1" dirty="0" smtClean="0">
              <a:latin typeface="Arial" pitchFamily="34" charset="0"/>
              <a:cs typeface="Arial" pitchFamily="34" charset="0"/>
            </a:endParaRPr>
          </a:p>
          <a:p>
            <a:pPr>
              <a:lnSpc>
                <a:spcPct val="90000"/>
              </a:lnSpc>
            </a:pPr>
            <a:r>
              <a:rPr lang="en-CA" b="1" dirty="0" smtClean="0">
                <a:latin typeface="Arial" pitchFamily="34" charset="0"/>
                <a:cs typeface="Arial" pitchFamily="34" charset="0"/>
              </a:rPr>
              <a:t>Treatment</a:t>
            </a:r>
            <a:endParaRPr lang="en-CA" dirty="0" smtClean="0">
              <a:latin typeface="Arial" pitchFamily="34" charset="0"/>
              <a:cs typeface="Arial" pitchFamily="34" charset="0"/>
            </a:endParaRPr>
          </a:p>
          <a:p>
            <a:pPr>
              <a:lnSpc>
                <a:spcPct val="90000"/>
              </a:lnSpc>
            </a:pPr>
            <a:r>
              <a:rPr lang="en-CA" dirty="0" smtClean="0">
                <a:latin typeface="Arial" pitchFamily="34" charset="0"/>
                <a:cs typeface="Arial" pitchFamily="34" charset="0"/>
              </a:rPr>
              <a:t>“Treatments” may include such things as surgery, intensive care, and emergency medical intervention. Treatment services differ from the services provided by care occupancies like personal care assistance or the administration of medication, and from those provided by business and personal services like dentistry or day procedures.</a:t>
            </a:r>
          </a:p>
          <a:p>
            <a:pPr>
              <a:lnSpc>
                <a:spcPct val="90000"/>
              </a:lnSpc>
            </a:pPr>
            <a:r>
              <a:rPr lang="en-CA" dirty="0" smtClean="0">
                <a:latin typeface="Arial" pitchFamily="34" charset="0"/>
                <a:cs typeface="Arial" pitchFamily="34" charset="0"/>
              </a:rPr>
              <a:t>The ability to evacuate unassisted implies that a person is capable of recognizing and responding to an emergency given their physical, cognitive and behavioural abilities. This person is able to move to a safe location without the assistance of another person. For example, such a person must be able to arise and walk, or transfer from a bed or chair to a means of mobility, and leave the building or move to a safe location.</a:t>
            </a:r>
          </a:p>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7EB39C89-7B73-4A92-A248-1B2C3BB523C5}" type="slidenum">
              <a:rPr lang="en-CA" sz="1200" b="0">
                <a:solidFill>
                  <a:schemeClr val="tx1"/>
                </a:solidFill>
              </a:rPr>
              <a:pPr algn="r" fontAlgn="auto">
                <a:spcBef>
                  <a:spcPts val="0"/>
                </a:spcBef>
                <a:spcAft>
                  <a:spcPts val="0"/>
                </a:spcAft>
                <a:defRPr/>
              </a:pPr>
              <a:t>9</a:t>
            </a:fld>
            <a:endParaRPr lang="en-CA" sz="1200" b="0" dirty="0">
              <a:solidFill>
                <a:schemeClr val="tx1"/>
              </a:solidFill>
            </a:endParaRPr>
          </a:p>
        </p:txBody>
      </p:sp>
      <p:sp>
        <p:nvSpPr>
          <p:cNvPr id="5" name="Notes Placeholder 4"/>
          <p:cNvSpPr>
            <a:spLocks noGrp="1"/>
          </p:cNvSpPr>
          <p:nvPr>
            <p:ph type="body" idx="1"/>
          </p:nvPr>
        </p:nvSpPr>
        <p:spPr/>
        <p:txBody>
          <a:bodyPr>
            <a:normAutofit/>
          </a:bodyPr>
          <a:lstStyle/>
          <a:p>
            <a:r>
              <a:rPr lang="en-US" i="1" dirty="0" smtClean="0">
                <a:latin typeface="Arial" pitchFamily="34" charset="0"/>
                <a:cs typeface="Arial" pitchFamily="34" charset="0"/>
              </a:rPr>
              <a:t>Treatment occupancy </a:t>
            </a:r>
            <a:r>
              <a:rPr lang="en-US" dirty="0" smtClean="0">
                <a:latin typeface="Arial" pitchFamily="34" charset="0"/>
                <a:cs typeface="Arial" pitchFamily="34" charset="0"/>
              </a:rPr>
              <a:t>means the occupancy or use of a building or part thereof for the provision of treatment where overnight accommodation is available to facilitate the treatment.   Examples would include hospitals</a:t>
            </a:r>
            <a:r>
              <a:rPr lang="en-US" baseline="0" dirty="0" smtClean="0">
                <a:latin typeface="Arial" pitchFamily="34" charset="0"/>
                <a:cs typeface="Arial" pitchFamily="34" charset="0"/>
              </a:rPr>
              <a:t> and</a:t>
            </a:r>
            <a:r>
              <a:rPr lang="en-US" dirty="0" smtClean="0">
                <a:latin typeface="Arial" pitchFamily="34" charset="0"/>
                <a:cs typeface="Arial" pitchFamily="34" charset="0"/>
              </a:rPr>
              <a:t> palliative care </a:t>
            </a:r>
            <a:r>
              <a:rPr lang="en-US" dirty="0" err="1" smtClean="0">
                <a:latin typeface="Arial" pitchFamily="34" charset="0"/>
                <a:cs typeface="Arial" pitchFamily="34" charset="0"/>
              </a:rPr>
              <a:t>centres</a:t>
            </a:r>
            <a:r>
              <a:rPr lang="en-US" dirty="0" smtClean="0">
                <a:latin typeface="Arial" pitchFamily="34" charset="0"/>
                <a:cs typeface="Arial" pitchFamily="34" charset="0"/>
              </a:rPr>
              <a:t>.</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098" descr="corp_e_tw"/>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6563" name="Rectangle 4099"/>
          <p:cNvSpPr>
            <a:spLocks noGrp="1" noChangeArrowheads="1"/>
          </p:cNvSpPr>
          <p:nvPr>
            <p:ph type="subTitle" idx="1"/>
          </p:nvPr>
        </p:nvSpPr>
        <p:spPr>
          <a:xfrm>
            <a:off x="1371600" y="4114800"/>
            <a:ext cx="6400800" cy="1219200"/>
          </a:xfrm>
        </p:spPr>
        <p:txBody>
          <a:bodyPr/>
          <a:lstStyle>
            <a:lvl1pPr marL="0" indent="0" algn="ctr">
              <a:buFontTx/>
              <a:buNone/>
              <a:defRPr sz="1800"/>
            </a:lvl1pPr>
          </a:lstStyle>
          <a:p>
            <a:r>
              <a:rPr lang="en-US"/>
              <a:t>Click to edit Master subtitle style</a:t>
            </a:r>
          </a:p>
        </p:txBody>
      </p:sp>
      <p:sp>
        <p:nvSpPr>
          <p:cNvPr id="66564" name="Rectangle 4100"/>
          <p:cNvSpPr>
            <a:spLocks noGrp="1" noChangeArrowheads="1"/>
          </p:cNvSpPr>
          <p:nvPr>
            <p:ph type="ctrTitle" sz="quarter"/>
          </p:nvPr>
        </p:nvSpPr>
        <p:spPr>
          <a:xfrm>
            <a:off x="685800" y="2971800"/>
            <a:ext cx="7772400" cy="1143000"/>
          </a:xfrm>
        </p:spPr>
        <p:txBody>
          <a:bodyPr/>
          <a:lstStyle>
            <a:lvl1pPr algn="ctr">
              <a:defRPr/>
            </a:lvl1pPr>
          </a:lstStyle>
          <a:p>
            <a:r>
              <a:rPr lang="en-US"/>
              <a:t>Click to edit Master 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2"/>
          <p:cNvSpPr txBox="1">
            <a:spLocks noGrp="1"/>
          </p:cNvSpPr>
          <p:nvPr userDrawn="1"/>
        </p:nvSpPr>
        <p:spPr>
          <a:xfrm>
            <a:off x="323850" y="6324600"/>
            <a:ext cx="2133600" cy="365125"/>
          </a:xfrm>
          <a:prstGeom prst="rect">
            <a:avLst/>
          </a:prstGeom>
          <a:noFill/>
        </p:spPr>
        <p:txBody>
          <a:bodyPr anchor="ctr"/>
          <a:lstStyle/>
          <a:p>
            <a:pPr>
              <a:defRPr/>
            </a:pPr>
            <a:endParaRPr lang="en-CA" sz="1200" b="0" dirty="0">
              <a:solidFill>
                <a:srgbClr val="898989"/>
              </a:solidFill>
              <a:latin typeface="Arial" pitchFamily="34" charset="0"/>
            </a:endParaRPr>
          </a:p>
        </p:txBody>
      </p:sp>
      <p:sp>
        <p:nvSpPr>
          <p:cNvPr id="5" name="Slide Number Placeholder 3"/>
          <p:cNvSpPr txBox="1">
            <a:spLocks noGrp="1"/>
          </p:cNvSpPr>
          <p:nvPr userDrawn="1"/>
        </p:nvSpPr>
        <p:spPr>
          <a:xfrm>
            <a:off x="6732588" y="6356350"/>
            <a:ext cx="2133600" cy="365125"/>
          </a:xfrm>
          <a:prstGeom prst="rect">
            <a:avLst/>
          </a:prstGeom>
          <a:noFill/>
        </p:spPr>
        <p:txBody>
          <a:bodyPr anchor="ctr"/>
          <a:lstStyle/>
          <a:p>
            <a:pPr algn="r" fontAlgn="auto">
              <a:spcBef>
                <a:spcPts val="0"/>
              </a:spcBef>
              <a:spcAft>
                <a:spcPts val="0"/>
              </a:spcAft>
              <a:defRPr/>
            </a:pPr>
            <a:fld id="{48489558-5990-4EAF-9866-FBDA0A456026}"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pic>
        <p:nvPicPr>
          <p:cNvPr id="6" name="Picture 4" descr="presentations-e.jpg"/>
          <p:cNvPicPr>
            <a:picLocks noChangeAspect="1"/>
          </p:cNvPicPr>
          <p:nvPr userDrawn="1"/>
        </p:nvPicPr>
        <p:blipFill>
          <a:blip r:embed="rId2" cstate="print"/>
          <a:srcRect/>
          <a:stretch>
            <a:fillRect/>
          </a:stretch>
        </p:blipFill>
        <p:spPr bwMode="auto">
          <a:xfrm>
            <a:off x="7380288" y="333375"/>
            <a:ext cx="1504950" cy="904875"/>
          </a:xfrm>
          <a:prstGeom prst="rect">
            <a:avLst/>
          </a:prstGeom>
          <a:noFill/>
          <a:ln w="9525">
            <a:noFill/>
            <a:miter lim="800000"/>
            <a:headEnd/>
            <a:tailEnd/>
          </a:ln>
        </p:spPr>
      </p:pic>
      <p:cxnSp>
        <p:nvCxnSpPr>
          <p:cNvPr id="7" name="Straight Connector 7"/>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bwMode="auto">
          <a:xfrm>
            <a:off x="304800" y="1601788"/>
            <a:ext cx="8458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43" name="Rectangle 5"/>
          <p:cNvSpPr>
            <a:spLocks noGrp="1" noChangeArrowheads="1"/>
          </p:cNvSpPr>
          <p:nvPr>
            <p:ph type="title"/>
          </p:nvPr>
        </p:nvSpPr>
        <p:spPr bwMode="auto">
          <a:xfrm>
            <a:off x="4419600" y="228600"/>
            <a:ext cx="434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Lst>
  <p:transition/>
  <p:txStyles>
    <p:titleStyle>
      <a:lvl1pPr algn="r" rtl="0" eaLnBrk="0" fontAlgn="base" hangingPunct="0">
        <a:spcBef>
          <a:spcPct val="0"/>
        </a:spcBef>
        <a:spcAft>
          <a:spcPct val="0"/>
        </a:spcAft>
        <a:defRPr sz="3000" b="1">
          <a:solidFill>
            <a:srgbClr val="000066"/>
          </a:solidFill>
          <a:latin typeface="+mj-lt"/>
          <a:ea typeface="+mj-ea"/>
          <a:cs typeface="+mj-cs"/>
        </a:defRPr>
      </a:lvl1pPr>
      <a:lvl2pPr algn="r" rtl="0" eaLnBrk="0" fontAlgn="base" hangingPunct="0">
        <a:spcBef>
          <a:spcPct val="0"/>
        </a:spcBef>
        <a:spcAft>
          <a:spcPct val="0"/>
        </a:spcAft>
        <a:defRPr sz="3000" b="1">
          <a:solidFill>
            <a:srgbClr val="000066"/>
          </a:solidFill>
          <a:latin typeface="Arial" charset="0"/>
        </a:defRPr>
      </a:lvl2pPr>
      <a:lvl3pPr algn="r" rtl="0" eaLnBrk="0" fontAlgn="base" hangingPunct="0">
        <a:spcBef>
          <a:spcPct val="0"/>
        </a:spcBef>
        <a:spcAft>
          <a:spcPct val="0"/>
        </a:spcAft>
        <a:defRPr sz="3000" b="1">
          <a:solidFill>
            <a:srgbClr val="000066"/>
          </a:solidFill>
          <a:latin typeface="Arial" charset="0"/>
        </a:defRPr>
      </a:lvl3pPr>
      <a:lvl4pPr algn="r" rtl="0" eaLnBrk="0" fontAlgn="base" hangingPunct="0">
        <a:spcBef>
          <a:spcPct val="0"/>
        </a:spcBef>
        <a:spcAft>
          <a:spcPct val="0"/>
        </a:spcAft>
        <a:defRPr sz="3000" b="1">
          <a:solidFill>
            <a:srgbClr val="000066"/>
          </a:solidFill>
          <a:latin typeface="Arial" charset="0"/>
        </a:defRPr>
      </a:lvl4pPr>
      <a:lvl5pPr algn="r" rtl="0" eaLnBrk="0" fontAlgn="base" hangingPunct="0">
        <a:spcBef>
          <a:spcPct val="0"/>
        </a:spcBef>
        <a:spcAft>
          <a:spcPct val="0"/>
        </a:spcAft>
        <a:defRPr sz="3000" b="1">
          <a:solidFill>
            <a:srgbClr val="000066"/>
          </a:solidFill>
          <a:latin typeface="Arial" charset="0"/>
        </a:defRPr>
      </a:lvl5pPr>
      <a:lvl6pPr marL="457200" algn="r" rtl="0" fontAlgn="base">
        <a:spcBef>
          <a:spcPct val="0"/>
        </a:spcBef>
        <a:spcAft>
          <a:spcPct val="0"/>
        </a:spcAft>
        <a:defRPr sz="3000" b="1">
          <a:solidFill>
            <a:srgbClr val="000066"/>
          </a:solidFill>
          <a:latin typeface="Arial" charset="0"/>
        </a:defRPr>
      </a:lvl6pPr>
      <a:lvl7pPr marL="914400" algn="r" rtl="0" fontAlgn="base">
        <a:spcBef>
          <a:spcPct val="0"/>
        </a:spcBef>
        <a:spcAft>
          <a:spcPct val="0"/>
        </a:spcAft>
        <a:defRPr sz="3000" b="1">
          <a:solidFill>
            <a:srgbClr val="000066"/>
          </a:solidFill>
          <a:latin typeface="Arial" charset="0"/>
        </a:defRPr>
      </a:lvl7pPr>
      <a:lvl8pPr marL="1371600" algn="r" rtl="0" fontAlgn="base">
        <a:spcBef>
          <a:spcPct val="0"/>
        </a:spcBef>
        <a:spcAft>
          <a:spcPct val="0"/>
        </a:spcAft>
        <a:defRPr sz="3000" b="1">
          <a:solidFill>
            <a:srgbClr val="000066"/>
          </a:solidFill>
          <a:latin typeface="Arial" charset="0"/>
        </a:defRPr>
      </a:lvl8pPr>
      <a:lvl9pPr marL="1828800" algn="r" rtl="0" fontAlgn="base">
        <a:spcBef>
          <a:spcPct val="0"/>
        </a:spcBef>
        <a:spcAft>
          <a:spcPct val="0"/>
        </a:spcAft>
        <a:defRPr sz="3000" b="1">
          <a:solidFill>
            <a:srgbClr val="000066"/>
          </a:solidFill>
          <a:latin typeface="Arial" charset="0"/>
        </a:defRPr>
      </a:lvl9pPr>
    </p:titleStyle>
    <p:bodyStyle>
      <a:lvl1pPr marL="342900" indent="-342900" algn="l" rtl="0" eaLnBrk="0" fontAlgn="base" hangingPunct="0">
        <a:spcBef>
          <a:spcPct val="20000"/>
        </a:spcBef>
        <a:spcAft>
          <a:spcPct val="0"/>
        </a:spcAft>
        <a:buChar char="•"/>
        <a:defRPr sz="2400">
          <a:solidFill>
            <a:srgbClr val="000066"/>
          </a:solidFill>
          <a:latin typeface="+mn-lt"/>
          <a:ea typeface="+mn-ea"/>
          <a:cs typeface="+mn-cs"/>
        </a:defRPr>
      </a:lvl1pPr>
      <a:lvl2pPr marL="742950" indent="-285750" algn="l" rtl="0" eaLnBrk="0" fontAlgn="base" hangingPunct="0">
        <a:spcBef>
          <a:spcPct val="20000"/>
        </a:spcBef>
        <a:spcAft>
          <a:spcPct val="0"/>
        </a:spcAft>
        <a:buChar char="–"/>
        <a:defRPr sz="2000">
          <a:solidFill>
            <a:srgbClr val="000066"/>
          </a:solidFill>
          <a:latin typeface="+mn-lt"/>
        </a:defRPr>
      </a:lvl2pPr>
      <a:lvl3pPr marL="1143000" indent="-228600" algn="l" rtl="0" eaLnBrk="0" fontAlgn="base" hangingPunct="0">
        <a:spcBef>
          <a:spcPct val="20000"/>
        </a:spcBef>
        <a:spcAft>
          <a:spcPct val="0"/>
        </a:spcAft>
        <a:buChar char="•"/>
        <a:defRPr>
          <a:solidFill>
            <a:srgbClr val="000066"/>
          </a:solidFill>
          <a:latin typeface="+mn-lt"/>
        </a:defRPr>
      </a:lvl3pPr>
      <a:lvl4pPr marL="1600200" indent="-228600" algn="l" rtl="0" eaLnBrk="0" fontAlgn="base" hangingPunct="0">
        <a:spcBef>
          <a:spcPct val="20000"/>
        </a:spcBef>
        <a:spcAft>
          <a:spcPct val="0"/>
        </a:spcAft>
        <a:buChar char="–"/>
        <a:defRPr sz="1700">
          <a:solidFill>
            <a:srgbClr val="000066"/>
          </a:solidFill>
          <a:latin typeface="+mn-lt"/>
        </a:defRPr>
      </a:lvl4pPr>
      <a:lvl5pPr marL="2057400" indent="-228600" algn="l" rtl="0" eaLnBrk="0" fontAlgn="base" hangingPunct="0">
        <a:spcBef>
          <a:spcPct val="20000"/>
        </a:spcBef>
        <a:spcAft>
          <a:spcPct val="0"/>
        </a:spcAft>
        <a:buChar char="»"/>
        <a:defRPr sz="1500">
          <a:solidFill>
            <a:srgbClr val="000066"/>
          </a:solidFill>
          <a:latin typeface="+mn-lt"/>
        </a:defRPr>
      </a:lvl5pPr>
      <a:lvl6pPr marL="2514600" indent="-228600" algn="l" rtl="0" fontAlgn="base">
        <a:spcBef>
          <a:spcPct val="20000"/>
        </a:spcBef>
        <a:spcAft>
          <a:spcPct val="0"/>
        </a:spcAft>
        <a:buChar char="»"/>
        <a:defRPr sz="1500">
          <a:solidFill>
            <a:srgbClr val="000066"/>
          </a:solidFill>
          <a:latin typeface="+mn-lt"/>
        </a:defRPr>
      </a:lvl6pPr>
      <a:lvl7pPr marL="2971800" indent="-228600" algn="l" rtl="0" fontAlgn="base">
        <a:spcBef>
          <a:spcPct val="20000"/>
        </a:spcBef>
        <a:spcAft>
          <a:spcPct val="0"/>
        </a:spcAft>
        <a:buChar char="»"/>
        <a:defRPr sz="1500">
          <a:solidFill>
            <a:srgbClr val="000066"/>
          </a:solidFill>
          <a:latin typeface="+mn-lt"/>
        </a:defRPr>
      </a:lvl7pPr>
      <a:lvl8pPr marL="3429000" indent="-228600" algn="l" rtl="0" fontAlgn="base">
        <a:spcBef>
          <a:spcPct val="20000"/>
        </a:spcBef>
        <a:spcAft>
          <a:spcPct val="0"/>
        </a:spcAft>
        <a:buChar char="»"/>
        <a:defRPr sz="1500">
          <a:solidFill>
            <a:srgbClr val="000066"/>
          </a:solidFill>
          <a:latin typeface="+mn-lt"/>
        </a:defRPr>
      </a:lvl8pPr>
      <a:lvl9pPr marL="3886200" indent="-228600" algn="l" rtl="0" fontAlgn="base">
        <a:spcBef>
          <a:spcPct val="20000"/>
        </a:spcBef>
        <a:spcAft>
          <a:spcPct val="0"/>
        </a:spcAft>
        <a:buChar char="»"/>
        <a:defRPr sz="15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a/imgres?imgurl=http://www.voluntarybp.com/ESW/Images/nursing-home.jpg&amp;imgrefurl=http://www.voluntarybp.com/ltc.html&amp;h=380&amp;w=534&amp;sz=50&amp;tbnid=TgHPpVz02TkFaM:&amp;tbnh=94&amp;tbnw=132&amp;prev=/images?q=picture+of+nursing+home&amp;zoom=1&amp;q=picture+of+nursing+home&amp;hl=en&amp;usg=__QCa820D7PND1QYsL_rx_urzCQQg=&amp;sa=X&amp;ei=mBi2TMNuhsWzBqmeyJgI&amp;ved=0CCUQ9QEwAw"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m/imgres?imgurl=http://www.infrastructurist.com/wp-content/uploads/construction.jpg&amp;imgrefurl=http://www.infrastructurist.com/2009/05/06/low-stimulus-bids-could-be-dangerous-warns-construction-expert/&amp;usg=__24rPp36vWf7YUKJgvz--CwpqmGE=&amp;h=312&amp;w=425&amp;sz=61&amp;hl=en&amp;start=18&amp;zoom=1&amp;um=1&amp;itbs=1&amp;tbnid=j2mObKzsR_XrHM:&amp;tbnh=92&amp;tbnw=126&amp;prev=/images?q=pictures+of+construction&amp;um=1&amp;hl=en&amp;rlz=1T4HPND_en___CA239&amp;tbs=isch: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http://www.google.com/imgres?imgurl=http://www.dc.gov/DC/DCRA/Images%20and%20Media/construction.jpg&amp;imgrefurl=http://www.dc.gov/DC/DCRA/Inspections/Construction+Inspections&amp;usg=__4OYQIGRs8hJ6wiAPdBoPYdyIk3s=&amp;h=652&amp;w=521&amp;sz=88&amp;hl=en&amp;start=1&amp;zoom=1&amp;um=1&amp;itbs=1&amp;tbnid=A_93fM-fOAmCFM:&amp;tbnh=138&amp;tbnw=110&amp;prev=/images?q=pictures+of+construction&amp;um=1&amp;hl=en&amp;sa=G&amp;rlz=1T4HPND_en___CA239&amp;tbs=isch:1" TargetMode="Externa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Excel_97-2003_Worksheet1.xls"/></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a/imgres?imgurl=http://www.chadwickwalter.co.uk/images/retail_mezzanine.jpg&amp;imgrefurl=http://www.chadwickwalter.co.uk/mezzanine-floors.htm&amp;usg=__sPmhZvDdDg9T9nNyEHj3khNhgss=&amp;h=332&amp;w=500&amp;sz=85&amp;hl=en&amp;start=0&amp;zoom=1&amp;tbnid=_C_19cohJQ3n9M:&amp;tbnh=123&amp;tbnw=185&amp;prev=/images?q=pictures+of+mezzanine&amp;um=1&amp;hl=en&amp;sa=X&amp;biw=1259&amp;bih=599&amp;output=images_json&amp;tbs=isch:1&amp;um=1&amp;itbs=1&amp;iact=hc&amp;vpx=121&amp;vpy=245&amp;dur=8204&amp;hovh=183&amp;hovw=276&amp;tx=196&amp;ty=66&amp;ei=gdbWTK7hO8G_nAfe6qy8BQ&amp;oei=iNbWTJX4BYrAnAfFsYCsBQ&amp;esq=1&amp;page=1&amp;ndsp=17&amp;ved=1t:429,r:6,s:0"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imgres?imgurl=http://www.wealthonauto.com/images/house_design_plans_blueprint.jpg&amp;imgrefurl=http://www.wealthonauto.com/members/youngguns/&amp;usg=__H7SmNXfxRLigE4AtePc1fquFuQA=&amp;h=307&amp;w=450&amp;sz=38&amp;hl=en&amp;start=11&amp;zoom=1&amp;um=1&amp;itbs=1&amp;tbnid=wv8g46BmXDUfTM:&amp;tbnh=87&amp;tbnw=127&amp;prev=/images?q=pictures+of+design+plans&amp;um=1&amp;hl=en&amp;sa=X&amp;rlz=1T4HPND_en___CA239&amp;tbs=isch:1"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22.xml.rels><?xml version="1.0" encoding="UTF-8" standalone="yes"?>
<Relationships xmlns="http://schemas.openxmlformats.org/package/2006/relationships"><Relationship Id="rId3" Type="http://schemas.openxmlformats.org/officeDocument/2006/relationships/hyperlink" Target="http://carpenterken.net/images/Doors/010.jp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hyperlink" Target="http://www.google.com/imgres?imgurl=http://www.therealestatebloggers.com/wp-content/uploads/2008/09/imagessprinkler-2dsystem.jpg&amp;imgrefurl=http://www.therealestatebloggers.com/%20/housing-general/will-fire-sprinklers-be-mandatory-in-new-homes-in-2011/&amp;usg=__yvvh58QK2Zm-Qncg6bPtHCCnbuQ=&amp;h=200&amp;w=200&amp;sz=11&amp;hl=en&amp;start=14&amp;zoom=1&amp;um=1&amp;itbs=1&amp;tbnid=YWf-lko_GsHODM:&amp;tbnh=104&amp;tbnw=104&amp;prev=/images?q=pictures+of+fire+sprinkler&amp;um=1&amp;hl=en&amp;rlz=1T4HPND_en___CA239&amp;tbs=isch:1"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hyperlink" Target="http://www.google.ca/imgres?imgurl=http://paxtonvic.files.wordpress.com/2010/04/best-bat-meeting-piccie-april-13th-2010.jpg&amp;imgrefurl=http://paxtonvic.wordpress.com/2010/04/page/2/&amp;usg=__wQfhJlCp32NhIBCYTIaB76EUIRY=&amp;h=2736&amp;w=3648&amp;sz=2519&amp;hl=en&amp;start=53&amp;zoom=1&amp;tbnid=FzCkrf6JjMHA1M:&amp;tbnh=138&amp;tbnw=200&amp;prev=/images?q=pictures+of+many+people+sitting+in+seniors+home&amp;um=1&amp;hl=en&amp;sa=G&amp;biw=1259&amp;bih=599&amp;tbs=isch:1&amp;um=1&amp;itbs=1&amp;iact=hc&amp;vpx=137&amp;vpy=219&amp;dur=94&amp;hovh=194&amp;hovw=259&amp;tx=120&amp;ty=84&amp;ei=sN3WTPXCI4KdnAeg5qSyCQ&amp;oei=n93WTOq3FszAnAeX_8mgBQ&amp;esq=4&amp;page=4&amp;ndsp=18&amp;ved=1t:429,r:0,s:53" TargetMode="Externa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27.xml.rels><?xml version="1.0" encoding="UTF-8" standalone="yes"?>
<Relationships xmlns="http://schemas.openxmlformats.org/package/2006/relationships"><Relationship Id="rId3" Type="http://schemas.openxmlformats.org/officeDocument/2006/relationships/hyperlink" Target="http://www.google.com/imgres?imgurl=http://www.roundrocktexas.gov/images/smoke_alarm.jpg&amp;imgrefurl=http://www.roundrocktexas.gov/home/index.asp?page=436&amp;usg=__p5mKMXoFrsjI-gxWkjEBXFqR6os=&amp;h=229&amp;w=250&amp;sz=11&amp;hl=en&amp;start=21&amp;zoom=1&amp;um=1&amp;itbs=1&amp;tbnid=lk6mzyEXsFCgxM:&amp;tbnh=102&amp;tbnw=111&amp;prev=/images?q=pictures+of+smoke+alarms+with+smoke&amp;um=1&amp;hl=en&amp;sa=G&amp;rlz=1T4HPND_en___CA239&amp;tbs=isch:1"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hyperlink" Target="http://www.google.ca/imgres?imgurl=http://www.jnrelectronics.net/images/products/smokealarm.jpg&amp;imgrefurl=http://www.jnrelectronics.net/productspg7.html&amp;usg=__WlOwBocYYlg7vajyMTxC0tPMhPw=&amp;h=360&amp;w=360&amp;sz=15&amp;hl=en&amp;start=7&amp;zoom=1&amp;itbs=1&amp;tbnid=3yDVzEfE64WnrM:&amp;tbnh=121&amp;tbnw=121&amp;prev=/images?q=picture+of+smoke+alarm&amp;hl=en&amp;sa=G&amp;tbs=isch:1"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mailto:codes@nrc.gc.ca"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claughlinquinn.com/blog/wp-content/uploads/2009/11/nursing-home-care.jp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www.google.com/imgres?imgurl=http://www.i-freed.org/programs/tsunami_relief/catscan_ampara/ampara.hospital.5.jpg&amp;imgrefurl=http://www.i-freed.org/programs/tsunami_relief/catscan_ampara/catscan_ampara.htm&amp;usg=__ntrRe5iVWcTqmiJD2OA1bjWDIf4=&amp;h=900&amp;w=1200&amp;sz=242&amp;hl=en&amp;start=8&amp;zoom=1&amp;um=1&amp;itbs=1&amp;tbnid=C54rsj0gbmdyaM:&amp;tbnh=113&amp;tbnw=150&amp;prev=/images?q=pictures+of+hospital+ward&amp;um=1&amp;hl=en&amp;rlz=1T4HPND_en___CA239&amp;tbs=isch:1"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google.ca/imgres?imgurl=http://www.map-uk.org/files/469_person_in_hospital.jpg&amp;imgrefurl=http://www.map-uk.org/news/-/page/3/type/0/region/0/&amp;usg=__ZyhkzX4CvouE9v0A0KszYjnNyB4=&amp;h=375&amp;w=500&amp;sz=103&amp;hl=en&amp;start=7&amp;zoom=1&amp;itbs=1&amp;tbnid=dPp2oXVmaqsclM:&amp;tbnh=98&amp;tbnw=130&amp;prev=/images?q=picture+of+person+in+hospital&amp;hl=en&amp;tbs=isch: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7" descr="code-fan-e.jpg"/>
          <p:cNvPicPr>
            <a:picLocks noChangeAspect="1"/>
          </p:cNvPicPr>
          <p:nvPr/>
        </p:nvPicPr>
        <p:blipFill>
          <a:blip r:embed="rId3" cstate="print"/>
          <a:srcRect/>
          <a:stretch>
            <a:fillRect/>
          </a:stretch>
        </p:blipFill>
        <p:spPr bwMode="auto">
          <a:xfrm>
            <a:off x="5651500" y="3860800"/>
            <a:ext cx="3163888" cy="1922463"/>
          </a:xfrm>
          <a:prstGeom prst="rect">
            <a:avLst/>
          </a:prstGeom>
          <a:noFill/>
          <a:ln w="9525">
            <a:noFill/>
            <a:miter lim="800000"/>
            <a:headEnd/>
            <a:tailEnd/>
          </a:ln>
        </p:spPr>
      </p:pic>
      <p:sp>
        <p:nvSpPr>
          <p:cNvPr id="52226" name="Rectangle 8"/>
          <p:cNvSpPr>
            <a:spLocks noGrp="1" noChangeArrowheads="1"/>
          </p:cNvSpPr>
          <p:nvPr>
            <p:ph type="ctrTitle"/>
          </p:nvPr>
        </p:nvSpPr>
        <p:spPr>
          <a:xfrm>
            <a:off x="1263650" y="3438525"/>
            <a:ext cx="4100513" cy="1143000"/>
          </a:xfrm>
        </p:spPr>
        <p:txBody>
          <a:bodyPr/>
          <a:lstStyle/>
          <a:p>
            <a:pPr algn="l" eaLnBrk="1" hangingPunct="1"/>
            <a:r>
              <a:rPr lang="en-CA" smtClean="0"/>
              <a:t>Residential Care</a:t>
            </a:r>
          </a:p>
        </p:txBody>
      </p:sp>
      <p:sp>
        <p:nvSpPr>
          <p:cNvPr id="52227" name="Rectangle 9"/>
          <p:cNvSpPr>
            <a:spLocks noGrp="1" noChangeArrowheads="1"/>
          </p:cNvSpPr>
          <p:nvPr>
            <p:ph type="subTitle" idx="1"/>
          </p:nvPr>
        </p:nvSpPr>
        <p:spPr>
          <a:xfrm>
            <a:off x="1263650" y="4797425"/>
            <a:ext cx="4029075" cy="787400"/>
          </a:xfrm>
        </p:spPr>
        <p:txBody>
          <a:bodyPr/>
          <a:lstStyle/>
          <a:p>
            <a:pPr algn="l" eaLnBrk="1" hangingPunct="1">
              <a:spcBef>
                <a:spcPct val="0"/>
              </a:spcBef>
            </a:pPr>
            <a:r>
              <a:rPr lang="en-CA" sz="1400" dirty="0" smtClean="0"/>
              <a:t>Philip Rizcallah, P. Eng</a:t>
            </a:r>
          </a:p>
          <a:p>
            <a:pPr algn="l" eaLnBrk="1" hangingPunct="1">
              <a:spcBef>
                <a:spcPct val="0"/>
              </a:spcBef>
            </a:pPr>
            <a:r>
              <a:rPr lang="en-CA" sz="1400" dirty="0" smtClean="0"/>
              <a:t>NRC Canadian Codes Centre</a:t>
            </a:r>
          </a:p>
          <a:p>
            <a:pPr algn="l" eaLnBrk="1" hangingPunct="1">
              <a:spcBef>
                <a:spcPct val="0"/>
              </a:spcBef>
            </a:pPr>
            <a:r>
              <a:rPr lang="en-CA" sz="1400" smtClean="0"/>
              <a:t>February 2011</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nchor="ctr"/>
          <a:lstStyle/>
          <a:p>
            <a:pPr algn="r" fontAlgn="auto">
              <a:spcBef>
                <a:spcPts val="0"/>
              </a:spcBef>
              <a:spcAft>
                <a:spcPts val="0"/>
              </a:spcAft>
              <a:defRPr/>
            </a:pPr>
            <a:fld id="{0585F2B6-E5D2-45FA-B68C-D2AE75EA7699}" type="slidenum">
              <a:rPr lang="en-CA" sz="1200" b="0">
                <a:solidFill>
                  <a:schemeClr val="tx1">
                    <a:tint val="75000"/>
                  </a:schemeClr>
                </a:solidFill>
                <a:latin typeface="+mn-lt"/>
              </a:rPr>
              <a:pPr algn="r" fontAlgn="auto">
                <a:spcBef>
                  <a:spcPts val="0"/>
                </a:spcBef>
                <a:spcAft>
                  <a:spcPts val="0"/>
                </a:spcAft>
                <a:defRPr/>
              </a:pPr>
              <a:t>1</a:t>
            </a:fld>
            <a:endParaRPr lang="en-CA" sz="1200" b="0">
              <a:solidFill>
                <a:schemeClr val="tx1">
                  <a:tint val="75000"/>
                </a:schemeClr>
              </a:solidFill>
              <a:latin typeface="+mn-lt"/>
            </a:endParaRPr>
          </a:p>
        </p:txBody>
      </p:sp>
      <p:sp>
        <p:nvSpPr>
          <p:cNvPr id="52229" name="TextBox 5"/>
          <p:cNvSpPr txBox="1">
            <a:spLocks noChangeArrowheads="1"/>
          </p:cNvSpPr>
          <p:nvPr/>
        </p:nvSpPr>
        <p:spPr bwMode="auto">
          <a:xfrm>
            <a:off x="1263650" y="3068638"/>
            <a:ext cx="5022850" cy="338137"/>
          </a:xfrm>
          <a:prstGeom prst="rect">
            <a:avLst/>
          </a:prstGeom>
          <a:noFill/>
          <a:ln w="9525">
            <a:noFill/>
            <a:miter lim="800000"/>
            <a:headEnd/>
            <a:tailEnd/>
          </a:ln>
        </p:spPr>
        <p:txBody>
          <a:bodyPr wrap="none">
            <a:spAutoFit/>
          </a:bodyPr>
          <a:lstStyle/>
          <a:p>
            <a:r>
              <a:rPr lang="en-US" sz="1600" b="0">
                <a:solidFill>
                  <a:srgbClr val="000066"/>
                </a:solidFill>
              </a:rPr>
              <a:t>2010 NATIONAL MODEL CONSTRUCTION CODES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300038" y="260350"/>
            <a:ext cx="7080250" cy="1042988"/>
          </a:xfrm>
        </p:spPr>
        <p:txBody>
          <a:bodyPr/>
          <a:lstStyle/>
          <a:p>
            <a:r>
              <a:rPr lang="en-US" smtClean="0"/>
              <a:t>Definition – Care</a:t>
            </a:r>
            <a:endParaRPr lang="en-CA" smtClean="0"/>
          </a:p>
        </p:txBody>
      </p:sp>
      <p:sp>
        <p:nvSpPr>
          <p:cNvPr id="24578" name="Content Placeholder 2"/>
          <p:cNvSpPr>
            <a:spLocks noGrp="1"/>
          </p:cNvSpPr>
          <p:nvPr>
            <p:ph idx="1"/>
          </p:nvPr>
        </p:nvSpPr>
        <p:spPr>
          <a:xfrm>
            <a:off x="304800" y="1601788"/>
            <a:ext cx="8458200" cy="1955800"/>
          </a:xfrm>
        </p:spPr>
        <p:txBody>
          <a:bodyPr/>
          <a:lstStyle/>
          <a:p>
            <a:r>
              <a:rPr lang="en-US" smtClean="0"/>
              <a:t>… provision of services other than </a:t>
            </a:r>
            <a:r>
              <a:rPr lang="en-US" i="1" smtClean="0"/>
              <a:t>treatment</a:t>
            </a:r>
            <a:r>
              <a:rPr lang="en-US" smtClean="0"/>
              <a:t> </a:t>
            </a:r>
            <a:r>
              <a:rPr lang="en-US" u="sng" smtClean="0">
                <a:solidFill>
                  <a:srgbClr val="0000FF"/>
                </a:solidFill>
              </a:rPr>
              <a:t>by, or through, facility care management to residents</a:t>
            </a:r>
            <a:r>
              <a:rPr lang="en-US" smtClean="0">
                <a:solidFill>
                  <a:srgbClr val="0000FF"/>
                </a:solidFill>
              </a:rPr>
              <a:t> </a:t>
            </a:r>
            <a:r>
              <a:rPr lang="en-US" smtClean="0"/>
              <a:t>who require these services because of cognitive, physical </a:t>
            </a:r>
            <a:br>
              <a:rPr lang="en-US" smtClean="0"/>
            </a:br>
            <a:r>
              <a:rPr lang="en-US" smtClean="0"/>
              <a:t>or behavioural limitations</a:t>
            </a:r>
            <a:endParaRPr lang="en-CA" smtClean="0"/>
          </a:p>
          <a:p>
            <a:endParaRPr lang="en-CA" smtClean="0"/>
          </a:p>
        </p:txBody>
      </p:sp>
      <p:pic>
        <p:nvPicPr>
          <p:cNvPr id="24579" name="Picture 2" descr="\\irc-users\uhd_ce\fortinm\My Pictures\marchette.gif"/>
          <p:cNvPicPr>
            <a:picLocks noChangeAspect="1" noChangeArrowheads="1"/>
          </p:cNvPicPr>
          <p:nvPr/>
        </p:nvPicPr>
        <p:blipFill>
          <a:blip r:embed="rId3" cstate="print"/>
          <a:srcRect/>
          <a:stretch>
            <a:fillRect/>
          </a:stretch>
        </p:blipFill>
        <p:spPr bwMode="auto">
          <a:xfrm>
            <a:off x="5391150" y="3081338"/>
            <a:ext cx="3013075"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300038" y="260350"/>
            <a:ext cx="7080250" cy="1042988"/>
          </a:xfrm>
        </p:spPr>
        <p:txBody>
          <a:bodyPr/>
          <a:lstStyle/>
          <a:p>
            <a:r>
              <a:rPr lang="en-US" smtClean="0"/>
              <a:t>Definition – Care Occupancy</a:t>
            </a:r>
            <a:endParaRPr lang="en-CA" smtClean="0"/>
          </a:p>
        </p:txBody>
      </p:sp>
      <p:sp>
        <p:nvSpPr>
          <p:cNvPr id="26626" name="Content Placeholder 2"/>
          <p:cNvSpPr>
            <a:spLocks noGrp="1"/>
          </p:cNvSpPr>
          <p:nvPr>
            <p:ph idx="1"/>
          </p:nvPr>
        </p:nvSpPr>
        <p:spPr>
          <a:xfrm>
            <a:off x="304800" y="1601788"/>
            <a:ext cx="5564188" cy="4267200"/>
          </a:xfrm>
        </p:spPr>
        <p:txBody>
          <a:bodyPr/>
          <a:lstStyle/>
          <a:p>
            <a:r>
              <a:rPr lang="en-US" i="1" smtClean="0"/>
              <a:t>… occupancy</a:t>
            </a:r>
            <a:r>
              <a:rPr lang="en-US" smtClean="0"/>
              <a:t> or use of a </a:t>
            </a:r>
            <a:r>
              <a:rPr lang="en-US" i="1" smtClean="0"/>
              <a:t>building</a:t>
            </a:r>
            <a:r>
              <a:rPr lang="en-US" smtClean="0"/>
              <a:t> or part thereof where care is provided to residents</a:t>
            </a:r>
          </a:p>
          <a:p>
            <a:endParaRPr lang="en-US" smtClean="0"/>
          </a:p>
          <a:p>
            <a:r>
              <a:rPr lang="en-US" smtClean="0"/>
              <a:t>Now referred to as GROUP B DIV 3</a:t>
            </a:r>
          </a:p>
          <a:p>
            <a:pPr lvl="1"/>
            <a:r>
              <a:rPr lang="en-CA" smtClean="0"/>
              <a:t>Exceeding 24 hours</a:t>
            </a:r>
          </a:p>
          <a:p>
            <a:pPr lvl="1"/>
            <a:r>
              <a:rPr lang="en-CA" smtClean="0"/>
              <a:t>By or through facility management</a:t>
            </a:r>
          </a:p>
          <a:p>
            <a:pPr lvl="1">
              <a:buFontTx/>
              <a:buNone/>
            </a:pPr>
            <a:endParaRPr lang="en-CA" smtClean="0"/>
          </a:p>
          <a:p>
            <a:pPr lvl="1"/>
            <a:endParaRPr lang="en-CA" smtClean="0"/>
          </a:p>
        </p:txBody>
      </p:sp>
      <p:pic>
        <p:nvPicPr>
          <p:cNvPr id="26627" name="Picture 7" descr="http://www.google.ca/images?q=tbn:TgHPpVz02TkFaM::www.voluntarybp.com/ESW/Images/nursing-home.jpg&amp;t=1">
            <a:hlinkClick r:id="rId3"/>
          </p:cNvPr>
          <p:cNvPicPr>
            <a:picLocks noChangeAspect="1" noChangeArrowheads="1"/>
          </p:cNvPicPr>
          <p:nvPr/>
        </p:nvPicPr>
        <p:blipFill>
          <a:blip r:embed="rId4" cstate="print"/>
          <a:srcRect/>
          <a:stretch>
            <a:fillRect/>
          </a:stretch>
        </p:blipFill>
        <p:spPr bwMode="auto">
          <a:xfrm>
            <a:off x="6135688" y="1724025"/>
            <a:ext cx="2533650" cy="1800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4"/>
          <p:cNvSpPr>
            <a:spLocks noGrp="1" noChangeArrowheads="1"/>
          </p:cNvSpPr>
          <p:nvPr>
            <p:ph type="title"/>
          </p:nvPr>
        </p:nvSpPr>
        <p:spPr>
          <a:xfrm>
            <a:off x="300038" y="260350"/>
            <a:ext cx="7080250" cy="1042988"/>
          </a:xfrm>
        </p:spPr>
        <p:txBody>
          <a:bodyPr/>
          <a:lstStyle/>
          <a:p>
            <a:r>
              <a:rPr lang="en-US" smtClean="0"/>
              <a:t>Residential Care</a:t>
            </a:r>
          </a:p>
        </p:txBody>
      </p:sp>
      <p:sp>
        <p:nvSpPr>
          <p:cNvPr id="28674" name="Rectangle 5"/>
          <p:cNvSpPr>
            <a:spLocks noGrp="1" noChangeArrowheads="1"/>
          </p:cNvSpPr>
          <p:nvPr>
            <p:ph idx="1"/>
          </p:nvPr>
        </p:nvSpPr>
        <p:spPr>
          <a:xfrm>
            <a:off x="304800" y="1601788"/>
            <a:ext cx="4167188" cy="4267200"/>
          </a:xfrm>
        </p:spPr>
        <p:txBody>
          <a:bodyPr/>
          <a:lstStyle/>
          <a:p>
            <a:r>
              <a:rPr lang="en-US" smtClean="0">
                <a:solidFill>
                  <a:srgbClr val="A6A6A6"/>
                </a:solidFill>
              </a:rPr>
              <a:t>New Definitions</a:t>
            </a:r>
          </a:p>
          <a:p>
            <a:r>
              <a:rPr lang="en-US" smtClean="0"/>
              <a:t>Construction Type</a:t>
            </a:r>
          </a:p>
          <a:p>
            <a:r>
              <a:rPr lang="en-US" smtClean="0">
                <a:solidFill>
                  <a:srgbClr val="A6A6A6"/>
                </a:solidFill>
              </a:rPr>
              <a:t>Design Criteria</a:t>
            </a:r>
          </a:p>
          <a:p>
            <a:r>
              <a:rPr lang="en-US" smtClean="0">
                <a:solidFill>
                  <a:srgbClr val="A6A6A6"/>
                </a:solidFill>
              </a:rPr>
              <a:t>Sprinklers</a:t>
            </a:r>
          </a:p>
          <a:p>
            <a:r>
              <a:rPr lang="en-US" smtClean="0">
                <a:solidFill>
                  <a:srgbClr val="A6A6A6"/>
                </a:solidFill>
              </a:rPr>
              <a:t>Smoke Alarms  </a:t>
            </a:r>
          </a:p>
          <a:p>
            <a:pPr lvl="1"/>
            <a:endParaRPr lang="en-US" smtClean="0"/>
          </a:p>
          <a:p>
            <a:endParaRPr lang="en-US" smtClean="0"/>
          </a:p>
        </p:txBody>
      </p:sp>
      <p:pic>
        <p:nvPicPr>
          <p:cNvPr id="28675" name="Picture 5" descr="http://t2.gstatic.com/images?q=tbn:j2mObKzsR_XrHM:http://www.infrastructurist.com/wp-content/uploads/construction.jpg">
            <a:hlinkClick r:id="rId3"/>
          </p:cNvPr>
          <p:cNvPicPr>
            <a:picLocks noChangeAspect="1" noChangeArrowheads="1"/>
          </p:cNvPicPr>
          <p:nvPr/>
        </p:nvPicPr>
        <p:blipFill>
          <a:blip r:embed="rId4" cstate="print"/>
          <a:srcRect/>
          <a:stretch>
            <a:fillRect/>
          </a:stretch>
        </p:blipFill>
        <p:spPr bwMode="auto">
          <a:xfrm>
            <a:off x="5594350" y="3306763"/>
            <a:ext cx="1998663" cy="1458912"/>
          </a:xfrm>
          <a:prstGeom prst="rect">
            <a:avLst/>
          </a:prstGeom>
          <a:noFill/>
          <a:ln w="9525">
            <a:noFill/>
            <a:miter lim="800000"/>
            <a:headEnd/>
            <a:tailEnd/>
          </a:ln>
        </p:spPr>
      </p:pic>
      <p:pic>
        <p:nvPicPr>
          <p:cNvPr id="28676" name="Picture 7" descr="http://t3.gstatic.com/images?q=tbn:A_93fM-fOAmCFM:http://www.dc.gov/DC/DCRA/Images%2520and%2520Media/construction.jpg">
            <a:hlinkClick r:id="rId5"/>
          </p:cNvPr>
          <p:cNvPicPr>
            <a:picLocks noChangeAspect="1" noChangeArrowheads="1"/>
          </p:cNvPicPr>
          <p:nvPr/>
        </p:nvPicPr>
        <p:blipFill>
          <a:blip r:embed="rId6" cstate="print"/>
          <a:srcRect/>
          <a:stretch>
            <a:fillRect/>
          </a:stretch>
        </p:blipFill>
        <p:spPr bwMode="auto">
          <a:xfrm>
            <a:off x="7172668" y="1723036"/>
            <a:ext cx="1514475" cy="1900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a:xfrm>
            <a:off x="300038" y="260350"/>
            <a:ext cx="7080250" cy="1042988"/>
          </a:xfrm>
        </p:spPr>
        <p:txBody>
          <a:bodyPr/>
          <a:lstStyle/>
          <a:p>
            <a:r>
              <a:rPr lang="en-US" smtClean="0"/>
              <a:t>Construction</a:t>
            </a:r>
          </a:p>
        </p:txBody>
      </p:sp>
      <p:sp>
        <p:nvSpPr>
          <p:cNvPr id="2052" name="Content Placeholder 2"/>
          <p:cNvSpPr>
            <a:spLocks noGrp="1"/>
          </p:cNvSpPr>
          <p:nvPr>
            <p:ph idx="1"/>
          </p:nvPr>
        </p:nvSpPr>
        <p:spPr>
          <a:xfrm>
            <a:off x="304800" y="1601788"/>
            <a:ext cx="5080000" cy="4267200"/>
          </a:xfrm>
        </p:spPr>
        <p:txBody>
          <a:bodyPr/>
          <a:lstStyle/>
          <a:p>
            <a:r>
              <a:rPr lang="en-US" dirty="0" smtClean="0"/>
              <a:t>Allows options in types </a:t>
            </a:r>
            <a:br>
              <a:rPr lang="en-US" dirty="0" smtClean="0"/>
            </a:br>
            <a:r>
              <a:rPr lang="en-US" dirty="0" smtClean="0"/>
              <a:t>of construction materials used</a:t>
            </a:r>
          </a:p>
          <a:p>
            <a:endParaRPr lang="en-US" dirty="0" smtClean="0"/>
          </a:p>
        </p:txBody>
      </p:sp>
      <p:pic>
        <p:nvPicPr>
          <p:cNvPr id="2053" name="Content Placeholder 4" descr="http://wwwdelivery.superstock.com/WI/223/1555/PreviewComp/SuperStock_1555R-274069.jpg"/>
          <p:cNvPicPr>
            <a:picLocks/>
          </p:cNvPicPr>
          <p:nvPr/>
        </p:nvPicPr>
        <p:blipFill>
          <a:blip r:embed="rId4" cstate="print"/>
          <a:srcRect/>
          <a:stretch>
            <a:fillRect/>
          </a:stretch>
        </p:blipFill>
        <p:spPr bwMode="auto">
          <a:xfrm>
            <a:off x="5779745" y="1743418"/>
            <a:ext cx="2913062" cy="2930525"/>
          </a:xfrm>
          <a:prstGeom prst="rect">
            <a:avLst/>
          </a:prstGeom>
          <a:noFill/>
          <a:ln w="9525">
            <a:noFill/>
            <a:miter lim="800000"/>
            <a:headEnd/>
            <a:tailEnd/>
          </a:ln>
        </p:spPr>
      </p:pic>
      <p:graphicFrame>
        <p:nvGraphicFramePr>
          <p:cNvPr id="2050" name="Object 4"/>
          <p:cNvGraphicFramePr>
            <a:graphicFrameLocks noChangeAspect="1"/>
          </p:cNvGraphicFramePr>
          <p:nvPr/>
        </p:nvGraphicFramePr>
        <p:xfrm>
          <a:off x="2508250" y="3424238"/>
          <a:ext cx="3479800" cy="2606675"/>
        </p:xfrm>
        <a:graphic>
          <a:graphicData uri="http://schemas.openxmlformats.org/presentationml/2006/ole">
            <p:oleObj spid="_x0000_s2050" name="Photo Editor Photo" r:id="rId5" imgW="2467319" imgH="1848108" progId="">
              <p:embed/>
            </p:oleObj>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300038" y="260350"/>
            <a:ext cx="7080250" cy="1042988"/>
          </a:xfrm>
        </p:spPr>
        <p:txBody>
          <a:bodyPr/>
          <a:lstStyle/>
          <a:p>
            <a:r>
              <a:rPr lang="en-US" smtClean="0"/>
              <a:t/>
            </a:r>
            <a:br>
              <a:rPr lang="en-US" smtClean="0"/>
            </a:br>
            <a:r>
              <a:rPr lang="en-US" smtClean="0"/>
              <a:t>Construction</a:t>
            </a:r>
            <a:endParaRPr lang="en-CA" smtClean="0"/>
          </a:p>
        </p:txBody>
      </p:sp>
      <p:sp>
        <p:nvSpPr>
          <p:cNvPr id="33794" name="Content Placeholder 2"/>
          <p:cNvSpPr>
            <a:spLocks noGrp="1"/>
          </p:cNvSpPr>
          <p:nvPr>
            <p:ph sz="half" idx="1"/>
          </p:nvPr>
        </p:nvSpPr>
        <p:spPr/>
        <p:txBody>
          <a:bodyPr/>
          <a:lstStyle/>
          <a:p>
            <a:r>
              <a:rPr lang="en-US" smtClean="0"/>
              <a:t>Maximum building area for combustible construction, sprinklered</a:t>
            </a:r>
          </a:p>
          <a:p>
            <a:endParaRPr lang="en-US" smtClean="0"/>
          </a:p>
          <a:p>
            <a:endParaRPr lang="en-US" smtClean="0"/>
          </a:p>
          <a:p>
            <a:endParaRPr lang="en-US" smtClean="0"/>
          </a:p>
        </p:txBody>
      </p:sp>
      <p:graphicFrame>
        <p:nvGraphicFramePr>
          <p:cNvPr id="4" name="Table 3"/>
          <p:cNvGraphicFramePr>
            <a:graphicFrameLocks noGrp="1"/>
          </p:cNvGraphicFramePr>
          <p:nvPr/>
        </p:nvGraphicFramePr>
        <p:xfrm>
          <a:off x="725488" y="3157538"/>
          <a:ext cx="7823204" cy="1854200"/>
        </p:xfrm>
        <a:graphic>
          <a:graphicData uri="http://schemas.openxmlformats.org/drawingml/2006/table">
            <a:tbl>
              <a:tblPr firstRow="1" bandRow="1">
                <a:tableStyleId>{5C22544A-7EE6-4342-B048-85BDC9FD1C3A}</a:tableStyleId>
              </a:tblPr>
              <a:tblGrid>
                <a:gridCol w="1955801"/>
                <a:gridCol w="1955801"/>
                <a:gridCol w="1955801"/>
                <a:gridCol w="1955801"/>
              </a:tblGrid>
              <a:tr h="370840">
                <a:tc>
                  <a:txBody>
                    <a:bodyPr/>
                    <a:lstStyle/>
                    <a:p>
                      <a:pPr algn="l"/>
                      <a:r>
                        <a:rPr lang="en-CA" sz="1800" dirty="0" smtClean="0">
                          <a:solidFill>
                            <a:schemeClr val="tx1"/>
                          </a:solidFill>
                          <a:latin typeface="+mn-lt"/>
                        </a:rPr>
                        <a:t>Building</a:t>
                      </a:r>
                      <a:r>
                        <a:rPr lang="en-CA" sz="1800" baseline="0" dirty="0" smtClean="0">
                          <a:solidFill>
                            <a:schemeClr val="tx1"/>
                          </a:solidFill>
                          <a:latin typeface="+mn-lt"/>
                        </a:rPr>
                        <a:t> Height</a:t>
                      </a:r>
                      <a:endParaRPr lang="en-CA" sz="1800" dirty="0">
                        <a:solidFill>
                          <a:schemeClr val="tx1"/>
                        </a:solidFill>
                        <a:latin typeface="+mn-lt"/>
                      </a:endParaRPr>
                    </a:p>
                  </a:txBody>
                  <a:tcPr anchor="ctr"/>
                </a:tc>
                <a:tc>
                  <a:txBody>
                    <a:bodyPr/>
                    <a:lstStyle/>
                    <a:p>
                      <a:pPr algn="l"/>
                      <a:r>
                        <a:rPr lang="en-CA" sz="1800" dirty="0" smtClean="0">
                          <a:solidFill>
                            <a:schemeClr val="tx1"/>
                          </a:solidFill>
                          <a:latin typeface="+mn-lt"/>
                        </a:rPr>
                        <a:t>Group</a:t>
                      </a:r>
                      <a:r>
                        <a:rPr lang="en-CA" sz="1800" baseline="0" dirty="0" smtClean="0">
                          <a:solidFill>
                            <a:schemeClr val="tx1"/>
                          </a:solidFill>
                          <a:latin typeface="+mn-lt"/>
                        </a:rPr>
                        <a:t> B Div 2</a:t>
                      </a:r>
                      <a:endParaRPr lang="en-CA" sz="1800" dirty="0">
                        <a:solidFill>
                          <a:schemeClr val="tx1"/>
                        </a:solidFill>
                        <a:latin typeface="+mn-lt"/>
                      </a:endParaRPr>
                    </a:p>
                  </a:txBody>
                  <a:tcPr anchor="ctr"/>
                </a:tc>
                <a:tc>
                  <a:txBody>
                    <a:bodyPr/>
                    <a:lstStyle/>
                    <a:p>
                      <a:pPr algn="l"/>
                      <a:r>
                        <a:rPr lang="en-CA" sz="1800" dirty="0" smtClean="0">
                          <a:solidFill>
                            <a:srgbClr val="FF0000"/>
                          </a:solidFill>
                          <a:latin typeface="+mn-lt"/>
                        </a:rPr>
                        <a:t>Group B Div 3</a:t>
                      </a:r>
                      <a:endParaRPr lang="en-CA" sz="1800" dirty="0">
                        <a:solidFill>
                          <a:srgbClr val="FF0000"/>
                        </a:solidFill>
                        <a:latin typeface="+mn-lt"/>
                      </a:endParaRPr>
                    </a:p>
                  </a:txBody>
                  <a:tcPr anchor="ctr"/>
                </a:tc>
                <a:tc>
                  <a:txBody>
                    <a:bodyPr/>
                    <a:lstStyle/>
                    <a:p>
                      <a:pPr algn="l"/>
                      <a:r>
                        <a:rPr lang="en-CA" sz="1800" dirty="0" smtClean="0">
                          <a:solidFill>
                            <a:schemeClr val="tx1"/>
                          </a:solidFill>
                          <a:latin typeface="+mn-lt"/>
                        </a:rPr>
                        <a:t>Group C</a:t>
                      </a:r>
                      <a:endParaRPr lang="en-CA" sz="1800" dirty="0">
                        <a:solidFill>
                          <a:schemeClr val="tx1"/>
                        </a:solidFill>
                        <a:latin typeface="+mn-lt"/>
                      </a:endParaRPr>
                    </a:p>
                  </a:txBody>
                  <a:tcPr anchor="ctr"/>
                </a:tc>
              </a:tr>
              <a:tr h="370840">
                <a:tc>
                  <a:txBody>
                    <a:bodyPr/>
                    <a:lstStyle/>
                    <a:p>
                      <a:pPr algn="l"/>
                      <a:r>
                        <a:rPr lang="en-CA" sz="1800" b="1" dirty="0" smtClean="0">
                          <a:latin typeface="+mn-lt"/>
                        </a:rPr>
                        <a:t>1 </a:t>
                      </a:r>
                      <a:r>
                        <a:rPr lang="en-CA" sz="1800" b="1" dirty="0" smtClean="0">
                          <a:solidFill>
                            <a:schemeClr val="tx1"/>
                          </a:solidFill>
                          <a:latin typeface="+mn-lt"/>
                        </a:rPr>
                        <a:t>Storey  </a:t>
                      </a:r>
                      <a:endParaRPr lang="en-CA" sz="1800" b="1" dirty="0">
                        <a:latin typeface="+mn-lt"/>
                      </a:endParaRPr>
                    </a:p>
                  </a:txBody>
                  <a:tcPr/>
                </a:tc>
                <a:tc>
                  <a:txBody>
                    <a:bodyPr/>
                    <a:lstStyle/>
                    <a:p>
                      <a:pPr algn="l"/>
                      <a:r>
                        <a:rPr lang="en-US" sz="1800" u="none" dirty="0" smtClean="0">
                          <a:solidFill>
                            <a:schemeClr val="tx1"/>
                          </a:solidFill>
                          <a:latin typeface="+mn-lt"/>
                          <a:cs typeface="Arial" pitchFamily="34" charset="0"/>
                        </a:rPr>
                        <a:t>2400 m² </a:t>
                      </a:r>
                      <a:endParaRPr lang="en-CA" sz="1800" u="none" dirty="0">
                        <a:solidFill>
                          <a:schemeClr val="tx1"/>
                        </a:solidFill>
                        <a:latin typeface="+mn-lt"/>
                      </a:endParaRPr>
                    </a:p>
                  </a:txBody>
                  <a:tcPr/>
                </a:tc>
                <a:tc>
                  <a:txBody>
                    <a:bodyPr/>
                    <a:lstStyle/>
                    <a:p>
                      <a:pPr algn="l"/>
                      <a:r>
                        <a:rPr lang="en-US" sz="1800" u="sng" dirty="0" smtClean="0">
                          <a:solidFill>
                            <a:srgbClr val="FF0000"/>
                          </a:solidFill>
                          <a:latin typeface="+mn-lt"/>
                          <a:cs typeface="Arial" pitchFamily="34" charset="0"/>
                        </a:rPr>
                        <a:t>5400</a:t>
                      </a:r>
                      <a:r>
                        <a:rPr lang="en-US" sz="1800" dirty="0" smtClean="0">
                          <a:solidFill>
                            <a:srgbClr val="FF0000"/>
                          </a:solidFill>
                          <a:latin typeface="+mn-lt"/>
                          <a:cs typeface="Arial" pitchFamily="34" charset="0"/>
                        </a:rPr>
                        <a:t> m² </a:t>
                      </a:r>
                      <a:endParaRPr lang="en-CA" sz="1800" dirty="0">
                        <a:solidFill>
                          <a:srgbClr val="FF0000"/>
                        </a:solidFill>
                        <a:latin typeface="+mn-lt"/>
                      </a:endParaRPr>
                    </a:p>
                  </a:txBody>
                  <a:tcPr/>
                </a:tc>
                <a:tc>
                  <a:txBody>
                    <a:bodyPr/>
                    <a:lstStyle/>
                    <a:p>
                      <a:pPr algn="l"/>
                      <a:r>
                        <a:rPr lang="en-US" sz="1800" u="none" dirty="0" smtClean="0">
                          <a:solidFill>
                            <a:schemeClr val="tx1"/>
                          </a:solidFill>
                          <a:latin typeface="+mn-lt"/>
                          <a:cs typeface="Arial" pitchFamily="34" charset="0"/>
                        </a:rPr>
                        <a:t>7200 m² </a:t>
                      </a:r>
                      <a:endParaRPr lang="en-CA" sz="1800" u="none" dirty="0">
                        <a:solidFill>
                          <a:schemeClr val="tx1"/>
                        </a:solidFill>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b="1" dirty="0" smtClean="0">
                          <a:latin typeface="+mn-lt"/>
                        </a:rPr>
                        <a:t>2 </a:t>
                      </a:r>
                      <a:r>
                        <a:rPr lang="en-CA" sz="1800" b="1" dirty="0" smtClean="0">
                          <a:solidFill>
                            <a:schemeClr val="tx1"/>
                          </a:solidFill>
                          <a:latin typeface="+mn-lt"/>
                        </a:rPr>
                        <a:t>Storeys</a:t>
                      </a:r>
                      <a:endParaRPr lang="en-CA" sz="1800" b="1" dirty="0" smtClean="0">
                        <a:latin typeface="+mn-lt"/>
                      </a:endParaRPr>
                    </a:p>
                  </a:txBody>
                  <a:tcPr/>
                </a:tc>
                <a:tc>
                  <a:txBody>
                    <a:bodyPr/>
                    <a:lstStyle/>
                    <a:p>
                      <a:pPr algn="l"/>
                      <a:r>
                        <a:rPr lang="en-US" sz="1800" u="none" dirty="0" smtClean="0">
                          <a:solidFill>
                            <a:schemeClr val="tx1"/>
                          </a:solidFill>
                          <a:latin typeface="+mn-lt"/>
                          <a:cs typeface="Arial" pitchFamily="34" charset="0"/>
                        </a:rPr>
                        <a:t>1600 m²</a:t>
                      </a:r>
                      <a:endParaRPr lang="en-CA" sz="1800" u="none" dirty="0">
                        <a:solidFill>
                          <a:schemeClr val="tx1"/>
                        </a:solidFill>
                        <a:latin typeface="+mn-lt"/>
                      </a:endParaRPr>
                    </a:p>
                  </a:txBody>
                  <a:tcPr/>
                </a:tc>
                <a:tc>
                  <a:txBody>
                    <a:bodyPr/>
                    <a:lstStyle/>
                    <a:p>
                      <a:pPr algn="l"/>
                      <a:r>
                        <a:rPr lang="en-US" sz="1800" u="sng" dirty="0" smtClean="0">
                          <a:solidFill>
                            <a:srgbClr val="FF0000"/>
                          </a:solidFill>
                          <a:latin typeface="+mn-lt"/>
                          <a:cs typeface="Arial" pitchFamily="34" charset="0"/>
                        </a:rPr>
                        <a:t>2700</a:t>
                      </a:r>
                      <a:r>
                        <a:rPr lang="en-US" sz="1800" dirty="0" smtClean="0">
                          <a:solidFill>
                            <a:srgbClr val="FF0000"/>
                          </a:solidFill>
                          <a:latin typeface="+mn-lt"/>
                          <a:cs typeface="Arial" pitchFamily="34" charset="0"/>
                        </a:rPr>
                        <a:t> m²</a:t>
                      </a:r>
                      <a:endParaRPr lang="en-CA" sz="1800" dirty="0">
                        <a:solidFill>
                          <a:srgbClr val="FF0000"/>
                        </a:solidFill>
                        <a:latin typeface="+mn-lt"/>
                      </a:endParaRPr>
                    </a:p>
                  </a:txBody>
                  <a:tcPr/>
                </a:tc>
                <a:tc>
                  <a:txBody>
                    <a:bodyPr/>
                    <a:lstStyle/>
                    <a:p>
                      <a:pPr algn="l"/>
                      <a:r>
                        <a:rPr lang="en-US" sz="1800" u="none" dirty="0" smtClean="0">
                          <a:solidFill>
                            <a:schemeClr val="tx1"/>
                          </a:solidFill>
                          <a:latin typeface="+mn-lt"/>
                          <a:cs typeface="Arial" pitchFamily="34" charset="0"/>
                        </a:rPr>
                        <a:t>3600 m²</a:t>
                      </a:r>
                      <a:endParaRPr lang="en-CA" sz="1800" u="none" dirty="0">
                        <a:solidFill>
                          <a:schemeClr val="tx1"/>
                        </a:solidFill>
                        <a:latin typeface="+mn-lt"/>
                      </a:endParaRPr>
                    </a:p>
                  </a:txBody>
                  <a:tcPr/>
                </a:tc>
              </a:tr>
              <a:tr h="370840">
                <a:tc>
                  <a:txBody>
                    <a:bodyPr/>
                    <a:lstStyle/>
                    <a:p>
                      <a:pPr algn="l"/>
                      <a:r>
                        <a:rPr lang="en-CA" sz="1800" b="1" dirty="0" smtClean="0">
                          <a:latin typeface="+mn-lt"/>
                        </a:rPr>
                        <a:t>3 Storeys</a:t>
                      </a:r>
                      <a:endParaRPr lang="en-CA" sz="1800" b="1" dirty="0">
                        <a:latin typeface="+mn-lt"/>
                      </a:endParaRPr>
                    </a:p>
                  </a:txBody>
                  <a:tcPr/>
                </a:tc>
                <a:tc>
                  <a:txBody>
                    <a:bodyPr/>
                    <a:lstStyle/>
                    <a:p>
                      <a:pPr algn="l"/>
                      <a:r>
                        <a:rPr lang="en-CA" sz="1800" dirty="0" smtClean="0">
                          <a:latin typeface="+mn-lt"/>
                        </a:rPr>
                        <a:t>Not allowed</a:t>
                      </a:r>
                      <a:endParaRPr lang="en-CA" sz="1800" dirty="0">
                        <a:latin typeface="+mn-lt"/>
                      </a:endParaRPr>
                    </a:p>
                  </a:txBody>
                  <a:tcPr/>
                </a:tc>
                <a:tc>
                  <a:txBody>
                    <a:bodyPr/>
                    <a:lstStyle/>
                    <a:p>
                      <a:pPr algn="l"/>
                      <a:r>
                        <a:rPr lang="en-US" sz="1800" u="sng" dirty="0" smtClean="0">
                          <a:solidFill>
                            <a:srgbClr val="FF0000"/>
                          </a:solidFill>
                          <a:latin typeface="+mn-lt"/>
                          <a:cs typeface="Arial" pitchFamily="34" charset="0"/>
                        </a:rPr>
                        <a:t>1800</a:t>
                      </a:r>
                      <a:r>
                        <a:rPr lang="en-US" sz="1800" dirty="0" smtClean="0">
                          <a:solidFill>
                            <a:srgbClr val="FF0000"/>
                          </a:solidFill>
                          <a:latin typeface="+mn-lt"/>
                          <a:cs typeface="Arial" pitchFamily="34" charset="0"/>
                        </a:rPr>
                        <a:t> m² </a:t>
                      </a:r>
                      <a:endParaRPr lang="en-CA" sz="1800" dirty="0">
                        <a:solidFill>
                          <a:srgbClr val="FF0000"/>
                        </a:solidFill>
                        <a:latin typeface="+mn-lt"/>
                      </a:endParaRPr>
                    </a:p>
                  </a:txBody>
                  <a:tcPr/>
                </a:tc>
                <a:tc>
                  <a:txBody>
                    <a:bodyPr/>
                    <a:lstStyle/>
                    <a:p>
                      <a:pPr algn="l"/>
                      <a:r>
                        <a:rPr lang="en-US" sz="1800" u="none" dirty="0" smtClean="0">
                          <a:solidFill>
                            <a:schemeClr val="tx1"/>
                          </a:solidFill>
                          <a:latin typeface="+mn-lt"/>
                          <a:cs typeface="Arial" pitchFamily="34" charset="0"/>
                        </a:rPr>
                        <a:t>2400 m² </a:t>
                      </a:r>
                      <a:endParaRPr lang="en-CA" sz="1800" u="none" dirty="0">
                        <a:solidFill>
                          <a:schemeClr val="tx1"/>
                        </a:solidFill>
                        <a:latin typeface="+mn-lt"/>
                      </a:endParaRPr>
                    </a:p>
                  </a:txBody>
                  <a:tcPr/>
                </a:tc>
              </a:tr>
              <a:tr h="370840">
                <a:tc>
                  <a:txBody>
                    <a:bodyPr/>
                    <a:lstStyle/>
                    <a:p>
                      <a:pPr algn="l"/>
                      <a:r>
                        <a:rPr lang="en-CA" sz="1800" b="1" dirty="0" smtClean="0">
                          <a:latin typeface="+mn-lt"/>
                        </a:rPr>
                        <a:t>4 Storeys</a:t>
                      </a:r>
                      <a:endParaRPr lang="en-CA" sz="1800" b="1"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latin typeface="+mn-lt"/>
                        </a:rPr>
                        <a:t>Not allowed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solidFill>
                            <a:srgbClr val="FF0000"/>
                          </a:solidFill>
                          <a:latin typeface="+mn-lt"/>
                        </a:rPr>
                        <a:t>Not allowed</a:t>
                      </a:r>
                    </a:p>
                  </a:txBody>
                  <a:tcPr/>
                </a:tc>
                <a:tc>
                  <a:txBody>
                    <a:bodyPr/>
                    <a:lstStyle/>
                    <a:p>
                      <a:pPr algn="l"/>
                      <a:r>
                        <a:rPr lang="en-US" sz="1800" u="none" dirty="0" smtClean="0">
                          <a:solidFill>
                            <a:schemeClr val="tx1"/>
                          </a:solidFill>
                          <a:latin typeface="+mn-lt"/>
                          <a:cs typeface="Arial" pitchFamily="34" charset="0"/>
                        </a:rPr>
                        <a:t>1800 m² </a:t>
                      </a:r>
                      <a:endParaRPr lang="en-CA" sz="1800" u="none" dirty="0">
                        <a:solidFill>
                          <a:schemeClr val="tx1"/>
                        </a:solidFill>
                        <a:latin typeface="+mn-lt"/>
                      </a:endParaRP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a:xfrm>
            <a:off x="300038" y="260350"/>
            <a:ext cx="7080250" cy="1042988"/>
          </a:xfrm>
        </p:spPr>
        <p:txBody>
          <a:bodyPr/>
          <a:lstStyle/>
          <a:p>
            <a:r>
              <a:rPr lang="en-US" smtClean="0"/>
              <a:t/>
            </a:r>
            <a:br>
              <a:rPr lang="en-US" smtClean="0"/>
            </a:br>
            <a:r>
              <a:rPr lang="en-US" smtClean="0"/>
              <a:t>Construction</a:t>
            </a:r>
            <a:endParaRPr lang="en-CA" smtClean="0"/>
          </a:p>
        </p:txBody>
      </p:sp>
      <p:sp>
        <p:nvSpPr>
          <p:cNvPr id="3076" name="Content Placeholder 2"/>
          <p:cNvSpPr>
            <a:spLocks noGrp="1"/>
          </p:cNvSpPr>
          <p:nvPr>
            <p:ph idx="1"/>
          </p:nvPr>
        </p:nvSpPr>
        <p:spPr/>
        <p:txBody>
          <a:bodyPr/>
          <a:lstStyle/>
          <a:p>
            <a:r>
              <a:rPr lang="en-US" smtClean="0"/>
              <a:t>Permitted combustible up to 3 storeys with building area</a:t>
            </a:r>
          </a:p>
        </p:txBody>
      </p:sp>
      <p:grpSp>
        <p:nvGrpSpPr>
          <p:cNvPr id="3077" name="Group 7"/>
          <p:cNvGrpSpPr>
            <a:grpSpLocks/>
          </p:cNvGrpSpPr>
          <p:nvPr/>
        </p:nvGrpSpPr>
        <p:grpSpPr bwMode="auto">
          <a:xfrm>
            <a:off x="646113" y="2541588"/>
            <a:ext cx="7656512" cy="3105150"/>
            <a:chOff x="819150" y="3246438"/>
            <a:chExt cx="7273925" cy="2805112"/>
          </a:xfrm>
        </p:grpSpPr>
        <p:graphicFrame>
          <p:nvGraphicFramePr>
            <p:cNvPr id="3074" name="Content Placeholder 3"/>
            <p:cNvGraphicFramePr>
              <a:graphicFrameLocks/>
            </p:cNvGraphicFramePr>
            <p:nvPr/>
          </p:nvGraphicFramePr>
          <p:xfrm>
            <a:off x="819150" y="3246438"/>
            <a:ext cx="7273925" cy="2805112"/>
          </p:xfrm>
          <a:graphic>
            <a:graphicData uri="http://schemas.openxmlformats.org/presentationml/2006/ole">
              <p:oleObj spid="_x0000_s3074" r:id="rId4" imgW="7273158" imgH="2804403" progId="Excel.Sheet.8">
                <p:embed/>
              </p:oleObj>
            </a:graphicData>
          </a:graphic>
        </p:graphicFrame>
        <p:sp>
          <p:nvSpPr>
            <p:cNvPr id="3078" name="Line 4"/>
            <p:cNvSpPr>
              <a:spLocks noChangeShapeType="1"/>
            </p:cNvSpPr>
            <p:nvPr/>
          </p:nvSpPr>
          <p:spPr bwMode="auto">
            <a:xfrm>
              <a:off x="3262125" y="4376738"/>
              <a:ext cx="1066323" cy="0"/>
            </a:xfrm>
            <a:prstGeom prst="line">
              <a:avLst/>
            </a:prstGeom>
            <a:noFill/>
            <a:ln w="57150">
              <a:solidFill>
                <a:srgbClr val="0000FF"/>
              </a:solidFill>
              <a:round/>
              <a:headEnd/>
              <a:tailEnd/>
            </a:ln>
          </p:spPr>
          <p:txBody>
            <a:bodyPr/>
            <a:lstStyle/>
            <a:p>
              <a:endParaRPr lang="en-US"/>
            </a:p>
          </p:txBody>
        </p:sp>
        <p:sp>
          <p:nvSpPr>
            <p:cNvPr id="3079" name="Line 5"/>
            <p:cNvSpPr>
              <a:spLocks noChangeShapeType="1"/>
            </p:cNvSpPr>
            <p:nvPr/>
          </p:nvSpPr>
          <p:spPr bwMode="auto">
            <a:xfrm>
              <a:off x="3265394" y="4357688"/>
              <a:ext cx="0" cy="1089025"/>
            </a:xfrm>
            <a:prstGeom prst="line">
              <a:avLst/>
            </a:prstGeom>
            <a:noFill/>
            <a:ln w="57150">
              <a:solidFill>
                <a:srgbClr val="0000FF"/>
              </a:solidFill>
              <a:round/>
              <a:headEnd/>
              <a:tailEnd/>
            </a:ln>
          </p:spPr>
          <p:txBody>
            <a:bodyPr/>
            <a:lstStyle/>
            <a:p>
              <a:endParaRPr lang="en-US"/>
            </a:p>
          </p:txBody>
        </p:sp>
        <p:sp>
          <p:nvSpPr>
            <p:cNvPr id="3080" name="Line 6"/>
            <p:cNvSpPr>
              <a:spLocks noChangeShapeType="1"/>
            </p:cNvSpPr>
            <p:nvPr/>
          </p:nvSpPr>
          <p:spPr bwMode="auto">
            <a:xfrm>
              <a:off x="4335058" y="4376738"/>
              <a:ext cx="0" cy="1090612"/>
            </a:xfrm>
            <a:prstGeom prst="line">
              <a:avLst/>
            </a:prstGeom>
            <a:noFill/>
            <a:ln w="57150">
              <a:solidFill>
                <a:srgbClr val="0000FF"/>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300038" y="260350"/>
            <a:ext cx="7080250" cy="1042988"/>
          </a:xfrm>
        </p:spPr>
        <p:txBody>
          <a:bodyPr/>
          <a:lstStyle/>
          <a:p>
            <a:r>
              <a:rPr lang="en-US" smtClean="0"/>
              <a:t/>
            </a:r>
            <a:br>
              <a:rPr lang="en-US" smtClean="0"/>
            </a:br>
            <a:r>
              <a:rPr lang="en-US" smtClean="0"/>
              <a:t>Construction</a:t>
            </a:r>
            <a:endParaRPr lang="en-CA" smtClean="0"/>
          </a:p>
        </p:txBody>
      </p:sp>
      <p:sp>
        <p:nvSpPr>
          <p:cNvPr id="38914" name="Content Placeholder 2"/>
          <p:cNvSpPr>
            <a:spLocks noGrp="1"/>
          </p:cNvSpPr>
          <p:nvPr>
            <p:ph idx="1"/>
          </p:nvPr>
        </p:nvSpPr>
        <p:spPr>
          <a:xfrm>
            <a:off x="304800" y="1601788"/>
            <a:ext cx="8394700" cy="4267200"/>
          </a:xfrm>
        </p:spPr>
        <p:txBody>
          <a:bodyPr/>
          <a:lstStyle/>
          <a:p>
            <a:r>
              <a:rPr lang="en-US" dirty="0" smtClean="0"/>
              <a:t>No mezzanine floor </a:t>
            </a:r>
            <a:r>
              <a:rPr lang="en-US" dirty="0" smtClean="0"/>
              <a:t>fire-resistance rating </a:t>
            </a:r>
            <a:r>
              <a:rPr lang="en-US" dirty="0" smtClean="0"/>
              <a:t>requirement </a:t>
            </a:r>
            <a:r>
              <a:rPr lang="en-US" dirty="0" smtClean="0"/>
              <a:t/>
            </a:r>
            <a:br>
              <a:rPr lang="en-US" dirty="0" smtClean="0"/>
            </a:br>
            <a:r>
              <a:rPr lang="en-US" dirty="0" smtClean="0"/>
              <a:t>for </a:t>
            </a:r>
            <a:r>
              <a:rPr lang="en-US" dirty="0" smtClean="0"/>
              <a:t>one storey ≤ 600 m</a:t>
            </a:r>
            <a:r>
              <a:rPr lang="en-US" baseline="30000" dirty="0" smtClean="0"/>
              <a:t>2</a:t>
            </a:r>
          </a:p>
          <a:p>
            <a:endParaRPr lang="en-US" dirty="0" smtClean="0"/>
          </a:p>
          <a:p>
            <a:endParaRPr lang="en-US" dirty="0" smtClean="0"/>
          </a:p>
          <a:p>
            <a:endParaRPr lang="en-US" dirty="0" smtClean="0"/>
          </a:p>
          <a:p>
            <a:endParaRPr lang="en-US" dirty="0" smtClean="0"/>
          </a:p>
        </p:txBody>
      </p:sp>
      <p:sp>
        <p:nvSpPr>
          <p:cNvPr id="38915" name="Rectangle 4"/>
          <p:cNvSpPr>
            <a:spLocks noChangeArrowheads="1"/>
          </p:cNvSpPr>
          <p:nvPr/>
        </p:nvSpPr>
        <p:spPr bwMode="auto">
          <a:xfrm>
            <a:off x="0" y="1169988"/>
            <a:ext cx="9144000" cy="0"/>
          </a:xfrm>
          <a:prstGeom prst="rect">
            <a:avLst/>
          </a:prstGeom>
          <a:noFill/>
          <a:ln w="9525">
            <a:noFill/>
            <a:miter lim="800000"/>
            <a:headEnd/>
            <a:tailEnd/>
          </a:ln>
        </p:spPr>
        <p:txBody>
          <a:bodyPr>
            <a:spAutoFit/>
          </a:bodyPr>
          <a:lstStyle/>
          <a:p>
            <a:endParaRPr lang="en-CA"/>
          </a:p>
        </p:txBody>
      </p:sp>
      <p:sp>
        <p:nvSpPr>
          <p:cNvPr id="38916" name="Rectangle 5"/>
          <p:cNvSpPr>
            <a:spLocks noChangeArrowheads="1"/>
          </p:cNvSpPr>
          <p:nvPr/>
        </p:nvSpPr>
        <p:spPr bwMode="auto">
          <a:xfrm>
            <a:off x="0" y="1169988"/>
            <a:ext cx="9144000" cy="822325"/>
          </a:xfrm>
          <a:prstGeom prst="rect">
            <a:avLst/>
          </a:prstGeom>
          <a:noFill/>
          <a:ln w="9525">
            <a:noFill/>
            <a:miter lim="800000"/>
            <a:headEnd/>
            <a:tailEnd/>
          </a:ln>
        </p:spPr>
        <p:txBody>
          <a:bodyPr>
            <a:spAutoFit/>
          </a:bodyPr>
          <a:lstStyle/>
          <a:p>
            <a:pPr>
              <a:buFontTx/>
              <a:buAutoNum type="arabicPeriod"/>
            </a:pPr>
            <a:endParaRPr lang="en-US" b="0"/>
          </a:p>
          <a:p>
            <a:pPr lvl="1" eaLnBrk="0" hangingPunct="0"/>
            <a:endParaRPr lang="en-US"/>
          </a:p>
        </p:txBody>
      </p:sp>
      <p:sp>
        <p:nvSpPr>
          <p:cNvPr id="38917" name="Rectangle 9"/>
          <p:cNvSpPr>
            <a:spLocks noChangeArrowheads="1"/>
          </p:cNvSpPr>
          <p:nvPr/>
        </p:nvSpPr>
        <p:spPr bwMode="auto">
          <a:xfrm>
            <a:off x="0" y="1992313"/>
            <a:ext cx="9144000" cy="730250"/>
          </a:xfrm>
          <a:prstGeom prst="rect">
            <a:avLst/>
          </a:prstGeom>
          <a:noFill/>
          <a:ln w="9525">
            <a:noFill/>
            <a:miter lim="800000"/>
            <a:headEnd/>
            <a:tailEnd/>
          </a:ln>
        </p:spPr>
        <p:txBody>
          <a:bodyPr lIns="0" tIns="0" rIns="0" bIns="0">
            <a:spAutoFit/>
          </a:bodyPr>
          <a:lstStyle/>
          <a:p>
            <a:pPr>
              <a:buFontTx/>
              <a:buChar char="•"/>
            </a:pPr>
            <a:endParaRPr lang="en-US" b="0"/>
          </a:p>
          <a:p>
            <a:pPr eaLnBrk="0" hangingPunct="0"/>
            <a:endParaRPr lang="en-US"/>
          </a:p>
        </p:txBody>
      </p:sp>
      <p:pic>
        <p:nvPicPr>
          <p:cNvPr id="38918" name="Picture 8" descr="http://t1.gstatic.com/images?q=tbn:ANd9GcTBX3pJlk6j2lRO5mktYV3ApbynowjJ1vL9dJVaHj2-tsHiiaw&amp;t=1&amp;usg=__F7Ss_f9ATJt9D0b5TnQ6ywqJa_g=">
            <a:hlinkClick r:id="rId3"/>
          </p:cNvPr>
          <p:cNvPicPr>
            <a:picLocks noChangeAspect="1" noChangeArrowheads="1"/>
          </p:cNvPicPr>
          <p:nvPr/>
        </p:nvPicPr>
        <p:blipFill>
          <a:blip r:embed="rId4" cstate="print"/>
          <a:srcRect/>
          <a:stretch>
            <a:fillRect/>
          </a:stretch>
        </p:blipFill>
        <p:spPr bwMode="auto">
          <a:xfrm>
            <a:off x="4300665" y="2743200"/>
            <a:ext cx="4386263" cy="2909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4"/>
          <p:cNvSpPr>
            <a:spLocks noGrp="1" noChangeArrowheads="1"/>
          </p:cNvSpPr>
          <p:nvPr>
            <p:ph type="title"/>
          </p:nvPr>
        </p:nvSpPr>
        <p:spPr>
          <a:xfrm>
            <a:off x="300038" y="260350"/>
            <a:ext cx="7080250" cy="1042988"/>
          </a:xfrm>
        </p:spPr>
        <p:txBody>
          <a:bodyPr/>
          <a:lstStyle/>
          <a:p>
            <a:r>
              <a:rPr lang="en-US" smtClean="0"/>
              <a:t>Residential Care</a:t>
            </a:r>
          </a:p>
        </p:txBody>
      </p:sp>
      <p:sp>
        <p:nvSpPr>
          <p:cNvPr id="40962" name="Rectangle 5"/>
          <p:cNvSpPr>
            <a:spLocks noGrp="1" noChangeArrowheads="1"/>
          </p:cNvSpPr>
          <p:nvPr>
            <p:ph idx="1"/>
          </p:nvPr>
        </p:nvSpPr>
        <p:spPr>
          <a:xfrm>
            <a:off x="304800" y="1601788"/>
            <a:ext cx="3890963" cy="4267200"/>
          </a:xfrm>
        </p:spPr>
        <p:txBody>
          <a:bodyPr/>
          <a:lstStyle/>
          <a:p>
            <a:r>
              <a:rPr lang="en-US" smtClean="0">
                <a:solidFill>
                  <a:srgbClr val="A6A6A6"/>
                </a:solidFill>
              </a:rPr>
              <a:t>New Definitions </a:t>
            </a:r>
          </a:p>
          <a:p>
            <a:r>
              <a:rPr lang="en-US" smtClean="0">
                <a:solidFill>
                  <a:srgbClr val="A6A6A6"/>
                </a:solidFill>
              </a:rPr>
              <a:t>Construction Type</a:t>
            </a:r>
          </a:p>
          <a:p>
            <a:r>
              <a:rPr lang="en-US" smtClean="0"/>
              <a:t>Design Criteria</a:t>
            </a:r>
          </a:p>
          <a:p>
            <a:r>
              <a:rPr lang="en-US" smtClean="0">
                <a:solidFill>
                  <a:srgbClr val="A6A6A6"/>
                </a:solidFill>
              </a:rPr>
              <a:t>Sprinklers</a:t>
            </a:r>
          </a:p>
          <a:p>
            <a:r>
              <a:rPr lang="en-US" smtClean="0">
                <a:solidFill>
                  <a:srgbClr val="A6A6A6"/>
                </a:solidFill>
              </a:rPr>
              <a:t>Smoke Alarms  </a:t>
            </a:r>
          </a:p>
          <a:p>
            <a:pPr lvl="1"/>
            <a:endParaRPr lang="en-US" smtClean="0"/>
          </a:p>
          <a:p>
            <a:endParaRPr lang="en-US" smtClean="0"/>
          </a:p>
        </p:txBody>
      </p:sp>
      <p:pic>
        <p:nvPicPr>
          <p:cNvPr id="40963" name="Picture 5" descr="http://t0.gstatic.com/images?q=tbn:wv8g46BmXDUfTM:http://www.wealthonauto.com/images/house_design_plans_blueprint.jpg">
            <a:hlinkClick r:id="rId3"/>
          </p:cNvPr>
          <p:cNvPicPr>
            <a:picLocks noChangeAspect="1" noChangeArrowheads="1"/>
          </p:cNvPicPr>
          <p:nvPr/>
        </p:nvPicPr>
        <p:blipFill>
          <a:blip r:embed="rId4" cstate="print"/>
          <a:srcRect/>
          <a:stretch>
            <a:fillRect/>
          </a:stretch>
        </p:blipFill>
        <p:spPr bwMode="auto">
          <a:xfrm>
            <a:off x="6156110" y="1739126"/>
            <a:ext cx="2516187" cy="1722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300038" y="260350"/>
            <a:ext cx="7080250" cy="1042988"/>
          </a:xfrm>
        </p:spPr>
        <p:txBody>
          <a:bodyPr/>
          <a:lstStyle/>
          <a:p>
            <a:r>
              <a:rPr lang="en-US" smtClean="0"/>
              <a:t/>
            </a:r>
            <a:br>
              <a:rPr lang="en-US" smtClean="0"/>
            </a:br>
            <a:r>
              <a:rPr lang="en-US" smtClean="0"/>
              <a:t>Corridor Width</a:t>
            </a:r>
            <a:endParaRPr lang="en-CA" smtClean="0"/>
          </a:p>
        </p:txBody>
      </p:sp>
      <p:sp>
        <p:nvSpPr>
          <p:cNvPr id="43010" name="Content Placeholder 2"/>
          <p:cNvSpPr>
            <a:spLocks noGrp="1"/>
          </p:cNvSpPr>
          <p:nvPr>
            <p:ph idx="1"/>
          </p:nvPr>
        </p:nvSpPr>
        <p:spPr>
          <a:xfrm>
            <a:off x="304800" y="1601788"/>
            <a:ext cx="5573713" cy="4267200"/>
          </a:xfrm>
        </p:spPr>
        <p:txBody>
          <a:bodyPr/>
          <a:lstStyle/>
          <a:p>
            <a:r>
              <a:rPr lang="en-US" smtClean="0"/>
              <a:t>Treatment where patients moved </a:t>
            </a:r>
            <a:br>
              <a:rPr lang="en-US" smtClean="0"/>
            </a:br>
            <a:r>
              <a:rPr lang="en-US" smtClean="0"/>
              <a:t>in beds:  </a:t>
            </a:r>
            <a:r>
              <a:rPr lang="en-US" b="1" smtClean="0"/>
              <a:t>2400 mm</a:t>
            </a:r>
          </a:p>
          <a:p>
            <a:endParaRPr lang="en-US" smtClean="0"/>
          </a:p>
          <a:p>
            <a:r>
              <a:rPr lang="en-US" smtClean="0"/>
              <a:t>Treatment where corridors not used to move patients: </a:t>
            </a:r>
            <a:r>
              <a:rPr lang="en-US" b="1" smtClean="0"/>
              <a:t>1650 mm</a:t>
            </a:r>
          </a:p>
          <a:p>
            <a:endParaRPr lang="en-US" smtClean="0"/>
          </a:p>
          <a:p>
            <a:r>
              <a:rPr lang="en-US" smtClean="0"/>
              <a:t>Care &gt; 10 residents and corridors serve those residents: </a:t>
            </a:r>
            <a:r>
              <a:rPr lang="en-US" b="1" smtClean="0"/>
              <a:t>1650 mm</a:t>
            </a:r>
          </a:p>
          <a:p>
            <a:endParaRPr lang="en-US" smtClean="0"/>
          </a:p>
          <a:p>
            <a:r>
              <a:rPr lang="en-US" smtClean="0"/>
              <a:t>Care ≤ 10 residents: </a:t>
            </a:r>
            <a:r>
              <a:rPr lang="en-US" b="1" smtClean="0"/>
              <a:t>1100 mm</a:t>
            </a:r>
            <a:endParaRPr lang="en-CA" b="1" smtClean="0"/>
          </a:p>
        </p:txBody>
      </p:sp>
      <p:pic>
        <p:nvPicPr>
          <p:cNvPr id="43011" name="Content Placeholder 4" descr="http://www.sxc.hu/pic/m/b/bu/bubbels/65905_hospital_corridor_1.jpg"/>
          <p:cNvPicPr>
            <a:picLocks noGrp="1"/>
          </p:cNvPicPr>
          <p:nvPr>
            <p:ph sz="half" idx="4294967295"/>
          </p:nvPr>
        </p:nvPicPr>
        <p:blipFill>
          <a:blip r:embed="rId3" cstate="print"/>
          <a:srcRect/>
          <a:stretch>
            <a:fillRect/>
          </a:stretch>
        </p:blipFill>
        <p:spPr>
          <a:xfrm>
            <a:off x="5818315" y="1735265"/>
            <a:ext cx="2857500" cy="2143125"/>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300038" y="260350"/>
            <a:ext cx="7080250" cy="1042988"/>
          </a:xfrm>
        </p:spPr>
        <p:txBody>
          <a:bodyPr/>
          <a:lstStyle/>
          <a:p>
            <a:r>
              <a:rPr lang="en-US" smtClean="0"/>
              <a:t/>
            </a:r>
            <a:br>
              <a:rPr lang="en-US" smtClean="0"/>
            </a:br>
            <a:r>
              <a:rPr lang="en-US" smtClean="0"/>
              <a:t>Ramp Width</a:t>
            </a:r>
            <a:endParaRPr lang="en-CA" smtClean="0"/>
          </a:p>
        </p:txBody>
      </p:sp>
      <p:sp>
        <p:nvSpPr>
          <p:cNvPr id="4100" name="Content Placeholder 2"/>
          <p:cNvSpPr>
            <a:spLocks noGrp="1"/>
          </p:cNvSpPr>
          <p:nvPr>
            <p:ph idx="1"/>
          </p:nvPr>
        </p:nvSpPr>
        <p:spPr>
          <a:xfrm>
            <a:off x="304800" y="1601788"/>
            <a:ext cx="5959475" cy="4267200"/>
          </a:xfrm>
        </p:spPr>
        <p:txBody>
          <a:bodyPr/>
          <a:lstStyle/>
          <a:p>
            <a:r>
              <a:rPr lang="en-CA" smtClean="0"/>
              <a:t>Ramps serving residents’ sleeping rooms permitted to be </a:t>
            </a:r>
            <a:r>
              <a:rPr lang="en-CA" b="1" smtClean="0"/>
              <a:t>1100 mm</a:t>
            </a:r>
          </a:p>
        </p:txBody>
      </p:sp>
      <p:graphicFrame>
        <p:nvGraphicFramePr>
          <p:cNvPr id="4098" name="Object 5"/>
          <p:cNvGraphicFramePr>
            <a:graphicFrameLocks noChangeAspect="1"/>
          </p:cNvGraphicFramePr>
          <p:nvPr/>
        </p:nvGraphicFramePr>
        <p:xfrm>
          <a:off x="6324600" y="1724025"/>
          <a:ext cx="2362200" cy="3152775"/>
        </p:xfrm>
        <a:graphic>
          <a:graphicData uri="http://schemas.openxmlformats.org/presentationml/2006/ole">
            <p:oleObj spid="_x0000_s4098" name="Photo Editor Photo" r:id="rId4" imgW="1848108" imgH="2467319" progId="">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a:xfrm>
            <a:off x="300038" y="260350"/>
            <a:ext cx="7080250" cy="1042988"/>
          </a:xfrm>
        </p:spPr>
        <p:txBody>
          <a:bodyPr/>
          <a:lstStyle/>
          <a:p>
            <a:r>
              <a:rPr lang="en-US" smtClean="0"/>
              <a:t>Introduction</a:t>
            </a:r>
          </a:p>
        </p:txBody>
      </p:sp>
      <p:sp>
        <p:nvSpPr>
          <p:cNvPr id="63490" name="Content Placeholder 2"/>
          <p:cNvSpPr>
            <a:spLocks noGrp="1"/>
          </p:cNvSpPr>
          <p:nvPr>
            <p:ph idx="1"/>
          </p:nvPr>
        </p:nvSpPr>
        <p:spPr/>
        <p:txBody>
          <a:bodyPr/>
          <a:lstStyle/>
          <a:p>
            <a:r>
              <a:rPr lang="en-US" smtClean="0"/>
              <a:t>Presentation is part of a series on the 2010 National Model Construction Codes</a:t>
            </a:r>
          </a:p>
          <a:p>
            <a:r>
              <a:rPr lang="en-US" smtClean="0"/>
              <a:t>Model codes developed by Canadian Commission </a:t>
            </a:r>
            <a:br>
              <a:rPr lang="en-US" smtClean="0"/>
            </a:br>
            <a:r>
              <a:rPr lang="en-US" smtClean="0"/>
              <a:t>on Building and Fire Codes</a:t>
            </a:r>
          </a:p>
          <a:p>
            <a:r>
              <a:rPr lang="en-US" smtClean="0"/>
              <a:t>These codes must be adopted by provincial/territorial authorities to become law</a:t>
            </a:r>
          </a:p>
          <a:p>
            <a:endParaRPr lang="en-US" smtClean="0"/>
          </a:p>
          <a:p>
            <a:endParaRPr lang="en-US"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title"/>
          </p:nvPr>
        </p:nvSpPr>
        <p:spPr>
          <a:xfrm>
            <a:off x="300038" y="260350"/>
            <a:ext cx="7080250" cy="1042988"/>
          </a:xfrm>
        </p:spPr>
        <p:txBody>
          <a:bodyPr/>
          <a:lstStyle/>
          <a:p>
            <a:r>
              <a:rPr lang="en-US" smtClean="0"/>
              <a:t/>
            </a:r>
            <a:br>
              <a:rPr lang="en-US" smtClean="0"/>
            </a:br>
            <a:r>
              <a:rPr lang="en-US" smtClean="0"/>
              <a:t>Stair Width</a:t>
            </a:r>
            <a:endParaRPr lang="en-CA" smtClean="0"/>
          </a:p>
        </p:txBody>
      </p:sp>
      <p:sp>
        <p:nvSpPr>
          <p:cNvPr id="5124" name="Content Placeholder 2"/>
          <p:cNvSpPr>
            <a:spLocks noGrp="1"/>
          </p:cNvSpPr>
          <p:nvPr>
            <p:ph idx="1"/>
          </p:nvPr>
        </p:nvSpPr>
        <p:spPr>
          <a:xfrm>
            <a:off x="304800" y="1601788"/>
            <a:ext cx="4803775" cy="4267200"/>
          </a:xfrm>
        </p:spPr>
        <p:txBody>
          <a:bodyPr/>
          <a:lstStyle/>
          <a:p>
            <a:pPr>
              <a:spcAft>
                <a:spcPts val="1200"/>
              </a:spcAft>
            </a:pPr>
            <a:r>
              <a:rPr lang="en-CA" smtClean="0"/>
              <a:t>More than 10 residents</a:t>
            </a:r>
          </a:p>
          <a:p>
            <a:pPr lvl="1">
              <a:spcAft>
                <a:spcPts val="1200"/>
              </a:spcAft>
            </a:pPr>
            <a:r>
              <a:rPr lang="en-CA" smtClean="0"/>
              <a:t>Not more than 2 storeys above lowest exit level</a:t>
            </a:r>
          </a:p>
          <a:p>
            <a:pPr lvl="2">
              <a:spcAft>
                <a:spcPts val="1200"/>
              </a:spcAft>
            </a:pPr>
            <a:r>
              <a:rPr lang="en-CA" smtClean="0"/>
              <a:t>1100 mm  </a:t>
            </a:r>
          </a:p>
          <a:p>
            <a:pPr lvl="1">
              <a:spcAft>
                <a:spcPts val="1200"/>
              </a:spcAft>
            </a:pPr>
            <a:r>
              <a:rPr lang="en-CA" smtClean="0"/>
              <a:t>Serves more than 2 storeys above lowest exit level</a:t>
            </a:r>
          </a:p>
          <a:p>
            <a:pPr lvl="2">
              <a:spcAft>
                <a:spcPts val="1200"/>
              </a:spcAft>
            </a:pPr>
            <a:r>
              <a:rPr lang="en-CA" smtClean="0"/>
              <a:t> 1650 mm</a:t>
            </a:r>
          </a:p>
          <a:p>
            <a:endParaRPr lang="en-CA" smtClean="0"/>
          </a:p>
        </p:txBody>
      </p:sp>
      <p:graphicFrame>
        <p:nvGraphicFramePr>
          <p:cNvPr id="5122" name="Object 5"/>
          <p:cNvGraphicFramePr>
            <a:graphicFrameLocks noChangeAspect="1"/>
          </p:cNvGraphicFramePr>
          <p:nvPr/>
        </p:nvGraphicFramePr>
        <p:xfrm>
          <a:off x="6219051" y="1719175"/>
          <a:ext cx="2466975" cy="1847850"/>
        </p:xfrm>
        <a:graphic>
          <a:graphicData uri="http://schemas.openxmlformats.org/presentationml/2006/ole">
            <p:oleObj spid="_x0000_s5122" name="Photo Editor Photo" r:id="rId4" imgW="2467319" imgH="1848108" progId="">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title"/>
          </p:nvPr>
        </p:nvSpPr>
        <p:spPr>
          <a:xfrm>
            <a:off x="300038" y="260350"/>
            <a:ext cx="7080250" cy="1042988"/>
          </a:xfrm>
        </p:spPr>
        <p:txBody>
          <a:bodyPr/>
          <a:lstStyle/>
          <a:p>
            <a:r>
              <a:rPr lang="en-US" smtClean="0"/>
              <a:t/>
            </a:r>
            <a:br>
              <a:rPr lang="en-US" smtClean="0"/>
            </a:br>
            <a:r>
              <a:rPr lang="en-US" smtClean="0"/>
              <a:t>Stair Width</a:t>
            </a:r>
            <a:endParaRPr lang="en-CA" smtClean="0"/>
          </a:p>
        </p:txBody>
      </p:sp>
      <p:sp>
        <p:nvSpPr>
          <p:cNvPr id="6148" name="Content Placeholder 2"/>
          <p:cNvSpPr>
            <a:spLocks noGrp="1"/>
          </p:cNvSpPr>
          <p:nvPr>
            <p:ph idx="1"/>
          </p:nvPr>
        </p:nvSpPr>
        <p:spPr>
          <a:xfrm>
            <a:off x="304800" y="1601788"/>
            <a:ext cx="5006975" cy="4267200"/>
          </a:xfrm>
        </p:spPr>
        <p:txBody>
          <a:bodyPr/>
          <a:lstStyle/>
          <a:p>
            <a:pPr>
              <a:spcAft>
                <a:spcPts val="1200"/>
              </a:spcAft>
            </a:pPr>
            <a:r>
              <a:rPr lang="en-CA" smtClean="0"/>
              <a:t>Not more than 10 residents</a:t>
            </a:r>
          </a:p>
          <a:p>
            <a:pPr lvl="1">
              <a:spcAft>
                <a:spcPts val="1200"/>
              </a:spcAft>
            </a:pPr>
            <a:r>
              <a:rPr lang="en-CA" smtClean="0"/>
              <a:t>Not more than 2 storeys above lowest exit level </a:t>
            </a:r>
          </a:p>
          <a:p>
            <a:pPr lvl="2">
              <a:spcAft>
                <a:spcPts val="1200"/>
              </a:spcAft>
            </a:pPr>
            <a:r>
              <a:rPr lang="en-CA" smtClean="0"/>
              <a:t>900 mm </a:t>
            </a:r>
          </a:p>
          <a:p>
            <a:pPr lvl="1">
              <a:spcAft>
                <a:spcPts val="1200"/>
              </a:spcAft>
            </a:pPr>
            <a:r>
              <a:rPr lang="en-CA" smtClean="0"/>
              <a:t>Serves more than 2 storeys above lowest exit level </a:t>
            </a:r>
          </a:p>
          <a:p>
            <a:pPr lvl="2">
              <a:spcAft>
                <a:spcPts val="1200"/>
              </a:spcAft>
            </a:pPr>
            <a:r>
              <a:rPr lang="en-CA" smtClean="0"/>
              <a:t> 1100 mm</a:t>
            </a:r>
          </a:p>
        </p:txBody>
      </p:sp>
      <p:graphicFrame>
        <p:nvGraphicFramePr>
          <p:cNvPr id="2" name="Object 5"/>
          <p:cNvGraphicFramePr>
            <a:graphicFrameLocks noChangeAspect="1"/>
          </p:cNvGraphicFramePr>
          <p:nvPr/>
        </p:nvGraphicFramePr>
        <p:xfrm>
          <a:off x="6219825" y="1719263"/>
          <a:ext cx="2466975" cy="1847850"/>
        </p:xfrm>
        <a:graphic>
          <a:graphicData uri="http://schemas.openxmlformats.org/presentationml/2006/ole">
            <p:oleObj spid="_x0000_s6147" name="Photo Editor Photo" r:id="rId4" imgW="2467319" imgH="1848108" progId="">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300038" y="260350"/>
            <a:ext cx="7080250" cy="1042988"/>
          </a:xfrm>
        </p:spPr>
        <p:txBody>
          <a:bodyPr/>
          <a:lstStyle/>
          <a:p>
            <a:r>
              <a:rPr lang="en-US" smtClean="0"/>
              <a:t/>
            </a:r>
            <a:br>
              <a:rPr lang="en-US" smtClean="0"/>
            </a:br>
            <a:r>
              <a:rPr lang="en-US" smtClean="0"/>
              <a:t>Door Width</a:t>
            </a:r>
            <a:endParaRPr lang="en-CA" smtClean="0"/>
          </a:p>
        </p:txBody>
      </p:sp>
      <p:sp>
        <p:nvSpPr>
          <p:cNvPr id="54274" name="Content Placeholder 2"/>
          <p:cNvSpPr>
            <a:spLocks noGrp="1"/>
          </p:cNvSpPr>
          <p:nvPr>
            <p:ph idx="1"/>
          </p:nvPr>
        </p:nvSpPr>
        <p:spPr/>
        <p:txBody>
          <a:bodyPr/>
          <a:lstStyle/>
          <a:p>
            <a:r>
              <a:rPr lang="en-CA" b="1" smtClean="0"/>
              <a:t>2005</a:t>
            </a:r>
            <a:r>
              <a:rPr lang="en-CA" smtClean="0"/>
              <a:t> Code </a:t>
            </a:r>
          </a:p>
          <a:p>
            <a:pPr lvl="1"/>
            <a:r>
              <a:rPr lang="en-CA" smtClean="0"/>
              <a:t>1050 mm</a:t>
            </a:r>
          </a:p>
          <a:p>
            <a:endParaRPr lang="en-CA" smtClean="0"/>
          </a:p>
          <a:p>
            <a:r>
              <a:rPr lang="en-CA" b="1" smtClean="0"/>
              <a:t>2010</a:t>
            </a:r>
            <a:r>
              <a:rPr lang="en-CA" smtClean="0"/>
              <a:t> Code </a:t>
            </a:r>
          </a:p>
          <a:p>
            <a:pPr>
              <a:buFontTx/>
              <a:buNone/>
            </a:pPr>
            <a:r>
              <a:rPr lang="en-CA" smtClean="0"/>
              <a:t>	Any B3 Occupancy </a:t>
            </a:r>
          </a:p>
          <a:p>
            <a:pPr lvl="1"/>
            <a:r>
              <a:rPr lang="en-CA" smtClean="0"/>
              <a:t>Clear width of 850 mm</a:t>
            </a:r>
          </a:p>
          <a:p>
            <a:pPr lvl="1"/>
            <a:endParaRPr lang="en-CA" smtClean="0"/>
          </a:p>
          <a:p>
            <a:r>
              <a:rPr lang="en-CA" smtClean="0"/>
              <a:t>Width based on the concept of one person providing assistance to another during evacuation</a:t>
            </a:r>
          </a:p>
        </p:txBody>
      </p:sp>
      <p:pic>
        <p:nvPicPr>
          <p:cNvPr id="54275" name="Picture 6" descr="See full size image">
            <a:hlinkClick r:id="rId3"/>
          </p:cNvPr>
          <p:cNvPicPr>
            <a:picLocks noChangeAspect="1" noChangeArrowheads="1"/>
          </p:cNvPicPr>
          <p:nvPr/>
        </p:nvPicPr>
        <p:blipFill>
          <a:blip r:embed="rId4" cstate="print"/>
          <a:srcRect/>
          <a:stretch>
            <a:fillRect/>
          </a:stretch>
        </p:blipFill>
        <p:spPr bwMode="auto">
          <a:xfrm>
            <a:off x="6340475" y="1724025"/>
            <a:ext cx="2346325" cy="1770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4"/>
          <p:cNvSpPr>
            <a:spLocks noGrp="1" noChangeArrowheads="1"/>
          </p:cNvSpPr>
          <p:nvPr>
            <p:ph type="title"/>
          </p:nvPr>
        </p:nvSpPr>
        <p:spPr>
          <a:xfrm>
            <a:off x="300038" y="260350"/>
            <a:ext cx="7080250" cy="1042988"/>
          </a:xfrm>
        </p:spPr>
        <p:txBody>
          <a:bodyPr/>
          <a:lstStyle/>
          <a:p>
            <a:r>
              <a:rPr lang="en-US" smtClean="0"/>
              <a:t>Residential Care </a:t>
            </a:r>
          </a:p>
        </p:txBody>
      </p:sp>
      <p:sp>
        <p:nvSpPr>
          <p:cNvPr id="56322" name="Rectangle 5"/>
          <p:cNvSpPr>
            <a:spLocks noGrp="1" noChangeArrowheads="1"/>
          </p:cNvSpPr>
          <p:nvPr>
            <p:ph idx="1"/>
          </p:nvPr>
        </p:nvSpPr>
        <p:spPr>
          <a:xfrm>
            <a:off x="304800" y="1601788"/>
            <a:ext cx="3678238" cy="4267200"/>
          </a:xfrm>
        </p:spPr>
        <p:txBody>
          <a:bodyPr/>
          <a:lstStyle/>
          <a:p>
            <a:r>
              <a:rPr lang="en-US" smtClean="0">
                <a:solidFill>
                  <a:srgbClr val="A6A6A6"/>
                </a:solidFill>
              </a:rPr>
              <a:t>New Definitions </a:t>
            </a:r>
          </a:p>
          <a:p>
            <a:r>
              <a:rPr lang="en-US" smtClean="0">
                <a:solidFill>
                  <a:srgbClr val="A6A6A6"/>
                </a:solidFill>
              </a:rPr>
              <a:t>Construction Type</a:t>
            </a:r>
          </a:p>
          <a:p>
            <a:r>
              <a:rPr lang="en-US" smtClean="0">
                <a:solidFill>
                  <a:srgbClr val="A6A6A6"/>
                </a:solidFill>
              </a:rPr>
              <a:t>Design Criteria</a:t>
            </a:r>
          </a:p>
          <a:p>
            <a:r>
              <a:rPr lang="en-US" smtClean="0"/>
              <a:t>Sprinklers</a:t>
            </a:r>
          </a:p>
          <a:p>
            <a:r>
              <a:rPr lang="en-US" smtClean="0">
                <a:solidFill>
                  <a:srgbClr val="A6A6A6"/>
                </a:solidFill>
              </a:rPr>
              <a:t>Smoke Alarms  </a:t>
            </a:r>
          </a:p>
          <a:p>
            <a:pPr lvl="1"/>
            <a:endParaRPr lang="en-US" smtClean="0"/>
          </a:p>
          <a:p>
            <a:endParaRPr lang="en-US" smtClean="0"/>
          </a:p>
        </p:txBody>
      </p:sp>
      <p:pic>
        <p:nvPicPr>
          <p:cNvPr id="56323" name="Picture 5" descr="http://t2.gstatic.com/images?q=tbn:YWf-lko_GsHODM:http://www.therealestatebloggers.com/wp-content/uploads/2008/09/imagessprinkler-2dsystem.jpg">
            <a:hlinkClick r:id="rId3"/>
          </p:cNvPr>
          <p:cNvPicPr>
            <a:picLocks noChangeAspect="1" noChangeArrowheads="1"/>
          </p:cNvPicPr>
          <p:nvPr/>
        </p:nvPicPr>
        <p:blipFill>
          <a:blip r:embed="rId4" cstate="print"/>
          <a:srcRect/>
          <a:stretch>
            <a:fillRect/>
          </a:stretch>
        </p:blipFill>
        <p:spPr bwMode="auto">
          <a:xfrm>
            <a:off x="6503086" y="1730072"/>
            <a:ext cx="2178050" cy="2178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300038" y="260350"/>
            <a:ext cx="7080250" cy="1042988"/>
          </a:xfrm>
        </p:spPr>
        <p:txBody>
          <a:bodyPr/>
          <a:lstStyle/>
          <a:p>
            <a:r>
              <a:rPr lang="en-US" smtClean="0"/>
              <a:t>Sprinklers</a:t>
            </a:r>
          </a:p>
        </p:txBody>
      </p:sp>
      <p:sp>
        <p:nvSpPr>
          <p:cNvPr id="58370" name="Content Placeholder 2"/>
          <p:cNvSpPr>
            <a:spLocks noGrp="1"/>
          </p:cNvSpPr>
          <p:nvPr>
            <p:ph idx="1"/>
          </p:nvPr>
        </p:nvSpPr>
        <p:spPr/>
        <p:txBody>
          <a:bodyPr/>
          <a:lstStyle/>
          <a:p>
            <a:r>
              <a:rPr lang="en-US" smtClean="0"/>
              <a:t>NFPA 13 – most Group B Div 3 occupancies</a:t>
            </a:r>
          </a:p>
          <a:p>
            <a:pPr lvl="1"/>
            <a:endParaRPr lang="en-US" smtClean="0"/>
          </a:p>
          <a:p>
            <a:pPr lvl="1"/>
            <a:r>
              <a:rPr lang="en-US" smtClean="0"/>
              <a:t>Occupant load exceeds 10, OR</a:t>
            </a:r>
          </a:p>
          <a:p>
            <a:pPr lvl="1"/>
            <a:r>
              <a:rPr lang="en-US" smtClean="0"/>
              <a:t>Greater than 3 storeys  in building height</a:t>
            </a:r>
          </a:p>
          <a:p>
            <a:endParaRPr lang="en-US" smtClean="0"/>
          </a:p>
          <a:p>
            <a:endParaRPr lang="en-US" smtClean="0"/>
          </a:p>
        </p:txBody>
      </p:sp>
      <p:pic>
        <p:nvPicPr>
          <p:cNvPr id="58371" name="Picture 8" descr="http://farm1.static.flickr.com/170/376839998_7603dc195d_m.jpg"/>
          <p:cNvPicPr>
            <a:picLocks noChangeAspect="1" noChangeArrowheads="1"/>
          </p:cNvPicPr>
          <p:nvPr/>
        </p:nvPicPr>
        <p:blipFill>
          <a:blip r:embed="rId3" cstate="print"/>
          <a:srcRect/>
          <a:stretch>
            <a:fillRect/>
          </a:stretch>
        </p:blipFill>
        <p:spPr bwMode="auto">
          <a:xfrm>
            <a:off x="5467350" y="3971925"/>
            <a:ext cx="2286000" cy="2009775"/>
          </a:xfrm>
          <a:prstGeom prst="rect">
            <a:avLst/>
          </a:prstGeom>
          <a:noFill/>
          <a:ln w="9525">
            <a:noFill/>
            <a:miter lim="800000"/>
            <a:headEnd/>
            <a:tailEnd/>
          </a:ln>
        </p:spPr>
      </p:pic>
      <p:sp>
        <p:nvSpPr>
          <p:cNvPr id="58372" name="Rectangle 4"/>
          <p:cNvSpPr>
            <a:spLocks noChangeArrowheads="1"/>
          </p:cNvSpPr>
          <p:nvPr/>
        </p:nvSpPr>
        <p:spPr bwMode="auto">
          <a:xfrm>
            <a:off x="0" y="1303338"/>
            <a:ext cx="9144000" cy="0"/>
          </a:xfrm>
          <a:prstGeom prst="rect">
            <a:avLst/>
          </a:prstGeom>
          <a:noFill/>
          <a:ln w="9525">
            <a:noFill/>
            <a:miter lim="800000"/>
            <a:headEnd/>
            <a:tailEnd/>
          </a:ln>
        </p:spPr>
        <p:txBody>
          <a:bodyPr>
            <a:spAutoFit/>
          </a:bodyPr>
          <a:lstStyle/>
          <a:p>
            <a:endParaRPr lang="en-CA"/>
          </a:p>
        </p:txBody>
      </p:sp>
      <p:sp>
        <p:nvSpPr>
          <p:cNvPr id="58373" name="Rectangle 5"/>
          <p:cNvSpPr>
            <a:spLocks noChangeArrowheads="1"/>
          </p:cNvSpPr>
          <p:nvPr/>
        </p:nvSpPr>
        <p:spPr bwMode="auto">
          <a:xfrm>
            <a:off x="0" y="1303338"/>
            <a:ext cx="9144000" cy="822325"/>
          </a:xfrm>
          <a:prstGeom prst="rect">
            <a:avLst/>
          </a:prstGeom>
          <a:noFill/>
          <a:ln w="9525">
            <a:noFill/>
            <a:miter lim="800000"/>
            <a:headEnd/>
            <a:tailEnd/>
          </a:ln>
        </p:spPr>
        <p:txBody>
          <a:bodyPr>
            <a:spAutoFit/>
          </a:bodyPr>
          <a:lstStyle/>
          <a:p>
            <a:pPr>
              <a:buFontTx/>
              <a:buAutoNum type="arabicPeriod"/>
            </a:pPr>
            <a:endParaRPr lang="en-US" b="0"/>
          </a:p>
          <a:p>
            <a:pPr lvl="1" eaLnBrk="0" hangingPunct="0"/>
            <a:endParaRPr lang="en-US"/>
          </a:p>
        </p:txBody>
      </p:sp>
      <p:sp>
        <p:nvSpPr>
          <p:cNvPr id="58374" name="Rectangle 9"/>
          <p:cNvSpPr>
            <a:spLocks noChangeArrowheads="1"/>
          </p:cNvSpPr>
          <p:nvPr/>
        </p:nvSpPr>
        <p:spPr bwMode="auto">
          <a:xfrm>
            <a:off x="0" y="2125663"/>
            <a:ext cx="9144000" cy="730250"/>
          </a:xfrm>
          <a:prstGeom prst="rect">
            <a:avLst/>
          </a:prstGeom>
          <a:noFill/>
          <a:ln w="9525">
            <a:noFill/>
            <a:miter lim="800000"/>
            <a:headEnd/>
            <a:tailEnd/>
          </a:ln>
        </p:spPr>
        <p:txBody>
          <a:bodyPr lIns="0" tIns="0" rIns="0" bIns="0">
            <a:spAutoFit/>
          </a:bodyPr>
          <a:lstStyle/>
          <a:p>
            <a:pPr>
              <a:buFontTx/>
              <a:buChar char="•"/>
            </a:pPr>
            <a:endParaRPr lang="en-US" b="0"/>
          </a:p>
          <a:p>
            <a:pPr eaLnBrk="0" hangingPunct="0"/>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300038" y="260350"/>
            <a:ext cx="7080250" cy="1042988"/>
          </a:xfrm>
        </p:spPr>
        <p:txBody>
          <a:bodyPr/>
          <a:lstStyle/>
          <a:p>
            <a:r>
              <a:rPr lang="en-US" smtClean="0"/>
              <a:t>B3 Construction Sprinklers</a:t>
            </a:r>
          </a:p>
        </p:txBody>
      </p:sp>
      <p:sp>
        <p:nvSpPr>
          <p:cNvPr id="60418" name="Content Placeholder 2"/>
          <p:cNvSpPr>
            <a:spLocks noGrp="1"/>
          </p:cNvSpPr>
          <p:nvPr>
            <p:ph idx="1"/>
          </p:nvPr>
        </p:nvSpPr>
        <p:spPr/>
        <p:txBody>
          <a:bodyPr/>
          <a:lstStyle/>
          <a:p>
            <a:r>
              <a:rPr lang="en-US" smtClean="0"/>
              <a:t>NFPA 13R – B3 occupancies</a:t>
            </a:r>
          </a:p>
          <a:p>
            <a:pPr lvl="1"/>
            <a:endParaRPr lang="en-US" smtClean="0"/>
          </a:p>
          <a:p>
            <a:pPr lvl="1"/>
            <a:r>
              <a:rPr lang="en-US" smtClean="0"/>
              <a:t>Occupant load not more 10,  AND</a:t>
            </a:r>
          </a:p>
          <a:p>
            <a:pPr lvl="1"/>
            <a:r>
              <a:rPr lang="en-US" smtClean="0"/>
              <a:t>3 storeys or less in building height</a:t>
            </a:r>
          </a:p>
          <a:p>
            <a:endParaRPr lang="en-US" smtClean="0"/>
          </a:p>
          <a:p>
            <a:endParaRPr lang="en-US" smtClean="0"/>
          </a:p>
        </p:txBody>
      </p:sp>
      <p:pic>
        <p:nvPicPr>
          <p:cNvPr id="60419" name="Picture 8" descr="http://farm1.static.flickr.com/170/376839998_7603dc195d_m.jpg"/>
          <p:cNvPicPr>
            <a:picLocks noChangeAspect="1" noChangeArrowheads="1"/>
          </p:cNvPicPr>
          <p:nvPr/>
        </p:nvPicPr>
        <p:blipFill>
          <a:blip r:embed="rId3" cstate="print"/>
          <a:srcRect/>
          <a:stretch>
            <a:fillRect/>
          </a:stretch>
        </p:blipFill>
        <p:spPr bwMode="auto">
          <a:xfrm>
            <a:off x="5467350" y="3971925"/>
            <a:ext cx="2286000" cy="2009775"/>
          </a:xfrm>
          <a:prstGeom prst="rect">
            <a:avLst/>
          </a:prstGeom>
          <a:noFill/>
          <a:ln w="9525">
            <a:noFill/>
            <a:miter lim="800000"/>
            <a:headEnd/>
            <a:tailEnd/>
          </a:ln>
        </p:spPr>
      </p:pic>
      <p:pic>
        <p:nvPicPr>
          <p:cNvPr id="60420" name="Picture 4" descr="http://t0.gstatic.com/images?q=tbn:ANd9GcRgiJiDqjWWV3OtjKA2Grmwx2qBKBv3e5NscBVgTDwc_e8a0OM&amp;t=1&amp;usg=__-dYvsrNqBbx00ufMpY7wOzwhO2w=">
            <a:hlinkClick r:id="rId4"/>
          </p:cNvPr>
          <p:cNvPicPr>
            <a:picLocks noChangeAspect="1" noChangeArrowheads="1"/>
          </p:cNvPicPr>
          <p:nvPr/>
        </p:nvPicPr>
        <p:blipFill>
          <a:blip r:embed="rId5" cstate="print"/>
          <a:srcRect/>
          <a:stretch>
            <a:fillRect/>
          </a:stretch>
        </p:blipFill>
        <p:spPr bwMode="auto">
          <a:xfrm>
            <a:off x="1143000" y="3683000"/>
            <a:ext cx="2960688" cy="22177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a:xfrm>
            <a:off x="300038" y="260350"/>
            <a:ext cx="7421562" cy="1042988"/>
          </a:xfrm>
        </p:spPr>
        <p:txBody>
          <a:bodyPr/>
          <a:lstStyle/>
          <a:p>
            <a:r>
              <a:rPr lang="en-US" smtClean="0"/>
              <a:t>B3 Construction Sprinklers Relaxation</a:t>
            </a:r>
          </a:p>
        </p:txBody>
      </p:sp>
      <p:sp>
        <p:nvSpPr>
          <p:cNvPr id="7172" name="Content Placeholder 2"/>
          <p:cNvSpPr>
            <a:spLocks noGrp="1"/>
          </p:cNvSpPr>
          <p:nvPr>
            <p:ph idx="1"/>
          </p:nvPr>
        </p:nvSpPr>
        <p:spPr/>
        <p:txBody>
          <a:bodyPr/>
          <a:lstStyle/>
          <a:p>
            <a:r>
              <a:rPr lang="en-US" dirty="0" smtClean="0"/>
              <a:t>NFPA 13D – B3 occupancies</a:t>
            </a:r>
          </a:p>
          <a:p>
            <a:pPr lvl="1"/>
            <a:endParaRPr lang="en-US" dirty="0" smtClean="0"/>
          </a:p>
          <a:p>
            <a:pPr lvl="1"/>
            <a:r>
              <a:rPr lang="en-US" dirty="0" smtClean="0"/>
              <a:t>Contains not more than 2 suites</a:t>
            </a:r>
          </a:p>
          <a:p>
            <a:pPr lvl="1"/>
            <a:r>
              <a:rPr lang="en-US" dirty="0" smtClean="0"/>
              <a:t>Not more than 5 residents </a:t>
            </a:r>
            <a:r>
              <a:rPr lang="en-US" dirty="0" smtClean="0"/>
              <a:t>throughout</a:t>
            </a:r>
          </a:p>
          <a:p>
            <a:pPr lvl="1">
              <a:buNone/>
            </a:pPr>
            <a:r>
              <a:rPr lang="en-US" dirty="0" smtClean="0"/>
              <a:t>AND</a:t>
            </a:r>
            <a:endParaRPr lang="en-US" dirty="0" smtClean="0"/>
          </a:p>
          <a:p>
            <a:pPr lvl="1"/>
            <a:r>
              <a:rPr lang="en-US" dirty="0" smtClean="0"/>
              <a:t>30 minute water supply demand can be met</a:t>
            </a:r>
          </a:p>
          <a:p>
            <a:endParaRPr lang="en-US" dirty="0" smtClean="0"/>
          </a:p>
          <a:p>
            <a:endParaRPr lang="en-US" dirty="0" smtClean="0"/>
          </a:p>
        </p:txBody>
      </p:sp>
      <p:graphicFrame>
        <p:nvGraphicFramePr>
          <p:cNvPr id="7170" name="Object 5"/>
          <p:cNvGraphicFramePr>
            <a:graphicFrameLocks noChangeAspect="1"/>
          </p:cNvGraphicFramePr>
          <p:nvPr/>
        </p:nvGraphicFramePr>
        <p:xfrm>
          <a:off x="6500127" y="3543300"/>
          <a:ext cx="2182812" cy="2524125"/>
        </p:xfrm>
        <a:graphic>
          <a:graphicData uri="http://schemas.openxmlformats.org/presentationml/2006/ole">
            <p:oleObj spid="_x0000_s7170" name="Photo Editor Photo" r:id="rId4" imgW="2381582" imgH="2752381" progId="">
              <p:embed/>
            </p:oleObj>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4"/>
          <p:cNvSpPr>
            <a:spLocks noGrp="1" noChangeArrowheads="1"/>
          </p:cNvSpPr>
          <p:nvPr>
            <p:ph type="title"/>
          </p:nvPr>
        </p:nvSpPr>
        <p:spPr>
          <a:xfrm>
            <a:off x="300038" y="260350"/>
            <a:ext cx="7080250" cy="1042988"/>
          </a:xfrm>
        </p:spPr>
        <p:txBody>
          <a:bodyPr/>
          <a:lstStyle/>
          <a:p>
            <a:r>
              <a:rPr lang="en-US" smtClean="0"/>
              <a:t>Residential Care </a:t>
            </a:r>
          </a:p>
        </p:txBody>
      </p:sp>
      <p:sp>
        <p:nvSpPr>
          <p:cNvPr id="65538" name="Rectangle 5"/>
          <p:cNvSpPr>
            <a:spLocks noGrp="1" noChangeArrowheads="1"/>
          </p:cNvSpPr>
          <p:nvPr>
            <p:ph idx="1"/>
          </p:nvPr>
        </p:nvSpPr>
        <p:spPr>
          <a:xfrm>
            <a:off x="304800" y="1601788"/>
            <a:ext cx="5243513" cy="4267200"/>
          </a:xfrm>
        </p:spPr>
        <p:txBody>
          <a:bodyPr/>
          <a:lstStyle/>
          <a:p>
            <a:r>
              <a:rPr lang="en-US" smtClean="0">
                <a:solidFill>
                  <a:srgbClr val="A6A6A6"/>
                </a:solidFill>
              </a:rPr>
              <a:t>New Definitions </a:t>
            </a:r>
          </a:p>
          <a:p>
            <a:r>
              <a:rPr lang="en-US" smtClean="0">
                <a:solidFill>
                  <a:srgbClr val="A6A6A6"/>
                </a:solidFill>
              </a:rPr>
              <a:t>Construction Type</a:t>
            </a:r>
          </a:p>
          <a:p>
            <a:r>
              <a:rPr lang="en-US" smtClean="0">
                <a:solidFill>
                  <a:srgbClr val="A6A6A6"/>
                </a:solidFill>
              </a:rPr>
              <a:t>Design Criteria</a:t>
            </a:r>
          </a:p>
          <a:p>
            <a:r>
              <a:rPr lang="en-US" smtClean="0">
                <a:solidFill>
                  <a:srgbClr val="A6A6A6"/>
                </a:solidFill>
              </a:rPr>
              <a:t>Sprinklers</a:t>
            </a:r>
          </a:p>
          <a:p>
            <a:r>
              <a:rPr lang="en-US" smtClean="0"/>
              <a:t>Smoke Alarms  </a:t>
            </a:r>
          </a:p>
          <a:p>
            <a:endParaRPr lang="en-US" smtClean="0"/>
          </a:p>
          <a:p>
            <a:endParaRPr lang="en-US" smtClean="0"/>
          </a:p>
        </p:txBody>
      </p:sp>
      <p:pic>
        <p:nvPicPr>
          <p:cNvPr id="65539" name="Picture 5" descr="http://t2.gstatic.com/images?q=tbn:lk6mzyEXsFCgxM:http://www.roundrocktexas.gov/images/smoke_alarm.jpg">
            <a:hlinkClick r:id="rId3"/>
          </p:cNvPr>
          <p:cNvPicPr>
            <a:picLocks noChangeAspect="1" noChangeArrowheads="1"/>
          </p:cNvPicPr>
          <p:nvPr/>
        </p:nvPicPr>
        <p:blipFill>
          <a:blip r:embed="rId4" cstate="print"/>
          <a:srcRect/>
          <a:stretch>
            <a:fillRect/>
          </a:stretch>
        </p:blipFill>
        <p:spPr bwMode="auto">
          <a:xfrm>
            <a:off x="6846672" y="1740929"/>
            <a:ext cx="1846263" cy="1697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5" descr="http://t1.gstatic.com/images?q=tbn:3yDVzEfE64WnrM:http://www.jnrelectronics.net/images/products/smokealarm.jpg">
            <a:hlinkClick r:id="rId3"/>
          </p:cNvPr>
          <p:cNvPicPr>
            <a:picLocks noChangeAspect="1" noChangeArrowheads="1"/>
          </p:cNvPicPr>
          <p:nvPr/>
        </p:nvPicPr>
        <p:blipFill>
          <a:blip r:embed="rId4" cstate="print"/>
          <a:srcRect/>
          <a:stretch>
            <a:fillRect/>
          </a:stretch>
        </p:blipFill>
        <p:spPr bwMode="auto">
          <a:xfrm>
            <a:off x="5567363" y="3662363"/>
            <a:ext cx="2159000" cy="2160587"/>
          </a:xfrm>
          <a:prstGeom prst="rect">
            <a:avLst/>
          </a:prstGeom>
          <a:noFill/>
          <a:ln w="9525">
            <a:noFill/>
            <a:miter lim="800000"/>
            <a:headEnd/>
            <a:tailEnd/>
          </a:ln>
        </p:spPr>
      </p:pic>
      <p:sp>
        <p:nvSpPr>
          <p:cNvPr id="67586" name="Title 1"/>
          <p:cNvSpPr>
            <a:spLocks noGrp="1"/>
          </p:cNvSpPr>
          <p:nvPr>
            <p:ph type="title"/>
          </p:nvPr>
        </p:nvSpPr>
        <p:spPr>
          <a:xfrm>
            <a:off x="300038" y="260350"/>
            <a:ext cx="7080250" cy="1042988"/>
          </a:xfrm>
        </p:spPr>
        <p:txBody>
          <a:bodyPr/>
          <a:lstStyle/>
          <a:p>
            <a:r>
              <a:rPr lang="en-US" smtClean="0"/>
              <a:t/>
            </a:r>
            <a:br>
              <a:rPr lang="en-US" smtClean="0"/>
            </a:br>
            <a:r>
              <a:rPr lang="en-US" smtClean="0"/>
              <a:t>Smoke Detectors and Alarms</a:t>
            </a:r>
            <a:endParaRPr lang="en-CA" smtClean="0"/>
          </a:p>
        </p:txBody>
      </p:sp>
      <p:sp>
        <p:nvSpPr>
          <p:cNvPr id="67587" name="Content Placeholder 2"/>
          <p:cNvSpPr>
            <a:spLocks noGrp="1"/>
          </p:cNvSpPr>
          <p:nvPr>
            <p:ph idx="1"/>
          </p:nvPr>
        </p:nvSpPr>
        <p:spPr>
          <a:xfrm>
            <a:off x="304800" y="1601788"/>
            <a:ext cx="8458200" cy="2343150"/>
          </a:xfrm>
        </p:spPr>
        <p:txBody>
          <a:bodyPr/>
          <a:lstStyle/>
          <a:p>
            <a:r>
              <a:rPr lang="en-US" smtClean="0"/>
              <a:t>Permit use of smoke alarms within sleeping rooms </a:t>
            </a:r>
            <a:br>
              <a:rPr lang="en-US" smtClean="0"/>
            </a:br>
            <a:r>
              <a:rPr lang="en-US" smtClean="0"/>
              <a:t>and suites of residential care in lieu of smoke detectors</a:t>
            </a:r>
            <a:endParaRPr lang="en-CA"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300038" y="260350"/>
            <a:ext cx="7080250" cy="1042988"/>
          </a:xfrm>
        </p:spPr>
        <p:txBody>
          <a:bodyPr/>
          <a:lstStyle/>
          <a:p>
            <a:r>
              <a:rPr lang="en-US" smtClean="0"/>
              <a:t/>
            </a:r>
            <a:br>
              <a:rPr lang="en-US" smtClean="0"/>
            </a:br>
            <a:r>
              <a:rPr lang="en-US" smtClean="0"/>
              <a:t>Smoke Alarms </a:t>
            </a:r>
            <a:endParaRPr lang="en-CA" smtClean="0"/>
          </a:p>
        </p:txBody>
      </p:sp>
      <p:sp>
        <p:nvSpPr>
          <p:cNvPr id="69634" name="Rectangle 3"/>
          <p:cNvSpPr>
            <a:spLocks noGrp="1" noChangeArrowheads="1"/>
          </p:cNvSpPr>
          <p:nvPr>
            <p:ph idx="1"/>
          </p:nvPr>
        </p:nvSpPr>
        <p:spPr>
          <a:xfrm>
            <a:off x="304800" y="1601788"/>
            <a:ext cx="5359400" cy="4267200"/>
          </a:xfrm>
        </p:spPr>
        <p:txBody>
          <a:bodyPr/>
          <a:lstStyle/>
          <a:p>
            <a:r>
              <a:rPr lang="en-CA" smtClean="0"/>
              <a:t>Smoke alarm shall</a:t>
            </a:r>
          </a:p>
          <a:p>
            <a:pPr lvl="1"/>
            <a:r>
              <a:rPr lang="en-US" sz="2400" smtClean="0"/>
              <a:t>be installed in bedrooms </a:t>
            </a:r>
          </a:p>
          <a:p>
            <a:pPr lvl="2"/>
            <a:r>
              <a:rPr lang="en-US" sz="2000" smtClean="0"/>
              <a:t>Fires in sleeping rooms are second highest causes of fire deaths</a:t>
            </a:r>
          </a:p>
          <a:p>
            <a:pPr lvl="2"/>
            <a:endParaRPr lang="en-US" sz="2000" smtClean="0"/>
          </a:p>
        </p:txBody>
      </p:sp>
      <p:pic>
        <p:nvPicPr>
          <p:cNvPr id="11" name="Picture 6" descr="http://www.cpsc.gov/cpscpub/prerel/prhtml07/07124a.jpg"/>
          <p:cNvPicPr>
            <a:picLocks noChangeAspect="1" noChangeArrowheads="1"/>
          </p:cNvPicPr>
          <p:nvPr/>
        </p:nvPicPr>
        <p:blipFill>
          <a:blip r:embed="rId3" cstate="print"/>
          <a:srcRect/>
          <a:stretch>
            <a:fillRect/>
          </a:stretch>
        </p:blipFill>
        <p:spPr bwMode="auto">
          <a:xfrm>
            <a:off x="6130925" y="1724025"/>
            <a:ext cx="2568575" cy="4652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p:nvPr>
        </p:nvSpPr>
        <p:spPr>
          <a:xfrm>
            <a:off x="300038" y="260350"/>
            <a:ext cx="7080250" cy="1042988"/>
          </a:xfrm>
        </p:spPr>
        <p:txBody>
          <a:bodyPr/>
          <a:lstStyle/>
          <a:p>
            <a:r>
              <a:rPr lang="en-US" smtClean="0"/>
              <a:t>Rationale for Change</a:t>
            </a:r>
          </a:p>
        </p:txBody>
      </p:sp>
      <p:sp>
        <p:nvSpPr>
          <p:cNvPr id="1029" name="Content Placeholder 6"/>
          <p:cNvSpPr>
            <a:spLocks noGrp="1"/>
          </p:cNvSpPr>
          <p:nvPr>
            <p:ph idx="1"/>
          </p:nvPr>
        </p:nvSpPr>
        <p:spPr/>
        <p:txBody>
          <a:bodyPr/>
          <a:lstStyle/>
          <a:p>
            <a:pPr>
              <a:spcAft>
                <a:spcPts val="1200"/>
              </a:spcAft>
            </a:pPr>
            <a:r>
              <a:rPr lang="en-US" dirty="0" smtClean="0">
                <a:latin typeface="Palatino-Italic"/>
              </a:rPr>
              <a:t>Provincial and territorial regulators looking for more flexible alternative to Group B Division 2</a:t>
            </a:r>
          </a:p>
          <a:p>
            <a:r>
              <a:rPr lang="en-US" dirty="0" smtClean="0">
                <a:latin typeface="Palatino-Italic"/>
              </a:rPr>
              <a:t>Owners and operators of care facilities burdened with current Group B Division 2 classification in all cases </a:t>
            </a:r>
          </a:p>
          <a:p>
            <a:pPr>
              <a:buFontTx/>
              <a:buNone/>
            </a:pPr>
            <a:endParaRPr lang="en-US" dirty="0" smtClean="0">
              <a:latin typeface="Palatino-Roman"/>
            </a:endParaRPr>
          </a:p>
          <a:p>
            <a:endParaRPr lang="en-US" dirty="0" smtClean="0"/>
          </a:p>
        </p:txBody>
      </p:sp>
      <p:graphicFrame>
        <p:nvGraphicFramePr>
          <p:cNvPr id="1026" name="Object 19"/>
          <p:cNvGraphicFramePr>
            <a:graphicFrameLocks noChangeAspect="1"/>
          </p:cNvGraphicFramePr>
          <p:nvPr/>
        </p:nvGraphicFramePr>
        <p:xfrm>
          <a:off x="769938" y="3757613"/>
          <a:ext cx="2655887" cy="1970087"/>
        </p:xfrm>
        <a:graphic>
          <a:graphicData uri="http://schemas.openxmlformats.org/presentationml/2006/ole">
            <p:oleObj spid="_x0000_s1026" name="Photo Editor Photo" r:id="rId4" imgW="4133333" imgH="3067478" progId="">
              <p:embed/>
            </p:oleObj>
          </a:graphicData>
        </a:graphic>
      </p:graphicFrame>
      <p:graphicFrame>
        <p:nvGraphicFramePr>
          <p:cNvPr id="1027" name="Object 20"/>
          <p:cNvGraphicFramePr>
            <a:graphicFrameLocks noChangeAspect="1"/>
          </p:cNvGraphicFramePr>
          <p:nvPr/>
        </p:nvGraphicFramePr>
        <p:xfrm>
          <a:off x="3741738" y="3757613"/>
          <a:ext cx="2570162" cy="1925637"/>
        </p:xfrm>
        <a:graphic>
          <a:graphicData uri="http://schemas.openxmlformats.org/presentationml/2006/ole">
            <p:oleObj spid="_x0000_s1027" name="Photo Editor Photo" r:id="rId5" imgW="2467319" imgH="1848108" progId="">
              <p:embed/>
            </p:oleObj>
          </a:graphicData>
        </a:graphic>
      </p:graphicFrame>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a:xfrm>
            <a:off x="300038" y="260350"/>
            <a:ext cx="7080250" cy="1042988"/>
          </a:xfrm>
        </p:spPr>
        <p:txBody>
          <a:bodyPr/>
          <a:lstStyle/>
          <a:p>
            <a:r>
              <a:rPr lang="en-US" smtClean="0"/>
              <a:t/>
            </a:r>
            <a:br>
              <a:rPr lang="en-US" smtClean="0"/>
            </a:br>
            <a:r>
              <a:rPr lang="en-US" smtClean="0"/>
              <a:t>Smoke Alarms </a:t>
            </a:r>
            <a:endParaRPr lang="en-CA" smtClean="0"/>
          </a:p>
        </p:txBody>
      </p:sp>
      <p:sp>
        <p:nvSpPr>
          <p:cNvPr id="71682" name="Rectangle 3"/>
          <p:cNvSpPr>
            <a:spLocks noGrp="1" noChangeArrowheads="1"/>
          </p:cNvSpPr>
          <p:nvPr>
            <p:ph idx="1"/>
          </p:nvPr>
        </p:nvSpPr>
        <p:spPr/>
        <p:txBody>
          <a:bodyPr/>
          <a:lstStyle/>
          <a:p>
            <a:r>
              <a:rPr lang="en-CA" dirty="0" smtClean="0"/>
              <a:t>Smoke alarm shall</a:t>
            </a:r>
          </a:p>
          <a:p>
            <a:pPr lvl="1"/>
            <a:r>
              <a:rPr lang="en-US" sz="2400" dirty="0" smtClean="0"/>
              <a:t>meet the temporal pattern or </a:t>
            </a:r>
            <a:r>
              <a:rPr lang="en-US" sz="2400" smtClean="0"/>
              <a:t>voice relay</a:t>
            </a:r>
          </a:p>
          <a:p>
            <a:pPr lvl="2"/>
            <a:r>
              <a:rPr lang="en-US" sz="2000" dirty="0" smtClean="0"/>
              <a:t>Improve audibility and early detection</a:t>
            </a:r>
          </a:p>
        </p:txBody>
      </p:sp>
      <p:pic>
        <p:nvPicPr>
          <p:cNvPr id="71683" name="Picture 4" descr="http://www.nrc-cnrc.gc.ca/obj/irc/images/ctus/ctu42/fig2-e.jpg"/>
          <p:cNvPicPr>
            <a:picLocks noChangeAspect="1" noChangeArrowheads="1"/>
          </p:cNvPicPr>
          <p:nvPr/>
        </p:nvPicPr>
        <p:blipFill>
          <a:blip r:embed="rId3" cstate="print"/>
          <a:srcRect/>
          <a:stretch>
            <a:fillRect/>
          </a:stretch>
        </p:blipFill>
        <p:spPr bwMode="auto">
          <a:xfrm>
            <a:off x="2462213" y="3543300"/>
            <a:ext cx="4286250" cy="224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3"/>
          <p:cNvSpPr>
            <a:spLocks noGrp="1"/>
          </p:cNvSpPr>
          <p:nvPr>
            <p:ph type="title"/>
          </p:nvPr>
        </p:nvSpPr>
        <p:spPr>
          <a:xfrm>
            <a:off x="300038" y="260350"/>
            <a:ext cx="7080250" cy="1042988"/>
          </a:xfrm>
        </p:spPr>
        <p:txBody>
          <a:bodyPr/>
          <a:lstStyle/>
          <a:p>
            <a:r>
              <a:rPr lang="en-CA" smtClean="0"/>
              <a:t>Convalescent and Children’s Custodial Homes</a:t>
            </a:r>
            <a:endParaRPr lang="en-US" smtClean="0"/>
          </a:p>
        </p:txBody>
      </p:sp>
      <p:sp>
        <p:nvSpPr>
          <p:cNvPr id="73730" name="Content Placeholder 4"/>
          <p:cNvSpPr>
            <a:spLocks noGrp="1"/>
          </p:cNvSpPr>
          <p:nvPr>
            <p:ph idx="1"/>
          </p:nvPr>
        </p:nvSpPr>
        <p:spPr/>
        <p:txBody>
          <a:bodyPr/>
          <a:lstStyle/>
          <a:p>
            <a:r>
              <a:rPr lang="en-US" dirty="0" smtClean="0"/>
              <a:t>Classified as residential occupancy </a:t>
            </a:r>
            <a:r>
              <a:rPr lang="en-US" b="1" u="sng" dirty="0" smtClean="0"/>
              <a:t>within Part 3</a:t>
            </a:r>
          </a:p>
          <a:p>
            <a:endParaRPr lang="en-US" dirty="0" smtClean="0"/>
          </a:p>
          <a:p>
            <a:r>
              <a:rPr lang="en-US" dirty="0" smtClean="0"/>
              <a:t>Occupants must be</a:t>
            </a:r>
          </a:p>
          <a:p>
            <a:pPr lvl="1"/>
            <a:r>
              <a:rPr lang="en-US" dirty="0" smtClean="0"/>
              <a:t>ambulatory</a:t>
            </a:r>
          </a:p>
          <a:p>
            <a:pPr lvl="1"/>
            <a:r>
              <a:rPr lang="en-US" dirty="0" smtClean="0"/>
              <a:t>live in single housekeeping unit</a:t>
            </a:r>
          </a:p>
          <a:p>
            <a:r>
              <a:rPr lang="en-US" dirty="0" smtClean="0"/>
              <a:t>Accommodation for not more than 10 persons</a:t>
            </a:r>
          </a:p>
        </p:txBody>
      </p:sp>
      <p:sp>
        <p:nvSpPr>
          <p:cNvPr id="73731" name="AutoShape 4"/>
          <p:cNvSpPr>
            <a:spLocks noChangeArrowheads="1"/>
          </p:cNvSpPr>
          <p:nvPr/>
        </p:nvSpPr>
        <p:spPr bwMode="auto">
          <a:xfrm>
            <a:off x="6648450" y="1725613"/>
            <a:ext cx="1871663" cy="1133475"/>
          </a:xfrm>
          <a:prstGeom prst="irregularSeal1">
            <a:avLst/>
          </a:prstGeom>
          <a:solidFill>
            <a:srgbClr val="FF0000"/>
          </a:solidFill>
          <a:ln w="9525">
            <a:noFill/>
            <a:miter lim="800000"/>
            <a:headEnd/>
            <a:tailEnd/>
          </a:ln>
        </p:spPr>
        <p:txBody>
          <a:bodyPr wrap="none" anchor="ctr"/>
          <a:lstStyle/>
          <a:p>
            <a:pPr algn="ctr"/>
            <a:r>
              <a:rPr lang="en-US" dirty="0">
                <a:solidFill>
                  <a:schemeClr val="bg1"/>
                </a:solidFill>
              </a:rPr>
              <a:t>NEW</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a:xfrm>
            <a:off x="300038" y="260350"/>
            <a:ext cx="7080250" cy="1042988"/>
          </a:xfrm>
        </p:spPr>
        <p:txBody>
          <a:bodyPr/>
          <a:lstStyle/>
          <a:p>
            <a:r>
              <a:rPr lang="en-US" smtClean="0"/>
              <a:t/>
            </a:r>
            <a:br>
              <a:rPr lang="en-US" smtClean="0"/>
            </a:br>
            <a:r>
              <a:rPr lang="en-US" smtClean="0"/>
              <a:t>Summary</a:t>
            </a:r>
            <a:endParaRPr lang="en-CA" smtClean="0"/>
          </a:p>
        </p:txBody>
      </p:sp>
      <p:sp>
        <p:nvSpPr>
          <p:cNvPr id="75778" name="Rectangle 3"/>
          <p:cNvSpPr>
            <a:spLocks noGrp="1" noChangeArrowheads="1"/>
          </p:cNvSpPr>
          <p:nvPr>
            <p:ph idx="1"/>
          </p:nvPr>
        </p:nvSpPr>
        <p:spPr/>
        <p:txBody>
          <a:bodyPr/>
          <a:lstStyle/>
          <a:p>
            <a:r>
              <a:rPr lang="en-US" dirty="0" smtClean="0"/>
              <a:t>New classification group B Div. 3 introduced</a:t>
            </a:r>
          </a:p>
          <a:p>
            <a:r>
              <a:rPr lang="en-US" dirty="0" smtClean="0"/>
              <a:t>Various relaxations from current B2 requirements for</a:t>
            </a:r>
          </a:p>
          <a:p>
            <a:pPr lvl="1"/>
            <a:r>
              <a:rPr lang="en-US" dirty="0" smtClean="0"/>
              <a:t>Construction </a:t>
            </a:r>
          </a:p>
          <a:p>
            <a:pPr lvl="1"/>
            <a:r>
              <a:rPr lang="en-US" dirty="0" smtClean="0"/>
              <a:t>Corridor and door widths</a:t>
            </a:r>
          </a:p>
          <a:p>
            <a:pPr lvl="1"/>
            <a:r>
              <a:rPr lang="en-US" dirty="0" smtClean="0"/>
              <a:t>Sprinkler </a:t>
            </a:r>
          </a:p>
          <a:p>
            <a:pPr lvl="1"/>
            <a:r>
              <a:rPr lang="en-US" dirty="0" smtClean="0"/>
              <a:t>Fire alarm</a:t>
            </a:r>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Content Placeholder 2"/>
          <p:cNvSpPr>
            <a:spLocks noGrp="1"/>
          </p:cNvSpPr>
          <p:nvPr>
            <p:ph type="body" idx="1"/>
          </p:nvPr>
        </p:nvSpPr>
        <p:spPr>
          <a:xfrm>
            <a:off x="971550" y="2697163"/>
            <a:ext cx="7391400" cy="1884362"/>
          </a:xfrm>
        </p:spPr>
        <p:txBody>
          <a:bodyPr/>
          <a:lstStyle/>
          <a:p>
            <a:pPr algn="ctr" eaLnBrk="1" hangingPunct="1">
              <a:buFontTx/>
              <a:buNone/>
            </a:pPr>
            <a:r>
              <a:rPr lang="en-CA" sz="3600" b="1" smtClean="0">
                <a:solidFill>
                  <a:srgbClr val="E40000"/>
                </a:solidFill>
              </a:rPr>
              <a:t>www.nationalcodes.ca</a:t>
            </a:r>
          </a:p>
          <a:p>
            <a:pPr algn="ctr" eaLnBrk="1" hangingPunct="1">
              <a:buFontTx/>
              <a:buNone/>
            </a:pPr>
            <a:endParaRPr lang="en-CA" b="1" smtClean="0"/>
          </a:p>
          <a:p>
            <a:pPr algn="ctr" eaLnBrk="1" hangingPunct="1">
              <a:buFontTx/>
              <a:buNone/>
            </a:pPr>
            <a:r>
              <a:rPr lang="en-CA" b="1" smtClean="0"/>
              <a:t>Questions? </a:t>
            </a:r>
          </a:p>
          <a:p>
            <a:pPr algn="ctr" eaLnBrk="1" hangingPunct="1">
              <a:buFontTx/>
              <a:buNone/>
            </a:pPr>
            <a:r>
              <a:rPr lang="en-CA" b="1" smtClean="0"/>
              <a:t>Send them to us at </a:t>
            </a:r>
            <a:r>
              <a:rPr lang="en-US" u="sng" smtClean="0">
                <a:hlinkClick r:id="rId3"/>
              </a:rPr>
              <a:t>codes@nrc-cnrc.gc.ca</a:t>
            </a:r>
            <a:endParaRPr lang="en-CA" b="1" smtClean="0"/>
          </a:p>
          <a:p>
            <a:pPr algn="ctr" eaLnBrk="1" hangingPunct="1">
              <a:buFontTx/>
              <a:buNone/>
            </a:pPr>
            <a:endParaRPr lang="en-CA" i="1" smtClean="0"/>
          </a:p>
          <a:p>
            <a:pPr algn="ctr" eaLnBrk="1" hangingPunct="1">
              <a:buFontTx/>
              <a:buNone/>
            </a:pPr>
            <a:r>
              <a:rPr lang="en-CA" sz="2000" i="1" smtClean="0"/>
              <a:t>Thank you!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300038" y="260350"/>
            <a:ext cx="7080250" cy="1042988"/>
          </a:xfrm>
        </p:spPr>
        <p:txBody>
          <a:bodyPr/>
          <a:lstStyle/>
          <a:p>
            <a:r>
              <a:rPr lang="en-US" smtClean="0"/>
              <a:t>Objectives of the Commission</a:t>
            </a:r>
          </a:p>
        </p:txBody>
      </p:sp>
      <p:sp>
        <p:nvSpPr>
          <p:cNvPr id="12290" name="Content Placeholder 2"/>
          <p:cNvSpPr>
            <a:spLocks noGrp="1"/>
          </p:cNvSpPr>
          <p:nvPr>
            <p:ph idx="1"/>
          </p:nvPr>
        </p:nvSpPr>
        <p:spPr/>
        <p:txBody>
          <a:bodyPr/>
          <a:lstStyle/>
          <a:p>
            <a:r>
              <a:rPr lang="en-US" dirty="0" smtClean="0"/>
              <a:t>Maintain level of safety proportionate to identified risk</a:t>
            </a:r>
          </a:p>
          <a:p>
            <a:r>
              <a:rPr lang="en-US" dirty="0" smtClean="0"/>
              <a:t>Provide cost-effective alternatives</a:t>
            </a:r>
          </a:p>
          <a:p>
            <a:r>
              <a:rPr lang="en-US" dirty="0" smtClean="0"/>
              <a:t>Clarify areas of misinterpretation</a:t>
            </a:r>
          </a:p>
          <a:p>
            <a:endParaRPr lang="en-US"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4"/>
          <p:cNvSpPr>
            <a:spLocks noGrp="1" noChangeArrowheads="1"/>
          </p:cNvSpPr>
          <p:nvPr>
            <p:ph type="title"/>
          </p:nvPr>
        </p:nvSpPr>
        <p:spPr>
          <a:xfrm>
            <a:off x="300038" y="260350"/>
            <a:ext cx="7080250" cy="1042988"/>
          </a:xfrm>
        </p:spPr>
        <p:txBody>
          <a:bodyPr/>
          <a:lstStyle/>
          <a:p>
            <a:r>
              <a:rPr lang="en-US" smtClean="0"/>
              <a:t>Residential Care</a:t>
            </a:r>
          </a:p>
        </p:txBody>
      </p:sp>
      <p:sp>
        <p:nvSpPr>
          <p:cNvPr id="14338" name="Rectangle 5"/>
          <p:cNvSpPr>
            <a:spLocks noGrp="1" noChangeArrowheads="1"/>
          </p:cNvSpPr>
          <p:nvPr>
            <p:ph idx="1"/>
          </p:nvPr>
        </p:nvSpPr>
        <p:spPr>
          <a:xfrm>
            <a:off x="304800" y="1601788"/>
            <a:ext cx="4956175" cy="4267200"/>
          </a:xfrm>
        </p:spPr>
        <p:txBody>
          <a:bodyPr/>
          <a:lstStyle/>
          <a:p>
            <a:r>
              <a:rPr lang="en-US" smtClean="0"/>
              <a:t>New Definitions </a:t>
            </a:r>
          </a:p>
          <a:p>
            <a:r>
              <a:rPr lang="en-US" smtClean="0">
                <a:solidFill>
                  <a:srgbClr val="A6A6A6"/>
                </a:solidFill>
              </a:rPr>
              <a:t>Construction Type</a:t>
            </a:r>
          </a:p>
          <a:p>
            <a:r>
              <a:rPr lang="en-US" smtClean="0">
                <a:solidFill>
                  <a:srgbClr val="A6A6A6"/>
                </a:solidFill>
              </a:rPr>
              <a:t>Design Criteria</a:t>
            </a:r>
          </a:p>
          <a:p>
            <a:r>
              <a:rPr lang="en-US" smtClean="0">
                <a:solidFill>
                  <a:srgbClr val="A6A6A6"/>
                </a:solidFill>
              </a:rPr>
              <a:t>Sprinklers</a:t>
            </a:r>
          </a:p>
          <a:p>
            <a:r>
              <a:rPr lang="en-US" smtClean="0">
                <a:solidFill>
                  <a:srgbClr val="A6A6A6"/>
                </a:solidFill>
              </a:rPr>
              <a:t>Smoke Alarms  </a:t>
            </a:r>
          </a:p>
          <a:p>
            <a:pPr lvl="1"/>
            <a:endParaRPr lang="en-US" smtClean="0"/>
          </a:p>
          <a:p>
            <a:endParaRPr lang="en-US" smtClean="0"/>
          </a:p>
        </p:txBody>
      </p:sp>
      <p:pic>
        <p:nvPicPr>
          <p:cNvPr id="14339" name="Picture 10" descr="See full size image">
            <a:hlinkClick r:id="rId3"/>
          </p:cNvPr>
          <p:cNvPicPr>
            <a:picLocks noChangeAspect="1" noChangeArrowheads="1"/>
          </p:cNvPicPr>
          <p:nvPr/>
        </p:nvPicPr>
        <p:blipFill>
          <a:blip r:embed="rId4" cstate="print"/>
          <a:srcRect/>
          <a:stretch>
            <a:fillRect/>
          </a:stretch>
        </p:blipFill>
        <p:spPr bwMode="auto">
          <a:xfrm>
            <a:off x="5805488" y="1724025"/>
            <a:ext cx="2881312" cy="2138363"/>
          </a:xfrm>
          <a:prstGeom prst="rect">
            <a:avLst/>
          </a:prstGeom>
          <a:noFill/>
          <a:ln w="9525">
            <a:noFill/>
            <a:miter lim="800000"/>
            <a:headEnd/>
            <a:tailEnd/>
          </a:ln>
        </p:spPr>
      </p:pic>
      <p:pic>
        <p:nvPicPr>
          <p:cNvPr id="14340" name="Picture 8" descr="http://t3.gstatic.com/images?q=tbn:C54rsj0gbmdyaM:http://www.i-freed.org/programs/tsunami_relief/catscan_ampara/ampara.hospital.5.jpg">
            <a:hlinkClick r:id="rId5"/>
          </p:cNvPr>
          <p:cNvPicPr>
            <a:picLocks noChangeAspect="1" noChangeArrowheads="1"/>
          </p:cNvPicPr>
          <p:nvPr/>
        </p:nvPicPr>
        <p:blipFill>
          <a:blip r:embed="rId6" cstate="print"/>
          <a:srcRect/>
          <a:stretch>
            <a:fillRect/>
          </a:stretch>
        </p:blipFill>
        <p:spPr bwMode="auto">
          <a:xfrm>
            <a:off x="3727450" y="3586163"/>
            <a:ext cx="2887663" cy="2176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300038" y="260350"/>
            <a:ext cx="7080250" cy="1042988"/>
          </a:xfrm>
        </p:spPr>
        <p:txBody>
          <a:bodyPr/>
          <a:lstStyle/>
          <a:p>
            <a:r>
              <a:rPr lang="en-US" smtClean="0"/>
              <a:t>Care Occupancy</a:t>
            </a:r>
          </a:p>
        </p:txBody>
      </p:sp>
      <p:sp>
        <p:nvSpPr>
          <p:cNvPr id="16386" name="Content Placeholder 35"/>
          <p:cNvSpPr>
            <a:spLocks noGrp="1"/>
          </p:cNvSpPr>
          <p:nvPr>
            <p:ph idx="1"/>
          </p:nvPr>
        </p:nvSpPr>
        <p:spPr>
          <a:xfrm>
            <a:off x="304800" y="1606159"/>
            <a:ext cx="8458200" cy="966787"/>
          </a:xfrm>
        </p:spPr>
        <p:txBody>
          <a:bodyPr/>
          <a:lstStyle/>
          <a:p>
            <a:pPr algn="ctr">
              <a:buFontTx/>
              <a:buNone/>
            </a:pPr>
            <a:r>
              <a:rPr lang="en-US" sz="2600" smtClean="0">
                <a:solidFill>
                  <a:schemeClr val="tx1"/>
                </a:solidFill>
              </a:rPr>
              <a:t>Occupancy Classification</a:t>
            </a:r>
          </a:p>
        </p:txBody>
      </p:sp>
      <p:grpSp>
        <p:nvGrpSpPr>
          <p:cNvPr id="16387" name="Group 41"/>
          <p:cNvGrpSpPr>
            <a:grpSpLocks/>
          </p:cNvGrpSpPr>
          <p:nvPr/>
        </p:nvGrpSpPr>
        <p:grpSpPr bwMode="auto">
          <a:xfrm>
            <a:off x="595313" y="2477696"/>
            <a:ext cx="8345487" cy="2573338"/>
            <a:chOff x="493486" y="2821429"/>
            <a:chExt cx="8345716" cy="2573320"/>
          </a:xfrm>
        </p:grpSpPr>
        <p:sp>
          <p:nvSpPr>
            <p:cNvPr id="16388" name="TextBox 9"/>
            <p:cNvSpPr txBox="1">
              <a:spLocks noChangeArrowheads="1"/>
            </p:cNvSpPr>
            <p:nvPr/>
          </p:nvSpPr>
          <p:spPr bwMode="auto">
            <a:xfrm>
              <a:off x="2440644" y="2821429"/>
              <a:ext cx="3905743" cy="720000"/>
            </a:xfrm>
            <a:prstGeom prst="rect">
              <a:avLst/>
            </a:prstGeom>
            <a:noFill/>
            <a:ln w="9525">
              <a:solidFill>
                <a:schemeClr val="tx1"/>
              </a:solidFill>
              <a:miter lim="800000"/>
              <a:headEnd/>
              <a:tailEnd/>
            </a:ln>
          </p:spPr>
          <p:txBody>
            <a:bodyPr anchor="ctr">
              <a:spAutoFit/>
            </a:bodyPr>
            <a:lstStyle/>
            <a:p>
              <a:pPr algn="ctr"/>
              <a:r>
                <a:rPr lang="en-US" sz="1800" b="0">
                  <a:solidFill>
                    <a:schemeClr val="tx1"/>
                  </a:solidFill>
                </a:rPr>
                <a:t>Care and Detention Occupancy</a:t>
              </a:r>
              <a:br>
                <a:rPr lang="en-US" sz="1800" b="0">
                  <a:solidFill>
                    <a:schemeClr val="tx1"/>
                  </a:solidFill>
                </a:rPr>
              </a:br>
              <a:r>
                <a:rPr lang="en-US" sz="1800" b="0">
                  <a:solidFill>
                    <a:schemeClr val="tx1"/>
                  </a:solidFill>
                </a:rPr>
                <a:t>Groups B Div 1 and 2</a:t>
              </a:r>
            </a:p>
          </p:txBody>
        </p:sp>
        <p:sp>
          <p:nvSpPr>
            <p:cNvPr id="16389" name="TextBox 10"/>
            <p:cNvSpPr txBox="1">
              <a:spLocks noChangeArrowheads="1"/>
            </p:cNvSpPr>
            <p:nvPr/>
          </p:nvSpPr>
          <p:spPr bwMode="auto">
            <a:xfrm>
              <a:off x="6105793" y="4674749"/>
              <a:ext cx="2181864" cy="720000"/>
            </a:xfrm>
            <a:prstGeom prst="rect">
              <a:avLst/>
            </a:prstGeom>
            <a:solidFill>
              <a:srgbClr val="FFC000"/>
            </a:solidFill>
            <a:ln w="9525">
              <a:solidFill>
                <a:schemeClr val="tx1"/>
              </a:solidFill>
              <a:miter lim="800000"/>
              <a:headEnd/>
              <a:tailEnd/>
            </a:ln>
          </p:spPr>
          <p:txBody>
            <a:bodyPr anchor="ctr">
              <a:spAutoFit/>
            </a:bodyPr>
            <a:lstStyle/>
            <a:p>
              <a:pPr algn="ctr"/>
              <a:r>
                <a:rPr lang="en-US" sz="1800" b="0">
                  <a:solidFill>
                    <a:schemeClr val="tx1"/>
                  </a:solidFill>
                </a:rPr>
                <a:t>Care</a:t>
              </a:r>
              <a:br>
                <a:rPr lang="en-US" sz="1800" b="0">
                  <a:solidFill>
                    <a:schemeClr val="tx1"/>
                  </a:solidFill>
                </a:rPr>
              </a:br>
              <a:r>
                <a:rPr lang="en-US" sz="1800" b="0">
                  <a:solidFill>
                    <a:schemeClr val="tx1"/>
                  </a:solidFill>
                </a:rPr>
                <a:t>Group B Div 3</a:t>
              </a:r>
            </a:p>
          </p:txBody>
        </p:sp>
        <p:sp>
          <p:nvSpPr>
            <p:cNvPr id="16390" name="TextBox 11"/>
            <p:cNvSpPr txBox="1">
              <a:spLocks noChangeArrowheads="1"/>
            </p:cNvSpPr>
            <p:nvPr/>
          </p:nvSpPr>
          <p:spPr bwMode="auto">
            <a:xfrm>
              <a:off x="3299640" y="4674749"/>
              <a:ext cx="2181864" cy="720000"/>
            </a:xfrm>
            <a:prstGeom prst="rect">
              <a:avLst/>
            </a:prstGeom>
            <a:noFill/>
            <a:ln w="6350">
              <a:solidFill>
                <a:schemeClr val="tx1"/>
              </a:solidFill>
              <a:miter lim="800000"/>
              <a:headEnd/>
              <a:tailEnd/>
            </a:ln>
          </p:spPr>
          <p:txBody>
            <a:bodyPr anchor="ctr">
              <a:spAutoFit/>
            </a:bodyPr>
            <a:lstStyle/>
            <a:p>
              <a:pPr algn="ctr"/>
              <a:r>
                <a:rPr lang="en-US" sz="1800" b="0">
                  <a:solidFill>
                    <a:schemeClr val="tx1"/>
                  </a:solidFill>
                </a:rPr>
                <a:t>Treatment</a:t>
              </a:r>
              <a:br>
                <a:rPr lang="en-US" sz="1800" b="0">
                  <a:solidFill>
                    <a:schemeClr val="tx1"/>
                  </a:solidFill>
                </a:rPr>
              </a:br>
              <a:r>
                <a:rPr lang="en-US" sz="1800" b="0">
                  <a:solidFill>
                    <a:schemeClr val="tx1"/>
                  </a:solidFill>
                </a:rPr>
                <a:t>Group B Div 2</a:t>
              </a:r>
            </a:p>
          </p:txBody>
        </p:sp>
        <p:sp>
          <p:nvSpPr>
            <p:cNvPr id="16391" name="TextBox 12"/>
            <p:cNvSpPr txBox="1">
              <a:spLocks noChangeArrowheads="1"/>
            </p:cNvSpPr>
            <p:nvPr/>
          </p:nvSpPr>
          <p:spPr bwMode="auto">
            <a:xfrm>
              <a:off x="493486" y="4674749"/>
              <a:ext cx="2181864" cy="720000"/>
            </a:xfrm>
            <a:prstGeom prst="rect">
              <a:avLst/>
            </a:prstGeom>
            <a:noFill/>
            <a:ln w="6350">
              <a:solidFill>
                <a:schemeClr val="tx1"/>
              </a:solidFill>
              <a:miter lim="800000"/>
              <a:headEnd/>
              <a:tailEnd/>
            </a:ln>
          </p:spPr>
          <p:txBody>
            <a:bodyPr anchor="ctr">
              <a:spAutoFit/>
            </a:bodyPr>
            <a:lstStyle/>
            <a:p>
              <a:pPr algn="ctr"/>
              <a:r>
                <a:rPr lang="en-US" sz="1800" b="0">
                  <a:solidFill>
                    <a:schemeClr val="tx1"/>
                  </a:solidFill>
                </a:rPr>
                <a:t>Detention</a:t>
              </a:r>
              <a:br>
                <a:rPr lang="en-US" sz="1800" b="0">
                  <a:solidFill>
                    <a:schemeClr val="tx1"/>
                  </a:solidFill>
                </a:rPr>
              </a:br>
              <a:r>
                <a:rPr lang="en-US" sz="1800" b="0">
                  <a:solidFill>
                    <a:schemeClr val="tx1"/>
                  </a:solidFill>
                </a:rPr>
                <a:t>Group B Div 1</a:t>
              </a:r>
            </a:p>
          </p:txBody>
        </p:sp>
        <p:cxnSp>
          <p:nvCxnSpPr>
            <p:cNvPr id="27" name="Elbow Connector 26"/>
            <p:cNvCxnSpPr>
              <a:stCxn id="16389" idx="0"/>
              <a:endCxn id="16391" idx="0"/>
            </p:cNvCxnSpPr>
            <p:nvPr/>
          </p:nvCxnSpPr>
          <p:spPr bwMode="auto">
            <a:xfrm rot="16200000" flipV="1">
              <a:off x="4390905" y="1868840"/>
              <a:ext cx="1587" cy="5611966"/>
            </a:xfrm>
            <a:prstGeom prst="bentConnector3">
              <a:avLst>
                <a:gd name="adj1" fmla="val 36331309"/>
              </a:avLst>
            </a:prstGeom>
            <a:ln w="6350">
              <a:solidFill>
                <a:schemeClr val="tx1"/>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393" name="Straight Connector 32"/>
            <p:cNvCxnSpPr>
              <a:cxnSpLocks noChangeShapeType="1"/>
              <a:stCxn id="16388" idx="2"/>
              <a:endCxn id="16390" idx="0"/>
            </p:cNvCxnSpPr>
            <p:nvPr/>
          </p:nvCxnSpPr>
          <p:spPr bwMode="auto">
            <a:xfrm rot="5400000">
              <a:off x="3825384" y="4106617"/>
              <a:ext cx="1133320" cy="2944"/>
            </a:xfrm>
            <a:prstGeom prst="line">
              <a:avLst/>
            </a:prstGeom>
            <a:noFill/>
            <a:ln w="9525" algn="ctr">
              <a:solidFill>
                <a:schemeClr val="tx1"/>
              </a:solidFill>
              <a:round/>
              <a:headEnd/>
              <a:tailEnd/>
            </a:ln>
          </p:spPr>
        </p:cxnSp>
        <p:sp>
          <p:nvSpPr>
            <p:cNvPr id="16394" name="AutoShape 4"/>
            <p:cNvSpPr>
              <a:spLocks noChangeArrowheads="1"/>
            </p:cNvSpPr>
            <p:nvPr/>
          </p:nvSpPr>
          <p:spPr bwMode="auto">
            <a:xfrm>
              <a:off x="7259410" y="3991425"/>
              <a:ext cx="1579792" cy="850222"/>
            </a:xfrm>
            <a:prstGeom prst="irregularSeal2">
              <a:avLst/>
            </a:prstGeom>
            <a:solidFill>
              <a:srgbClr val="FF0000"/>
            </a:solidFill>
            <a:ln w="9525">
              <a:noFill/>
              <a:miter lim="800000"/>
              <a:headEnd/>
              <a:tailEnd/>
            </a:ln>
          </p:spPr>
          <p:txBody>
            <a:bodyPr wrap="none" anchor="ctr"/>
            <a:lstStyle/>
            <a:p>
              <a:pPr algn="ctr"/>
              <a:r>
                <a:rPr lang="en-US" sz="1800" dirty="0">
                  <a:solidFill>
                    <a:schemeClr val="bg1"/>
                  </a:solidFill>
                </a:rPr>
                <a:t>NEW</a:t>
              </a:r>
            </a:p>
          </p:txBody>
        </p:sp>
      </p:gr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a:xfrm>
            <a:off x="300038" y="260350"/>
            <a:ext cx="7080250" cy="1042988"/>
          </a:xfrm>
        </p:spPr>
        <p:txBody>
          <a:bodyPr anchor="b"/>
          <a:lstStyle/>
          <a:p>
            <a:pPr algn="l"/>
            <a:r>
              <a:rPr lang="en-US" smtClean="0"/>
              <a:t>2005 Classification</a:t>
            </a:r>
          </a:p>
        </p:txBody>
      </p:sp>
      <p:sp>
        <p:nvSpPr>
          <p:cNvPr id="18434" name="Content Placeholder 2"/>
          <p:cNvSpPr>
            <a:spLocks noGrp="1"/>
          </p:cNvSpPr>
          <p:nvPr>
            <p:ph idx="4294967295"/>
          </p:nvPr>
        </p:nvSpPr>
        <p:spPr/>
        <p:txBody>
          <a:bodyPr/>
          <a:lstStyle/>
          <a:p>
            <a:r>
              <a:rPr lang="en-US" i="1" dirty="0" smtClean="0">
                <a:latin typeface="Palatino-Italic"/>
              </a:rPr>
              <a:t>Care or detention occupancy </a:t>
            </a:r>
            <a:r>
              <a:rPr lang="en-US" dirty="0" smtClean="0">
                <a:latin typeface="Palatino-Roman"/>
              </a:rPr>
              <a:t>means the </a:t>
            </a:r>
            <a:r>
              <a:rPr lang="en-US" i="1" dirty="0" smtClean="0">
                <a:latin typeface="Palatino-Italic"/>
              </a:rPr>
              <a:t>occupancy </a:t>
            </a:r>
            <a:r>
              <a:rPr lang="en-US" dirty="0" smtClean="0">
                <a:latin typeface="Palatino-Roman"/>
              </a:rPr>
              <a:t>or </a:t>
            </a:r>
            <a:br>
              <a:rPr lang="en-US" dirty="0" smtClean="0">
                <a:latin typeface="Palatino-Roman"/>
              </a:rPr>
            </a:br>
            <a:r>
              <a:rPr lang="en-US" dirty="0" smtClean="0">
                <a:latin typeface="Palatino-Roman"/>
              </a:rPr>
              <a:t>use of a </a:t>
            </a:r>
            <a:r>
              <a:rPr lang="en-US" i="1" dirty="0" smtClean="0">
                <a:latin typeface="Palatino-Italic"/>
              </a:rPr>
              <a:t>building </a:t>
            </a:r>
            <a:r>
              <a:rPr lang="en-US" dirty="0" smtClean="0">
                <a:latin typeface="Palatino-Roman"/>
              </a:rPr>
              <a:t>or part thereof by persons who require special care or treatment because of cognitive or physical limitations or by persons who are restrained from, or are incapable of, self-preservation because of security measures not under their control</a:t>
            </a:r>
          </a:p>
          <a:p>
            <a:endParaRPr lang="en-US" dirty="0" smtClean="0">
              <a:latin typeface="Palatino-Roman"/>
            </a:endParaRPr>
          </a:p>
          <a:p>
            <a:pPr lvl="1"/>
            <a:r>
              <a:rPr lang="en-US" dirty="0" smtClean="0">
                <a:latin typeface="Palatino-Roman"/>
              </a:rPr>
              <a:t>Group B Division 1 - Detention</a:t>
            </a:r>
          </a:p>
          <a:p>
            <a:pPr lvl="1"/>
            <a:r>
              <a:rPr lang="en-US" dirty="0" smtClean="0">
                <a:latin typeface="Palatino-Roman"/>
              </a:rPr>
              <a:t>Group B Division 2 - Care</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a:xfrm>
            <a:off x="300038" y="260350"/>
            <a:ext cx="7080250" cy="1042988"/>
          </a:xfrm>
        </p:spPr>
        <p:txBody>
          <a:bodyPr anchor="b"/>
          <a:lstStyle/>
          <a:p>
            <a:pPr algn="l"/>
            <a:r>
              <a:rPr lang="en-US" smtClean="0"/>
              <a:t>Definition – Treatment</a:t>
            </a:r>
            <a:endParaRPr lang="en-CA" smtClean="0"/>
          </a:p>
        </p:txBody>
      </p:sp>
      <p:sp>
        <p:nvSpPr>
          <p:cNvPr id="20482" name="Content Placeholder 2"/>
          <p:cNvSpPr>
            <a:spLocks noGrp="1"/>
          </p:cNvSpPr>
          <p:nvPr>
            <p:ph idx="4294967295"/>
          </p:nvPr>
        </p:nvSpPr>
        <p:spPr>
          <a:xfrm>
            <a:off x="304800" y="1601788"/>
            <a:ext cx="5605463" cy="4267200"/>
          </a:xfrm>
        </p:spPr>
        <p:txBody>
          <a:bodyPr/>
          <a:lstStyle/>
          <a:p>
            <a:r>
              <a:rPr lang="en-US" i="1" smtClean="0"/>
              <a:t>… </a:t>
            </a:r>
            <a:r>
              <a:rPr lang="en-US" smtClean="0"/>
              <a:t>provision of medical or other health-related intervention to persons... </a:t>
            </a:r>
            <a:r>
              <a:rPr lang="en-US" u="sng" smtClean="0">
                <a:solidFill>
                  <a:srgbClr val="0000FF"/>
                </a:solidFill>
              </a:rPr>
              <a:t>may render them incapable of evacuating to a safe location without the assistance of another person</a:t>
            </a:r>
            <a:endParaRPr lang="en-CA" u="sng" smtClean="0">
              <a:solidFill>
                <a:srgbClr val="0000FF"/>
              </a:solidFill>
            </a:endParaRPr>
          </a:p>
        </p:txBody>
      </p:sp>
      <p:pic>
        <p:nvPicPr>
          <p:cNvPr id="20483" name="Picture 5" descr="http://t2.gstatic.com/images?q=tbn:dPp2oXVmaqsclM:http://www.map-uk.org/files/469_person_in_hospital.jpg">
            <a:hlinkClick r:id="rId3"/>
          </p:cNvPr>
          <p:cNvPicPr>
            <a:picLocks noChangeAspect="1" noChangeArrowheads="1"/>
          </p:cNvPicPr>
          <p:nvPr/>
        </p:nvPicPr>
        <p:blipFill>
          <a:blip r:embed="rId4" cstate="print"/>
          <a:srcRect/>
          <a:stretch>
            <a:fillRect/>
          </a:stretch>
        </p:blipFill>
        <p:spPr bwMode="auto">
          <a:xfrm>
            <a:off x="6140450" y="1724025"/>
            <a:ext cx="2546350" cy="1919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idx="4294967295"/>
          </p:nvPr>
        </p:nvSpPr>
        <p:spPr>
          <a:xfrm>
            <a:off x="300038" y="260350"/>
            <a:ext cx="7080250" cy="1042988"/>
          </a:xfrm>
        </p:spPr>
        <p:txBody>
          <a:bodyPr anchor="b"/>
          <a:lstStyle/>
          <a:p>
            <a:pPr algn="l"/>
            <a:r>
              <a:rPr lang="en-US" smtClean="0"/>
              <a:t>Definition – Treatment Occupancy</a:t>
            </a:r>
            <a:endParaRPr lang="en-CA" smtClean="0"/>
          </a:p>
        </p:txBody>
      </p:sp>
      <p:sp>
        <p:nvSpPr>
          <p:cNvPr id="22530" name="Content Placeholder 2"/>
          <p:cNvSpPr>
            <a:spLocks noGrp="1"/>
          </p:cNvSpPr>
          <p:nvPr>
            <p:ph idx="4294967295"/>
          </p:nvPr>
        </p:nvSpPr>
        <p:spPr>
          <a:xfrm>
            <a:off x="304800" y="1601788"/>
            <a:ext cx="5208588" cy="4267200"/>
          </a:xfrm>
        </p:spPr>
        <p:txBody>
          <a:bodyPr/>
          <a:lstStyle/>
          <a:p>
            <a:r>
              <a:rPr lang="en-US" smtClean="0"/>
              <a:t>… provision of </a:t>
            </a:r>
            <a:r>
              <a:rPr lang="en-US" i="1" smtClean="0"/>
              <a:t>treatment </a:t>
            </a:r>
            <a:br>
              <a:rPr lang="en-US" i="1" smtClean="0"/>
            </a:br>
            <a:r>
              <a:rPr lang="en-US" smtClean="0"/>
              <a:t>where overnight accommodation is available to facilitate the </a:t>
            </a:r>
            <a:r>
              <a:rPr lang="en-US" i="1" smtClean="0"/>
              <a:t>treatment</a:t>
            </a:r>
          </a:p>
          <a:p>
            <a:endParaRPr lang="en-US" i="1" smtClean="0"/>
          </a:p>
        </p:txBody>
      </p:sp>
      <p:pic>
        <p:nvPicPr>
          <p:cNvPr id="22531" name="Picture 6" descr="DSCN0104.jpg The operating room image dougstras"/>
          <p:cNvPicPr>
            <a:picLocks noChangeAspect="1" noChangeArrowheads="1"/>
          </p:cNvPicPr>
          <p:nvPr/>
        </p:nvPicPr>
        <p:blipFill>
          <a:blip r:embed="rId3" cstate="print"/>
          <a:srcRect/>
          <a:stretch>
            <a:fillRect/>
          </a:stretch>
        </p:blipFill>
        <p:spPr bwMode="auto">
          <a:xfrm>
            <a:off x="5518150" y="1724025"/>
            <a:ext cx="3168650" cy="2376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template-ccc">
  <a:themeElements>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template-c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lnDef>
  </a:objectDefaults>
  <a:extraClrSchemeLst>
    <a:extraClrScheme>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cc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cc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cc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cc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cc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ccc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cc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cc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cc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cc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cc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Settings\gagnonmm\Desktop\mk presn\template-ccc.ppt</Template>
  <TotalTime>2143</TotalTime>
  <Words>2641</Words>
  <Application>Microsoft Office PowerPoint</Application>
  <PresentationFormat>On-screen Show (4:3)</PresentationFormat>
  <Paragraphs>310</Paragraphs>
  <Slides>33</Slides>
  <Notes>33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33</vt:i4>
      </vt:variant>
    </vt:vector>
  </HeadingPairs>
  <TitlesOfParts>
    <vt:vector size="36" baseType="lpstr">
      <vt:lpstr>2_template-ccc</vt:lpstr>
      <vt:lpstr>Photo Editor Photo</vt:lpstr>
      <vt:lpstr>Microsoft Office Excel 97-2003 Worksheet</vt:lpstr>
      <vt:lpstr>Residential Care</vt:lpstr>
      <vt:lpstr>Introduction</vt:lpstr>
      <vt:lpstr>Rationale for Change</vt:lpstr>
      <vt:lpstr>Objectives of the Commission</vt:lpstr>
      <vt:lpstr>Residential Care</vt:lpstr>
      <vt:lpstr>Care Occupancy</vt:lpstr>
      <vt:lpstr>2005 Classification</vt:lpstr>
      <vt:lpstr>Definition – Treatment</vt:lpstr>
      <vt:lpstr>Definition – Treatment Occupancy</vt:lpstr>
      <vt:lpstr>Definition – Care</vt:lpstr>
      <vt:lpstr>Definition – Care Occupancy</vt:lpstr>
      <vt:lpstr>Residential Care</vt:lpstr>
      <vt:lpstr>Construction</vt:lpstr>
      <vt:lpstr> Construction</vt:lpstr>
      <vt:lpstr> Construction</vt:lpstr>
      <vt:lpstr> Construction</vt:lpstr>
      <vt:lpstr>Residential Care</vt:lpstr>
      <vt:lpstr> Corridor Width</vt:lpstr>
      <vt:lpstr> Ramp Width</vt:lpstr>
      <vt:lpstr> Stair Width</vt:lpstr>
      <vt:lpstr> Stair Width</vt:lpstr>
      <vt:lpstr> Door Width</vt:lpstr>
      <vt:lpstr>Residential Care </vt:lpstr>
      <vt:lpstr>Sprinklers</vt:lpstr>
      <vt:lpstr>B3 Construction Sprinklers</vt:lpstr>
      <vt:lpstr>B3 Construction Sprinklers Relaxation</vt:lpstr>
      <vt:lpstr>Residential Care </vt:lpstr>
      <vt:lpstr> Smoke Detectors and Alarms</vt:lpstr>
      <vt:lpstr> Smoke Alarms </vt:lpstr>
      <vt:lpstr> Smoke Alarms </vt:lpstr>
      <vt:lpstr>Convalescent and Children’s Custodial Homes</vt:lpstr>
      <vt:lpstr> Summary</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margaret kuzyk</dc:creator>
  <cp:lastModifiedBy>gagnonmm</cp:lastModifiedBy>
  <cp:revision>299</cp:revision>
  <dcterms:created xsi:type="dcterms:W3CDTF">2009-09-07T02:30:38Z</dcterms:created>
  <dcterms:modified xsi:type="dcterms:W3CDTF">2011-02-03T15:49:44Z</dcterms:modified>
</cp:coreProperties>
</file>