
<file path=[Content_Types].xml><?xml version="1.0" encoding="utf-8"?>
<Types xmlns="http://schemas.openxmlformats.org/package/2006/content-types">
  <Override PartName="/ppt/notesSlides/notesSlide2.xml" ContentType="application/vnd.openxmlformats-officedocument.presentationml.notesSlide+xml"/>
  <Override PartName="/ppt/tags/tag8.xml" ContentType="application/vnd.openxmlformats-officedocument.presentationml.tags+xml"/>
  <Override PartName="/ppt/slides/slide4.xml" ContentType="application/vnd.openxmlformats-officedocument.presentationml.slide+xml"/>
  <Override PartName="/ppt/slides/slide18.xml" ContentType="application/vnd.openxmlformats-officedocument.presentationml.slide+xml"/>
  <Override PartName="/ppt/tags/tag4.xml" ContentType="application/vnd.openxmlformats-officedocument.presentationml.tags+xml"/>
  <Override PartName="/ppt/theme/theme1.xml" ContentType="application/vnd.openxmlformats-officedocument.theme+xml"/>
  <Override PartName="/ppt/slideLayouts/slideLayout2.xml" ContentType="application/vnd.openxmlformats-officedocument.presentationml.slideLayout+xml"/>
  <Override PartName="/ppt/tags/tag49.xml" ContentType="application/vnd.openxmlformats-officedocument.presentationml.tag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tags/tag38.xml" ContentType="application/vnd.openxmlformats-officedocument.presentationml.tags+xml"/>
  <Override PartName="/ppt/tags/tag56.xml" ContentType="application/vnd.openxmlformats-officedocument.presentationml.tags+xml"/>
  <Override PartName="/ppt/notesSlides/notesSlide16.xml" ContentType="application/vnd.openxmlformats-officedocument.presentationml.notesSlide+xml"/>
  <Override PartName="/ppt/tags/tag67.xml" ContentType="application/vnd.openxmlformats-officedocument.presentationml.tags+xml"/>
  <Override PartName="/ppt/slides/slide10.xml" ContentType="application/vnd.openxmlformats-officedocument.presentationml.slide+xml"/>
  <Override PartName="/ppt/tableStyles.xml" ContentType="application/vnd.openxmlformats-officedocument.presentationml.tableStyles+xml"/>
  <Override PartName="/ppt/tags/tag16.xml" ContentType="application/vnd.openxmlformats-officedocument.presentationml.tags+xml"/>
  <Override PartName="/ppt/tags/tag27.xml" ContentType="application/vnd.openxmlformats-officedocument.presentationml.tags+xml"/>
  <Override PartName="/ppt/tags/tag45.xml" ContentType="application/vnd.openxmlformats-officedocument.presentationml.tags+xml"/>
  <Override PartName="/ppt/tags/tag63.xml" ContentType="application/vnd.openxmlformats-officedocument.presentationml.tags+xml"/>
  <Override PartName="/ppt/tags/tag34.xml" ContentType="application/vnd.openxmlformats-officedocument.presentationml.tags+xml"/>
  <Override PartName="/ppt/notesSlides/notesSlide12.xml" ContentType="application/vnd.openxmlformats-officedocument.presentationml.notesSlide+xml"/>
  <Override PartName="/ppt/tags/tag52.xml" ContentType="application/vnd.openxmlformats-officedocument.presentationml.tags+xml"/>
  <Override PartName="/ppt/tags/tag12.xml" ContentType="application/vnd.openxmlformats-officedocument.presentationml.tags+xml"/>
  <Override PartName="/ppt/tags/tag23.xml" ContentType="application/vnd.openxmlformats-officedocument.presentationml.tags+xml"/>
  <Override PartName="/ppt/notesSlides/notesSlide7.xml" ContentType="application/vnd.openxmlformats-officedocument.presentationml.notesSlide+xml"/>
  <Override PartName="/ppt/tags/tag32.xml" ContentType="application/vnd.openxmlformats-officedocument.presentationml.tags+xml"/>
  <Override PartName="/ppt/notesSlides/notesSlide10.xml" ContentType="application/vnd.openxmlformats-officedocument.presentationml.notesSlide+xml"/>
  <Override PartName="/ppt/tags/tag41.xml" ContentType="application/vnd.openxmlformats-officedocument.presentationml.tags+xml"/>
  <Override PartName="/ppt/tags/tag50.xml" ContentType="application/vnd.openxmlformats-officedocument.presentationml.tags+xml"/>
  <Override PartName="/ppt/tags/tag70.xml" ContentType="application/vnd.openxmlformats-officedocument.presentationml.tag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tags/tag9.xml" ContentType="application/vnd.openxmlformats-officedocument.presentationml.tags+xml"/>
  <Override PartName="/ppt/tags/tag10.xml" ContentType="application/vnd.openxmlformats-officedocument.presentationml.tags+xml"/>
  <Override PartName="/ppt/notesSlides/notesSlide5.xml" ContentType="application/vnd.openxmlformats-officedocument.presentationml.notesSlide+xml"/>
  <Override PartName="/ppt/tags/tag21.xml" ContentType="application/vnd.openxmlformats-officedocument.presentationml.tags+xml"/>
  <Override PartName="/ppt/tags/tag30.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Default Extension="png" ContentType="image/png"/>
  <Override PartName="/ppt/notesSlides/notesSlide1.xml" ContentType="application/vnd.openxmlformats-officedocument.presentationml.notesSlide+xml"/>
  <Override PartName="/ppt/tags/tag7.xml" ContentType="application/vnd.openxmlformats-officedocument.presentationml.tags+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ags/tag5.xml" ContentType="application/vnd.openxmlformats-officedocument.presentationml.tags+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tags/tag3.xml" ContentType="application/vnd.openxmlformats-officedocument.presentationml.tags+xml"/>
  <Override PartName="/ppt/tags/tag39.xml" ContentType="application/vnd.openxmlformats-officedocument.presentationml.tags+xml"/>
  <Default Extension="jpeg" ContentType="image/jpeg"/>
  <Override PartName="/ppt/tags/tag59.xml" ContentType="application/vnd.openxmlformats-officedocument.presentationml.tags+xml"/>
  <Override PartName="/ppt/notesSlides/notesSlide17.xml" ContentType="application/vnd.openxmlformats-officedocument.presentationml.notesSlide+xml"/>
  <Override PartName="/ppt/tags/tag68.xml" ContentType="application/vnd.openxmlformats-officedocument.presentationml.tags+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ppt/tags/tag19.xml" ContentType="application/vnd.openxmlformats-officedocument.presentationml.tags+xml"/>
  <Override PartName="/ppt/tags/tag28.xml" ContentType="application/vnd.openxmlformats-officedocument.presentationml.tags+xml"/>
  <Override PartName="/ppt/tags/tag37.xml" ContentType="application/vnd.openxmlformats-officedocument.presentationml.tags+xml"/>
  <Override PartName="/ppt/tags/tag48.xml" ContentType="application/vnd.openxmlformats-officedocument.presentationml.tags+xml"/>
  <Override PartName="/ppt/tags/tag57.xml" ContentType="application/vnd.openxmlformats-officedocument.presentationml.tags+xml"/>
  <Override PartName="/ppt/notesSlides/notesSlide15.xml" ContentType="application/vnd.openxmlformats-officedocument.presentationml.notesSlide+xml"/>
  <Override PartName="/ppt/tags/tag66.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tags/tag17.xml" ContentType="application/vnd.openxmlformats-officedocument.presentationml.tags+xml"/>
  <Override PartName="/ppt/tags/tag26.xml" ContentType="application/vnd.openxmlformats-officedocument.presentationml.tags+xml"/>
  <Override PartName="/ppt/tags/tag35.xml" ContentType="application/vnd.openxmlformats-officedocument.presentationml.tags+xml"/>
  <Override PartName="/ppt/tags/tag46.xml" ContentType="application/vnd.openxmlformats-officedocument.presentationml.tags+xml"/>
  <Override PartName="/ppt/notesSlides/notesSlide13.xml" ContentType="application/vnd.openxmlformats-officedocument.presentationml.notesSlide+xml"/>
  <Override PartName="/ppt/tags/tag55.xml" ContentType="application/vnd.openxmlformats-officedocument.presentationml.tags+xml"/>
  <Override PartName="/ppt/tags/tag64.xml" ContentType="application/vnd.openxmlformats-officedocument.presentationml.tags+xml"/>
  <Override PartName="/ppt/tags/tag15.xml" ContentType="application/vnd.openxmlformats-officedocument.presentationml.tags+xml"/>
  <Override PartName="/ppt/tags/tag24.xml" ContentType="application/vnd.openxmlformats-officedocument.presentationml.tags+xml"/>
  <Override PartName="/ppt/notesSlides/notesSlide8.xml" ContentType="application/vnd.openxmlformats-officedocument.presentationml.notesSlide+xml"/>
  <Override PartName="/ppt/tags/tag33.xml" ContentType="application/vnd.openxmlformats-officedocument.presentationml.tags+xml"/>
  <Override PartName="/ppt/notesSlides/notesSlide11.xml" ContentType="application/vnd.openxmlformats-officedocument.presentationml.notesSlide+xml"/>
  <Override PartName="/ppt/tags/tag44.xml" ContentType="application/vnd.openxmlformats-officedocument.presentationml.tags+xml"/>
  <Override PartName="/ppt/tags/tag53.xml" ContentType="application/vnd.openxmlformats-officedocument.presentationml.tags+xml"/>
  <Override PartName="/ppt/tags/tag62.xml" ContentType="application/vnd.openxmlformats-officedocument.presentationml.tags+xml"/>
  <Override PartName="/ppt/tags/tag71.xml" ContentType="application/vnd.openxmlformats-officedocument.presentationml.tags+xml"/>
  <Override PartName="/ppt/tags/tag13.xml" ContentType="application/vnd.openxmlformats-officedocument.presentationml.tags+xml"/>
  <Override PartName="/ppt/notesSlides/notesSlide6.xml" ContentType="application/vnd.openxmlformats-officedocument.presentationml.notesSlide+xml"/>
  <Override PartName="/ppt/tags/tag22.xml" ContentType="application/vnd.openxmlformats-officedocument.presentationml.tags+xml"/>
  <Override PartName="/ppt/tags/tag31.xml" ContentType="application/vnd.openxmlformats-officedocument.presentationml.tags+xml"/>
  <Override PartName="/ppt/tags/tag40.xml" ContentType="application/vnd.openxmlformats-officedocument.presentationml.tags+xml"/>
  <Override PartName="/ppt/tags/tag42.xml" ContentType="application/vnd.openxmlformats-officedocument.presentationml.tags+xml"/>
  <Override PartName="/ppt/tags/tag51.xml" ContentType="application/vnd.openxmlformats-officedocument.presentationml.tags+xml"/>
  <Override PartName="/ppt/tags/tag60.xml" ContentType="application/vnd.openxmlformats-officedocument.presentationml.tags+xml"/>
  <Override PartName="/ppt/slides/slide8.xml" ContentType="application/vnd.openxmlformats-officedocument.presentationml.slide+xml"/>
  <Override PartName="/ppt/handoutMasters/handoutMaster1.xml" ContentType="application/vnd.openxmlformats-officedocument.presentationml.handoutMaster+xml"/>
  <Override PartName="/ppt/tags/tag11.xml" ContentType="application/vnd.openxmlformats-officedocument.presentationml.tags+xml"/>
  <Override PartName="/ppt/notesSlides/notesSlide4.xml" ContentType="application/vnd.openxmlformats-officedocument.presentationml.notesSlide+xml"/>
  <Override PartName="/ppt/tags/tag20.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tags/tag6.xml" ContentType="application/vnd.openxmlformats-officedocument.presentationml.tags+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ags/tag2.xml" ContentType="application/vnd.openxmlformats-officedocument.presentationml.tags+xml"/>
  <Override PartName="/ppt/tags/tag58.xml" ContentType="application/vnd.openxmlformats-officedocument.presentationml.tags+xml"/>
  <Override PartName="/ppt/tags/tag69.xml" ContentType="application/vnd.openxmlformats-officedocument.presentationml.tags+xml"/>
  <Override PartName="/ppt/notesSlides/notesSlide18.xml" ContentType="application/vnd.openxmlformats-officedocument.presentationml.notesSlide+xml"/>
  <Default Extension="rels" ContentType="application/vnd.openxmlformats-package.relationships+xml"/>
  <Override PartName="/ppt/tags/tag29.xml" ContentType="application/vnd.openxmlformats-officedocument.presentationml.tags+xml"/>
  <Override PartName="/ppt/tags/tag47.xml" ContentType="application/vnd.openxmlformats-officedocument.presentationml.tags+xml"/>
  <Override PartName="/ppt/slides/slide12.xml" ContentType="application/vnd.openxmlformats-officedocument.presentationml.slide+xml"/>
  <Override PartName="/ppt/tags/tag18.xml" ContentType="application/vnd.openxmlformats-officedocument.presentationml.tags+xml"/>
  <Override PartName="/ppt/tags/tag36.xml" ContentType="application/vnd.openxmlformats-officedocument.presentationml.tags+xml"/>
  <Override PartName="/ppt/tags/tag54.xml" ContentType="application/vnd.openxmlformats-officedocument.presentationml.tags+xml"/>
  <Override PartName="/ppt/notesSlides/notesSlide14.xml" ContentType="application/vnd.openxmlformats-officedocument.presentationml.notesSlide+xml"/>
  <Override PartName="/ppt/tags/tag65.xml" ContentType="application/vnd.openxmlformats-officedocument.presentationml.tags+xml"/>
  <Override PartName="/ppt/tags/tag14.xml" ContentType="application/vnd.openxmlformats-officedocument.presentationml.tags+xml"/>
  <Override PartName="/ppt/tags/tag25.xml" ContentType="application/vnd.openxmlformats-officedocument.presentationml.tags+xml"/>
  <Override PartName="/ppt/notesSlides/notesSlide9.xml" ContentType="application/vnd.openxmlformats-officedocument.presentationml.notesSlide+xml"/>
  <Override PartName="/ppt/tags/tag43.xml" ContentType="application/vnd.openxmlformats-officedocument.presentationml.tags+xml"/>
  <Override PartName="/ppt/tags/tag61.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7" r:id="rId1"/>
  </p:sldMasterIdLst>
  <p:notesMasterIdLst>
    <p:notesMasterId r:id="rId21"/>
  </p:notesMasterIdLst>
  <p:handoutMasterIdLst>
    <p:handoutMasterId r:id="rId22"/>
  </p:handoutMasterIdLst>
  <p:sldIdLst>
    <p:sldId id="256" r:id="rId2"/>
    <p:sldId id="348" r:id="rId3"/>
    <p:sldId id="334" r:id="rId4"/>
    <p:sldId id="343" r:id="rId5"/>
    <p:sldId id="344" r:id="rId6"/>
    <p:sldId id="325" r:id="rId7"/>
    <p:sldId id="326" r:id="rId8"/>
    <p:sldId id="327" r:id="rId9"/>
    <p:sldId id="328" r:id="rId10"/>
    <p:sldId id="335" r:id="rId11"/>
    <p:sldId id="338" r:id="rId12"/>
    <p:sldId id="330" r:id="rId13"/>
    <p:sldId id="345" r:id="rId14"/>
    <p:sldId id="346" r:id="rId15"/>
    <p:sldId id="349" r:id="rId16"/>
    <p:sldId id="340" r:id="rId17"/>
    <p:sldId id="341" r:id="rId18"/>
    <p:sldId id="342" r:id="rId19"/>
    <p:sldId id="337" r:id="rId2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a:srgbClr val="99CCFF"/>
    <a:srgbClr val="FFFF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6023" autoAdjust="0"/>
    <p:restoredTop sz="37280" autoAdjust="0"/>
  </p:normalViewPr>
  <p:slideViewPr>
    <p:cSldViewPr snapToGrid="0">
      <p:cViewPr varScale="1">
        <p:scale>
          <a:sx n="29" d="100"/>
          <a:sy n="29" d="100"/>
        </p:scale>
        <p:origin x="-2868" y="-60"/>
      </p:cViewPr>
      <p:guideLst>
        <p:guide orient="horz" pos="108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3" d="100"/>
          <a:sy n="53" d="100"/>
        </p:scale>
        <p:origin x="-964" y="-80"/>
      </p:cViewPr>
      <p:guideLst>
        <p:guide orient="horz" pos="2928"/>
        <p:guide pos="2208"/>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3038475" cy="465138"/>
          </a:xfrm>
          <a:prstGeom prst="rect">
            <a:avLst/>
          </a:prstGeom>
        </p:spPr>
        <p:txBody>
          <a:bodyPr vert="horz" lIns="91411" tIns="45705" rIns="91411" bIns="45705" rtlCol="0"/>
          <a:lstStyle>
            <a:lvl1pPr algn="l">
              <a:defRPr sz="1100"/>
            </a:lvl1pPr>
          </a:lstStyle>
          <a:p>
            <a:endParaRPr lang="en-US"/>
          </a:p>
        </p:txBody>
      </p:sp>
      <p:sp>
        <p:nvSpPr>
          <p:cNvPr id="3" name="Date Placeholder 2"/>
          <p:cNvSpPr>
            <a:spLocks noGrp="1"/>
          </p:cNvSpPr>
          <p:nvPr>
            <p:ph type="dt" sz="quarter" idx="1"/>
          </p:nvPr>
        </p:nvSpPr>
        <p:spPr>
          <a:xfrm>
            <a:off x="3970340" y="0"/>
            <a:ext cx="3038475" cy="465138"/>
          </a:xfrm>
          <a:prstGeom prst="rect">
            <a:avLst/>
          </a:prstGeom>
        </p:spPr>
        <p:txBody>
          <a:bodyPr vert="horz" lIns="91411" tIns="45705" rIns="91411" bIns="45705" rtlCol="0"/>
          <a:lstStyle>
            <a:lvl1pPr algn="r">
              <a:defRPr sz="1100"/>
            </a:lvl1pPr>
          </a:lstStyle>
          <a:p>
            <a:fld id="{31D4F654-9464-42BE-A2DB-A33C820C9389}" type="datetimeFigureOut">
              <a:rPr lang="en-US" smtClean="0"/>
              <a:pPr/>
              <a:t>3/20/2013</a:t>
            </a:fld>
            <a:endParaRPr lang="en-US"/>
          </a:p>
        </p:txBody>
      </p:sp>
      <p:sp>
        <p:nvSpPr>
          <p:cNvPr id="4" name="Footer Placeholder 3"/>
          <p:cNvSpPr>
            <a:spLocks noGrp="1"/>
          </p:cNvSpPr>
          <p:nvPr>
            <p:ph type="ftr" sz="quarter" idx="2"/>
          </p:nvPr>
        </p:nvSpPr>
        <p:spPr>
          <a:xfrm>
            <a:off x="2" y="8829676"/>
            <a:ext cx="3038475" cy="465138"/>
          </a:xfrm>
          <a:prstGeom prst="rect">
            <a:avLst/>
          </a:prstGeom>
        </p:spPr>
        <p:txBody>
          <a:bodyPr vert="horz" lIns="91411" tIns="45705" rIns="91411" bIns="45705" rtlCol="0" anchor="b"/>
          <a:lstStyle>
            <a:lvl1pPr algn="l">
              <a:defRPr sz="1100"/>
            </a:lvl1pPr>
          </a:lstStyle>
          <a:p>
            <a:endParaRPr lang="en-US"/>
          </a:p>
        </p:txBody>
      </p:sp>
      <p:sp>
        <p:nvSpPr>
          <p:cNvPr id="5" name="Slide Number Placeholder 4"/>
          <p:cNvSpPr>
            <a:spLocks noGrp="1"/>
          </p:cNvSpPr>
          <p:nvPr>
            <p:ph type="sldNum" sz="quarter" idx="3"/>
          </p:nvPr>
        </p:nvSpPr>
        <p:spPr>
          <a:xfrm>
            <a:off x="3970340" y="8829676"/>
            <a:ext cx="3038475" cy="465138"/>
          </a:xfrm>
          <a:prstGeom prst="rect">
            <a:avLst/>
          </a:prstGeom>
        </p:spPr>
        <p:txBody>
          <a:bodyPr vert="horz" lIns="91411" tIns="45705" rIns="91411" bIns="45705" rtlCol="0" anchor="b"/>
          <a:lstStyle>
            <a:lvl1pPr algn="r">
              <a:defRPr sz="1100"/>
            </a:lvl1pPr>
          </a:lstStyle>
          <a:p>
            <a:fld id="{01B02FE5-65F8-4DAA-B0B9-AF9425B4C805}"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42" tIns="46572" rIns="93142" bIns="46572" rtlCol="0"/>
          <a:lstStyle>
            <a:lvl1pPr algn="l">
              <a:defRPr sz="1200"/>
            </a:lvl1pPr>
          </a:lstStyle>
          <a:p>
            <a:endParaRPr lang="en-US"/>
          </a:p>
        </p:txBody>
      </p:sp>
      <p:sp>
        <p:nvSpPr>
          <p:cNvPr id="3" name="Date Placeholder 2"/>
          <p:cNvSpPr>
            <a:spLocks noGrp="1"/>
          </p:cNvSpPr>
          <p:nvPr>
            <p:ph type="dt" idx="1"/>
          </p:nvPr>
        </p:nvSpPr>
        <p:spPr>
          <a:xfrm>
            <a:off x="3970937" y="0"/>
            <a:ext cx="3037840" cy="464820"/>
          </a:xfrm>
          <a:prstGeom prst="rect">
            <a:avLst/>
          </a:prstGeom>
        </p:spPr>
        <p:txBody>
          <a:bodyPr vert="horz" lIns="93142" tIns="46572" rIns="93142" bIns="46572" rtlCol="0"/>
          <a:lstStyle>
            <a:lvl1pPr algn="r">
              <a:defRPr sz="1200"/>
            </a:lvl1pPr>
          </a:lstStyle>
          <a:p>
            <a:fld id="{1AC292FC-5250-4A48-B12F-A57A4959EDCA}" type="datetimeFigureOut">
              <a:rPr lang="en-US" smtClean="0"/>
              <a:pPr/>
              <a:t>3/20/2013</a:t>
            </a:fld>
            <a:endParaRPr lang="en-US"/>
          </a:p>
        </p:txBody>
      </p:sp>
      <p:sp>
        <p:nvSpPr>
          <p:cNvPr id="4" name="Slide Image Placeholder 3"/>
          <p:cNvSpPr>
            <a:spLocks noGrp="1" noRot="1" noChangeAspect="1"/>
          </p:cNvSpPr>
          <p:nvPr>
            <p:ph type="sldImg" idx="2"/>
          </p:nvPr>
        </p:nvSpPr>
        <p:spPr>
          <a:xfrm>
            <a:off x="1181100" y="698500"/>
            <a:ext cx="4648200" cy="3486150"/>
          </a:xfrm>
          <a:prstGeom prst="rect">
            <a:avLst/>
          </a:prstGeom>
          <a:noFill/>
          <a:ln w="12700">
            <a:solidFill>
              <a:prstClr val="black"/>
            </a:solidFill>
          </a:ln>
        </p:spPr>
        <p:txBody>
          <a:bodyPr vert="horz" lIns="93142" tIns="46572" rIns="93142" bIns="46572"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42" tIns="46572" rIns="93142" bIns="4657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42" tIns="46572" rIns="93142" bIns="46572" rtlCol="0" anchor="b"/>
          <a:lstStyle>
            <a:lvl1pPr algn="l">
              <a:defRPr sz="1200"/>
            </a:lvl1pPr>
          </a:lstStyle>
          <a:p>
            <a:endParaRPr lang="en-US"/>
          </a:p>
        </p:txBody>
      </p:sp>
      <p:sp>
        <p:nvSpPr>
          <p:cNvPr id="7" name="Slide Number Placeholder 6"/>
          <p:cNvSpPr>
            <a:spLocks noGrp="1"/>
          </p:cNvSpPr>
          <p:nvPr>
            <p:ph type="sldNum" sz="quarter" idx="5"/>
          </p:nvPr>
        </p:nvSpPr>
        <p:spPr>
          <a:xfrm>
            <a:off x="3970937" y="8829967"/>
            <a:ext cx="3037840" cy="464820"/>
          </a:xfrm>
          <a:prstGeom prst="rect">
            <a:avLst/>
          </a:prstGeom>
        </p:spPr>
        <p:txBody>
          <a:bodyPr vert="horz" lIns="93142" tIns="46572" rIns="93142" bIns="46572" rtlCol="0" anchor="b"/>
          <a:lstStyle>
            <a:lvl1pPr algn="r">
              <a:defRPr sz="1200"/>
            </a:lvl1pPr>
          </a:lstStyle>
          <a:p>
            <a:fld id="{A5F011F9-97FF-4B61-844F-FB3CD2060B1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CA" dirty="0" smtClean="0"/>
              <a:t>Bienvenue. Mon nom est </a:t>
            </a:r>
            <a:r>
              <a:rPr lang="fr-CA" dirty="0" err="1" smtClean="0"/>
              <a:t>Patrique</a:t>
            </a:r>
            <a:r>
              <a:rPr lang="fr-CA" dirty="0" smtClean="0"/>
              <a:t> Tardif.</a:t>
            </a:r>
          </a:p>
          <a:p>
            <a:endParaRPr lang="fr-CA" baseline="0" dirty="0" smtClean="0"/>
          </a:p>
          <a:p>
            <a:r>
              <a:rPr lang="fr-CA" baseline="0" dirty="0" smtClean="0"/>
              <a:t>Cette présentation fournit un aperçu général de la nouvelle méthode de conformité par la performance qui a été ajoutée à la partie 9 du Code</a:t>
            </a:r>
            <a:r>
              <a:rPr lang="fr-CA" dirty="0" smtClean="0"/>
              <a:t> national du bâtiment – </a:t>
            </a:r>
            <a:r>
              <a:rPr lang="fr-CA" baseline="0" dirty="0" smtClean="0"/>
              <a:t>Canada 2010 (CNB).  C’est</a:t>
            </a:r>
            <a:r>
              <a:rPr lang="fr-CA" dirty="0" smtClean="0"/>
              <a:t> la première fois qu’une méthode de conformité utilisant des méthodes de calcul/modélisation est élaborée pour ce Code.</a:t>
            </a:r>
          </a:p>
          <a:p>
            <a:endParaRPr lang="fr-CA" dirty="0" smtClean="0"/>
          </a:p>
        </p:txBody>
      </p:sp>
      <p:sp>
        <p:nvSpPr>
          <p:cNvPr id="4" name="Slide Number Placeholder 3"/>
          <p:cNvSpPr>
            <a:spLocks noGrp="1"/>
          </p:cNvSpPr>
          <p:nvPr>
            <p:ph type="sldNum" sz="quarter" idx="10"/>
          </p:nvPr>
        </p:nvSpPr>
        <p:spPr/>
        <p:txBody>
          <a:bodyPr/>
          <a:lstStyle/>
          <a:p>
            <a:fld id="{A5F011F9-97FF-4B61-844F-FB3CD2060B18}"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r>
              <a:rPr lang="fr-CA" noProof="0" dirty="0" smtClean="0"/>
              <a:t>La méthode de performance peut seulement être utilisée pour les maisons,</a:t>
            </a:r>
            <a:r>
              <a:rPr lang="fr-CA" baseline="0" noProof="0" dirty="0" smtClean="0"/>
              <a:t> les maisons avec logement accessoire et les habitations renfermant seulement des logements et des  espaces communs dont l’aire est inférieure ou égale à </a:t>
            </a:r>
            <a:r>
              <a:rPr lang="fr-CA" noProof="0" dirty="0" smtClean="0"/>
              <a:t>20 % de l’aire </a:t>
            </a:r>
            <a:r>
              <a:rPr lang="fr-CA" baseline="0" noProof="0" dirty="0" smtClean="0"/>
              <a:t>de plancher du bâtiment.</a:t>
            </a:r>
            <a:endParaRPr lang="fr-CA" noProof="0" dirty="0" smtClean="0"/>
          </a:p>
          <a:p>
            <a:endParaRPr lang="fr-CA" noProof="0" dirty="0" smtClean="0"/>
          </a:p>
          <a:p>
            <a:r>
              <a:rPr lang="fr-CA" noProof="0" dirty="0" smtClean="0"/>
              <a:t>La méthode de performance ne peut pas être utilisée pour les usages non résidentiels. Les types de bâtiment</a:t>
            </a:r>
            <a:r>
              <a:rPr lang="fr-CA" baseline="0" noProof="0" dirty="0" smtClean="0"/>
              <a:t> qui sont assujettis à la partie 9 pourront utiliser la méthode de </a:t>
            </a:r>
            <a:r>
              <a:rPr lang="fr-CA" noProof="0" dirty="0" smtClean="0"/>
              <a:t>performance prévue dans le Code national de l’énergie pour les bâtiments.</a:t>
            </a:r>
          </a:p>
          <a:p>
            <a:endParaRPr lang="fr-CA" noProof="0" dirty="0" smtClean="0"/>
          </a:p>
          <a:p>
            <a:endParaRPr lang="fr-CA" noProof="0" dirty="0"/>
          </a:p>
        </p:txBody>
      </p:sp>
      <p:sp>
        <p:nvSpPr>
          <p:cNvPr id="4" name="Slide Number Placeholder 3"/>
          <p:cNvSpPr>
            <a:spLocks noGrp="1"/>
          </p:cNvSpPr>
          <p:nvPr>
            <p:ph type="sldNum" sz="quarter" idx="10"/>
          </p:nvPr>
        </p:nvSpPr>
        <p:spPr/>
        <p:txBody>
          <a:bodyPr/>
          <a:lstStyle/>
          <a:p>
            <a:fld id="{A5F011F9-97FF-4B61-844F-FB3CD2060B18}" type="slidenum">
              <a:rPr lang="en-US" smtClean="0"/>
              <a:pPr/>
              <a:t>10</a:t>
            </a:fld>
            <a:endParaRPr lang="en-US"/>
          </a:p>
        </p:txBody>
      </p:sp>
      <p:sp>
        <p:nvSpPr>
          <p:cNvPr id="8" name="Slide Image Placeholder 7"/>
          <p:cNvSpPr>
            <a:spLocks noGrp="1" noRot="1" noChangeAspect="1"/>
          </p:cNvSpPr>
          <p:nvPr>
            <p:ph type="sldImg"/>
          </p:nvPr>
        </p:nvSpPr>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CA" noProof="0" dirty="0" smtClean="0"/>
              <a:t>Les articles généraux sur les calculs fournissent des lignes directrices sur les hypothèses ou les points de consigne qui doivent être utilisés dans la méthode de calcul. Si l’utilisateur souhaite utiliser une forme différente de logiciel ou de méthode, il doit s’assurer que la méthode de calcul est conforme aux exigences applicables.</a:t>
            </a:r>
          </a:p>
          <a:p>
            <a:endParaRPr lang="fr-CA" noProof="0" dirty="0" smtClean="0"/>
          </a:p>
          <a:p>
            <a:r>
              <a:rPr lang="fr-CA" noProof="0" dirty="0" smtClean="0"/>
              <a:t>Certaines de ces exigences seraient les points de consigne de la température et les hypothèses de charge tributaires de l’utilisateur.</a:t>
            </a:r>
          </a:p>
          <a:p>
            <a:endParaRPr lang="fr-CA" noProof="0" dirty="0" smtClean="0"/>
          </a:p>
          <a:p>
            <a:r>
              <a:rPr lang="fr-CA" noProof="0" dirty="0" smtClean="0"/>
              <a:t>Après avoir choisi une forme de méthode de calcul, la forme choisie doit être appliquée tant à la maison proposée qu’à la maison de référence.</a:t>
            </a:r>
          </a:p>
          <a:p>
            <a:endParaRPr lang="fr-CA" noProof="0" dirty="0" smtClean="0"/>
          </a:p>
          <a:p>
            <a:r>
              <a:rPr lang="fr-CA" noProof="0" dirty="0" smtClean="0"/>
              <a:t>L’utilisateur doit également s’assurer que si un modèle informatique est utilisé, le logiciel employé doit avoir été testé conformément à la norme ASHRAE 140, « </a:t>
            </a:r>
            <a:r>
              <a:rPr lang="fr-CA" noProof="0" dirty="0" err="1" smtClean="0"/>
              <a:t>Evaluation</a:t>
            </a:r>
            <a:r>
              <a:rPr lang="fr-CA" noProof="0" dirty="0" smtClean="0"/>
              <a:t> of Building </a:t>
            </a:r>
            <a:r>
              <a:rPr lang="fr-CA" noProof="0" dirty="0" err="1" smtClean="0"/>
              <a:t>Energy</a:t>
            </a:r>
            <a:r>
              <a:rPr lang="fr-CA" noProof="0" dirty="0" smtClean="0"/>
              <a:t> </a:t>
            </a:r>
            <a:r>
              <a:rPr lang="fr-CA" noProof="0" dirty="0" err="1" smtClean="0"/>
              <a:t>Analysis</a:t>
            </a:r>
            <a:r>
              <a:rPr lang="fr-CA" noProof="0" dirty="0" smtClean="0"/>
              <a:t> Computer Program ».</a:t>
            </a:r>
          </a:p>
          <a:p>
            <a:endParaRPr lang="fr-CA" noProof="0" dirty="0" smtClean="0"/>
          </a:p>
          <a:p>
            <a:r>
              <a:rPr lang="fr-CA" noProof="0" dirty="0" smtClean="0"/>
              <a:t>Il convient également de noter que l’utilisateur est autorisé à utiliser des méthodes non informatiques s’il le désire, du moment que la méthode utilisée satisfait aux exigences énoncées.</a:t>
            </a:r>
            <a:endParaRPr lang="fr-CA" noProof="0" dirty="0"/>
          </a:p>
        </p:txBody>
      </p:sp>
      <p:sp>
        <p:nvSpPr>
          <p:cNvPr id="4" name="Slide Number Placeholder 3"/>
          <p:cNvSpPr>
            <a:spLocks noGrp="1"/>
          </p:cNvSpPr>
          <p:nvPr>
            <p:ph type="sldNum" sz="quarter" idx="10"/>
          </p:nvPr>
        </p:nvSpPr>
        <p:spPr/>
        <p:txBody>
          <a:bodyPr/>
          <a:lstStyle/>
          <a:p>
            <a:fld id="{A5F011F9-97FF-4B61-844F-FB3CD2060B18}"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39888" y="614363"/>
            <a:ext cx="3730625" cy="2798762"/>
          </a:xfrm>
        </p:spPr>
      </p:sp>
      <p:sp>
        <p:nvSpPr>
          <p:cNvPr id="3" name="Notes Placeholder 2"/>
          <p:cNvSpPr>
            <a:spLocks noGrp="1"/>
          </p:cNvSpPr>
          <p:nvPr>
            <p:ph type="body" idx="1"/>
          </p:nvPr>
        </p:nvSpPr>
        <p:spPr>
          <a:xfrm>
            <a:off x="701040" y="3623804"/>
            <a:ext cx="5608320" cy="5158262"/>
          </a:xfrm>
        </p:spPr>
        <p:txBody>
          <a:bodyPr>
            <a:normAutofit fontScale="92500"/>
          </a:bodyPr>
          <a:lstStyle/>
          <a:p>
            <a:r>
              <a:rPr lang="fr-CA" dirty="0" smtClean="0"/>
              <a:t>Ce tableau fournit un sommaire de la façon dont chaque composant du bâtiment est abordé dans la méthode prescriptive, la maison de référence et la maison proposée. Des exemples spécifiques seront fournis dans les diapositives suivantes.</a:t>
            </a:r>
          </a:p>
          <a:p>
            <a:endParaRPr lang="fr-CA" dirty="0" smtClean="0"/>
          </a:p>
          <a:p>
            <a:r>
              <a:rPr lang="fr-CA" dirty="0" smtClean="0"/>
              <a:t>Rapidement, toutefois :</a:t>
            </a:r>
          </a:p>
          <a:p>
            <a:pPr marL="111701" indent="-111701">
              <a:buFont typeface="Arial" pitchFamily="34" charset="0"/>
              <a:buChar char="•"/>
            </a:pPr>
            <a:r>
              <a:rPr lang="fr-CA" dirty="0" smtClean="0"/>
              <a:t>Dans la méthode prescriptive, les valeurs R pour les murs/planchers et les combles sont établies conformément à la sous-section 9.36.2. La maison de référence utilise les mêmes tableaux, sauf pour les valeurs non liées à un VRC, tandis que la maison proposée est modélisée en fonction des valeurs réelles établies à partir des dessins et des spécifications.</a:t>
            </a:r>
          </a:p>
          <a:p>
            <a:pPr marL="111701" indent="-111701">
              <a:buFont typeface="Arial" pitchFamily="34" charset="0"/>
              <a:buChar char="•"/>
            </a:pPr>
            <a:endParaRPr lang="fr-CA" dirty="0" smtClean="0"/>
          </a:p>
          <a:p>
            <a:pPr marL="111701" indent="-111701">
              <a:buFont typeface="Arial" pitchFamily="34" charset="0"/>
              <a:buChar char="•"/>
            </a:pPr>
            <a:r>
              <a:rPr lang="fr-CA" dirty="0" smtClean="0"/>
              <a:t>Les fenêtres sont traitées de la même façon, au moyen des tableaux à l’article 9.36.2.7., des valeurs réelles étant utilisées pour la maison proposée.</a:t>
            </a:r>
          </a:p>
          <a:p>
            <a:pPr marL="111701" indent="-111701">
              <a:buFont typeface="Arial" pitchFamily="34" charset="0"/>
              <a:buChar char="•"/>
            </a:pPr>
            <a:endParaRPr lang="fr-CA" dirty="0" smtClean="0"/>
          </a:p>
          <a:p>
            <a:pPr marL="111701" indent="-111701">
              <a:buFont typeface="Arial" pitchFamily="34" charset="0"/>
              <a:buChar char="•"/>
            </a:pPr>
            <a:r>
              <a:rPr lang="fr-CA" dirty="0" smtClean="0"/>
              <a:t>Le coefficient de gain solaire n’est pas défini dans la méthode prescriptive. La maison de référence  utilise une valeur fixe et la maison proposée, la valeur réelle ou, par défaut, la valeur fixe établie pour la maison de référence.</a:t>
            </a:r>
          </a:p>
          <a:p>
            <a:pPr marL="111701" indent="-111701">
              <a:buFont typeface="Arial" pitchFamily="34" charset="0"/>
              <a:buChar char="•"/>
            </a:pPr>
            <a:endParaRPr lang="fr-CA" dirty="0" smtClean="0"/>
          </a:p>
          <a:p>
            <a:pPr marL="111701" indent="-111701">
              <a:buFont typeface="Arial" pitchFamily="34" charset="0"/>
              <a:buChar char="•"/>
            </a:pPr>
            <a:r>
              <a:rPr lang="fr-CA" dirty="0" smtClean="0"/>
              <a:t>L’orientation de la maison n’est pas définie dans la méthode prescriptive. La maison de référence utilise une orientation neutre pour  laquelle il est supposé que les fenêtres sont réparties également sur toutes les faces. La maison proposée utilise la conception réelle.</a:t>
            </a:r>
          </a:p>
          <a:p>
            <a:pPr marL="111701" indent="-111701">
              <a:buFont typeface="Arial" pitchFamily="34" charset="0"/>
              <a:buChar char="•"/>
            </a:pPr>
            <a:endParaRPr lang="fr-CA" dirty="0" smtClean="0"/>
          </a:p>
          <a:p>
            <a:pPr marL="111701" indent="-111701">
              <a:buFont typeface="Arial" pitchFamily="34" charset="0"/>
              <a:buChar char="•"/>
            </a:pPr>
            <a:r>
              <a:rPr lang="fr-CA" dirty="0" smtClean="0"/>
              <a:t>Le débit de ventilation pour la méthode prescriptive et la maison de référence est établi conformément à la section 9.32. et est fondé sur le nombre de chambres. La maison proposée utilise le débit de ventilation  calculé pour la maison réelle. Évidemment, le débit de ventilation ne peut pas être inférieur au débit requis ailleurs par le Code pour des raisons autres que l’efficacité énergétique.</a:t>
            </a:r>
          </a:p>
          <a:p>
            <a:pPr marL="111701" indent="-111701">
              <a:buFont typeface="Arial" pitchFamily="34" charset="0"/>
              <a:buChar char="•"/>
            </a:pPr>
            <a:endParaRPr lang="fr-CA" dirty="0" smtClean="0"/>
          </a:p>
          <a:p>
            <a:pPr marL="111701" indent="-111701">
              <a:buFont typeface="Arial" pitchFamily="34" charset="0"/>
              <a:buChar char="•"/>
            </a:pPr>
            <a:r>
              <a:rPr lang="fr-CA" dirty="0" smtClean="0"/>
              <a:t>Le volume de ventilation pour la maison de référence  et la maison proposée est basé sur un horaire de fonctionnement de 8 heures, 365 jours par année.</a:t>
            </a:r>
            <a:endParaRPr lang="fr-CA" dirty="0"/>
          </a:p>
        </p:txBody>
      </p:sp>
      <p:sp>
        <p:nvSpPr>
          <p:cNvPr id="4" name="Slide Number Placeholder 3"/>
          <p:cNvSpPr>
            <a:spLocks noGrp="1"/>
          </p:cNvSpPr>
          <p:nvPr>
            <p:ph type="sldNum" sz="quarter" idx="10"/>
          </p:nvPr>
        </p:nvSpPr>
        <p:spPr/>
        <p:txBody>
          <a:bodyPr/>
          <a:lstStyle/>
          <a:p>
            <a:fld id="{A5F011F9-97FF-4B61-844F-FB3CD2060B18}"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CA" dirty="0" smtClean="0"/>
              <a:t>Pour le rapport entre l’aire du fenêtrage et des portes et l’aire des murs (FDWR), la méthode prescriptive n’impose aucune limite  en ce qui a trait aux valeurs qui peuvent être utilisées.</a:t>
            </a:r>
          </a:p>
          <a:p>
            <a:endParaRPr lang="fr-CA" dirty="0" smtClean="0"/>
          </a:p>
          <a:p>
            <a:r>
              <a:rPr lang="fr-CA" dirty="0" smtClean="0"/>
              <a:t>Dans la méthode de performance, le rapport réel est utilisé pour la maison proposée. Une valeur entre 17 % et 22 % est ensuite adoptée pour la maison de référence, selon la valeur utilisé pour la maison proposée.  </a:t>
            </a:r>
          </a:p>
          <a:p>
            <a:endParaRPr lang="fr-CA" dirty="0" smtClean="0"/>
          </a:p>
          <a:p>
            <a:r>
              <a:rPr lang="fr-CA" dirty="0" smtClean="0"/>
              <a:t>Si le rapport pour la maison proposée est inférieur à 17 %, une valeur de 17 % est adoptée pour la maison de référence.  Si le rapport proposé est supérieur à 22 %, une valeur de 22 % est adoptée pour la maison de référence. Si le rapport proposé se situe entre 17 % et 22 %, la valeur adoptée pour la maison de référence sera égale à la valeur proposée.</a:t>
            </a:r>
          </a:p>
          <a:p>
            <a:endParaRPr lang="fr-CA" dirty="0" smtClean="0"/>
          </a:p>
          <a:p>
            <a:r>
              <a:rPr lang="fr-CA" dirty="0" smtClean="0"/>
              <a:t>C’est ce qui est illustré dans le graphique.</a:t>
            </a:r>
          </a:p>
          <a:p>
            <a:endParaRPr lang="fr-CA" dirty="0" smtClean="0"/>
          </a:p>
          <a:p>
            <a:r>
              <a:rPr lang="fr-CA" dirty="0" smtClean="0"/>
              <a:t>Le résultat est que si la maison proposée</a:t>
            </a:r>
            <a:r>
              <a:rPr lang="fr-CA" baseline="0" dirty="0" smtClean="0"/>
              <a:t> a un rapport inférieur à 17 %, un crédit sera accordé pour les économies d’énergie dues au nombre</a:t>
            </a:r>
            <a:r>
              <a:rPr lang="fr-CA" dirty="0" smtClean="0"/>
              <a:t> réduit</a:t>
            </a:r>
            <a:r>
              <a:rPr lang="fr-CA" baseline="0" dirty="0" smtClean="0"/>
              <a:t> de fenêtres. D’autre  part, une maison proposée avec un rapport de plus de 22 % sera pénalisée pour ce plus</a:t>
            </a:r>
            <a:r>
              <a:rPr lang="fr-CA" dirty="0" smtClean="0"/>
              <a:t> grand nombre de fenêtres en raison des plus grandes pertes d’énergie attribuables à ces fenêtres.</a:t>
            </a:r>
            <a:endParaRPr lang="fr-CA" dirty="0" smtClean="0">
              <a:solidFill>
                <a:srgbClr val="FF0000"/>
              </a:solidFill>
            </a:endParaRPr>
          </a:p>
        </p:txBody>
      </p:sp>
      <p:sp>
        <p:nvSpPr>
          <p:cNvPr id="4" name="Slide Number Placeholder 3"/>
          <p:cNvSpPr>
            <a:spLocks noGrp="1"/>
          </p:cNvSpPr>
          <p:nvPr>
            <p:ph type="sldNum" sz="quarter" idx="10"/>
          </p:nvPr>
        </p:nvSpPr>
        <p:spPr/>
        <p:txBody>
          <a:bodyPr/>
          <a:lstStyle/>
          <a:p>
            <a:fld id="{A5F011F9-97FF-4B61-844F-FB3CD2060B18}"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3363" y="692150"/>
            <a:ext cx="4002087" cy="3000375"/>
          </a:xfrm>
        </p:spPr>
      </p:sp>
      <p:sp>
        <p:nvSpPr>
          <p:cNvPr id="3" name="Notes Placeholder 2"/>
          <p:cNvSpPr>
            <a:spLocks noGrp="1"/>
          </p:cNvSpPr>
          <p:nvPr>
            <p:ph type="body" idx="1"/>
          </p:nvPr>
        </p:nvSpPr>
        <p:spPr>
          <a:xfrm>
            <a:off x="701040" y="3882683"/>
            <a:ext cx="5896708" cy="4874455"/>
          </a:xfrm>
        </p:spPr>
        <p:txBody>
          <a:bodyPr>
            <a:normAutofit/>
          </a:bodyPr>
          <a:lstStyle/>
          <a:p>
            <a:r>
              <a:rPr lang="fr-CA" dirty="0" smtClean="0"/>
              <a:t>Pour l’étanchéité à l’air, une valeur de 2,5 renouvellements d’air à l’heure (RAH) est adoptée pour la maison de référence. L’attribution de cette valeur suppose que les exigences prescriptives  applicables au système d’étanchéité à l’air détaillées à l’article 9.36.2.10. sont respectées. Ces détails portent sur des points spécifiques qui sont des causes reconnues de fuites d’air, comme les prises électriques, les </a:t>
            </a:r>
            <a:r>
              <a:rPr lang="fr-CA" baseline="0" dirty="0" smtClean="0"/>
              <a:t>joints entre les types d’ensembles et différents types de pénétrations.</a:t>
            </a:r>
            <a:endParaRPr lang="fr-CA" dirty="0" smtClean="0"/>
          </a:p>
          <a:p>
            <a:endParaRPr lang="fr-CA" dirty="0" smtClean="0"/>
          </a:p>
          <a:p>
            <a:r>
              <a:rPr lang="fr-CA" dirty="0" smtClean="0"/>
              <a:t>Une valeur de 3,2 RAH peut être adoptée pour la maison proposée si aucun effort additionnel n’est fait pour assurer la conformité aux détails prescriptifs applicables au système d’étanchéité à l’air, indiquant ainsi que la maison est construite conformément aux exigences de la section 9.25. du CNB.</a:t>
            </a:r>
          </a:p>
          <a:p>
            <a:endParaRPr lang="fr-CA" dirty="0" smtClean="0"/>
          </a:p>
          <a:p>
            <a:r>
              <a:rPr lang="fr-CA" dirty="0" smtClean="0"/>
              <a:t>Autrement, une valeur de 2,5 RAH peut être adoptée si les détails prescriptifs applicables au système d’étanchéité à l’air sont respectés. Toutefois, cette décision pourrait requérir une démarche administrative additionnelle.  </a:t>
            </a:r>
            <a:endParaRPr lang="fr-CA" dirty="0" smtClean="0">
              <a:solidFill>
                <a:srgbClr val="FF0000"/>
              </a:solidFill>
            </a:endParaRPr>
          </a:p>
          <a:p>
            <a:endParaRPr lang="fr-CA" dirty="0" smtClean="0"/>
          </a:p>
          <a:p>
            <a:r>
              <a:rPr lang="fr-CA" dirty="0" smtClean="0"/>
              <a:t>Une troisième option consiste à soumettre la maison proposée à des essais d’étanchéité à l’air au moyen d’un essai d’</a:t>
            </a:r>
            <a:r>
              <a:rPr lang="fr-CA" dirty="0" err="1" smtClean="0"/>
              <a:t>infiltrométrie</a:t>
            </a:r>
            <a:r>
              <a:rPr lang="fr-CA" dirty="0" smtClean="0"/>
              <a:t>. Manifestement, la valeur devra être supposée pendant la modélisation jusqu’à ce que la valeur réelle puisse être vérifiée au moyen d’essais réalisés à la fin de la construction. </a:t>
            </a:r>
          </a:p>
          <a:p>
            <a:endParaRPr lang="fr-CA" dirty="0" smtClean="0">
              <a:solidFill>
                <a:srgbClr val="FF0000"/>
              </a:solidFill>
            </a:endParaRPr>
          </a:p>
          <a:p>
            <a:r>
              <a:rPr lang="fr-CA" dirty="0" smtClean="0"/>
              <a:t>Notons qu’il faudra peut-être reprendre le modèle énergétique afin de s’assurer que </a:t>
            </a:r>
            <a:r>
              <a:rPr lang="fr-CA" baseline="0" dirty="0" smtClean="0"/>
              <a:t>la valeur mesurée est suffisante pour garantir la conformité au Code si la valeur obtenu au</a:t>
            </a:r>
            <a:r>
              <a:rPr lang="fr-CA" dirty="0" smtClean="0"/>
              <a:t> terme de l’essai est supérieure à la valeur supposée dans les calculs</a:t>
            </a:r>
            <a:r>
              <a:rPr lang="fr-CA" baseline="0" dirty="0" smtClean="0"/>
              <a:t>. Sinon, des  modifications</a:t>
            </a:r>
            <a:r>
              <a:rPr lang="fr-CA" dirty="0" smtClean="0"/>
              <a:t> </a:t>
            </a:r>
            <a:r>
              <a:rPr lang="fr-CA" baseline="0" dirty="0" smtClean="0"/>
              <a:t>devront être apportées à divers détails et la maison devra être soumise à de nouveaux essais visant à </a:t>
            </a:r>
            <a:r>
              <a:rPr lang="fr-CA" dirty="0" smtClean="0"/>
              <a:t> confirmer la valeur de calcul.</a:t>
            </a:r>
            <a:endParaRPr lang="fr-CA" b="1" dirty="0"/>
          </a:p>
        </p:txBody>
      </p:sp>
      <p:sp>
        <p:nvSpPr>
          <p:cNvPr id="4" name="Slide Number Placeholder 3"/>
          <p:cNvSpPr>
            <a:spLocks noGrp="1"/>
          </p:cNvSpPr>
          <p:nvPr>
            <p:ph type="sldNum" sz="quarter" idx="10"/>
          </p:nvPr>
        </p:nvSpPr>
        <p:spPr/>
        <p:txBody>
          <a:bodyPr/>
          <a:lstStyle/>
          <a:p>
            <a:fld id="{A5F011F9-97FF-4B61-844F-FB3CD2060B18}"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fr-CA" dirty="0" smtClean="0"/>
              <a:t>Lorsque  des différences sont autorisées entre la maison de référence et la maison proposée, le Code fournit des exigences plus spécifiques pour le calcul du modèle énergétique en ce qui a trait aux caractéristiques de l’enveloppe du bâtiment de la maison proposée.  </a:t>
            </a:r>
          </a:p>
          <a:p>
            <a:endParaRPr lang="fr-CA" noProof="0" dirty="0" smtClean="0">
              <a:solidFill>
                <a:schemeClr val="accent1"/>
              </a:solidFill>
            </a:endParaRPr>
          </a:p>
          <a:p>
            <a:r>
              <a:rPr lang="fr-CA" dirty="0" smtClean="0"/>
              <a:t>Des valeurs par défaut sont fournies pour certains critères afin de simplifier les calculs et d’assurer la cohérence avec les valeurs qui seront utilisées pour la maison de référence.</a:t>
            </a:r>
          </a:p>
          <a:p>
            <a:endParaRPr lang="fr-CA" dirty="0" smtClean="0">
              <a:solidFill>
                <a:schemeClr val="accent1"/>
              </a:solidFill>
            </a:endParaRPr>
          </a:p>
          <a:p>
            <a:r>
              <a:rPr lang="fr-CA" dirty="0" smtClean="0"/>
              <a:t>Prenons à titre d’exemple l’orientation de la maison proposée.</a:t>
            </a:r>
          </a:p>
          <a:p>
            <a:endParaRPr lang="fr-CA" dirty="0" smtClean="0"/>
          </a:p>
          <a:p>
            <a:r>
              <a:rPr lang="fr-CA" dirty="0" smtClean="0"/>
              <a:t>En ce qui a trait à l’orientation des fondations, la construction de la maison réelle peut varier de 22,5 degrés par rapport à l’orientation utilisée dans les calculs du modèle énergétique. La tolérance permet de légères variations  dans les conditions du site qui empêcheraient la construction de la maison comme il est indiqué  dans les dessins  d’obtention du permis.</a:t>
            </a:r>
          </a:p>
          <a:p>
            <a:endParaRPr lang="fr-CA" noProof="0" dirty="0" smtClean="0">
              <a:solidFill>
                <a:schemeClr val="accent1"/>
              </a:solidFill>
            </a:endParaRPr>
          </a:p>
          <a:p>
            <a:r>
              <a:rPr lang="fr-CA" noProof="0" dirty="0" smtClean="0"/>
              <a:t>Lorsqu’un ventilateur récupérateur de </a:t>
            </a:r>
            <a:r>
              <a:rPr lang="fr-CA" noProof="0" smtClean="0"/>
              <a:t>chaleur </a:t>
            </a:r>
            <a:r>
              <a:rPr lang="fr-CA" noProof="0" smtClean="0"/>
              <a:t>(</a:t>
            </a:r>
            <a:r>
              <a:rPr lang="fr-CA" noProof="0" dirty="0" smtClean="0"/>
              <a:t>VRC) est installé dans la maison proposée, une des limitations  est que les calculs tiennent compte seulement de la chaleur sensible et non de la chaleur latente (humidité).  Un crédit d’efficacité énergétique peut quand même être accordé pour la meilleure </a:t>
            </a:r>
            <a:r>
              <a:rPr lang="fr-CA" baseline="0" noProof="0" dirty="0" smtClean="0"/>
              <a:t>performance du VRC,  mais aucun</a:t>
            </a:r>
            <a:r>
              <a:rPr lang="fr-CA" noProof="0" dirty="0" smtClean="0"/>
              <a:t> crédit ne sera accordé pour les économies additionnelles possibles découlant de l’utilisation de ventilateurs  récupérateurs d’énergie (VRE)</a:t>
            </a:r>
            <a:r>
              <a:rPr lang="fr-CA" baseline="0" noProof="0" dirty="0" smtClean="0"/>
              <a:t>.</a:t>
            </a:r>
            <a:endParaRPr lang="fr-CA" noProof="0" dirty="0" smtClean="0"/>
          </a:p>
          <a:p>
            <a:endParaRPr lang="fr-CA" dirty="0" smtClean="0">
              <a:solidFill>
                <a:schemeClr val="accent1"/>
              </a:solidFill>
            </a:endParaRPr>
          </a:p>
          <a:p>
            <a:pPr defTabSz="922995">
              <a:defRPr/>
            </a:pPr>
            <a:r>
              <a:rPr lang="fr-CA" dirty="0" smtClean="0"/>
              <a:t>Les systèmes de récupération de la chaleur contenue dans l’eau de vidange peuvent être utilisés dans les calculs des modèles énergétiques, mais certaines valeurs par défaut sont requises dans les calculs. La modélisation d’un tel système doit correspondre à la configuration exacte de l’installation proposée parce que les variations  dans la configuration peuvent avoir une incidence significative sur les avantages réels dans les calculs du modèle énergétique.</a:t>
            </a:r>
          </a:p>
        </p:txBody>
      </p:sp>
      <p:sp>
        <p:nvSpPr>
          <p:cNvPr id="4" name="Slide Number Placeholder 3"/>
          <p:cNvSpPr>
            <a:spLocks noGrp="1"/>
          </p:cNvSpPr>
          <p:nvPr>
            <p:ph type="sldNum" sz="quarter" idx="10"/>
          </p:nvPr>
        </p:nvSpPr>
        <p:spPr/>
        <p:txBody>
          <a:bodyPr/>
          <a:lstStyle/>
          <a:p>
            <a:fld id="{A5F011F9-97FF-4B61-844F-FB3CD2060B18}"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8125" y="685800"/>
            <a:ext cx="3994150" cy="2995613"/>
          </a:xfrm>
        </p:spPr>
      </p:sp>
      <p:sp>
        <p:nvSpPr>
          <p:cNvPr id="3" name="Notes Placeholder 2"/>
          <p:cNvSpPr>
            <a:spLocks noGrp="1"/>
          </p:cNvSpPr>
          <p:nvPr>
            <p:ph type="body" idx="1"/>
          </p:nvPr>
        </p:nvSpPr>
        <p:spPr>
          <a:xfrm>
            <a:off x="701040" y="3918318"/>
            <a:ext cx="5782938" cy="4680853"/>
          </a:xfrm>
        </p:spPr>
        <p:txBody>
          <a:bodyPr>
            <a:normAutofit lnSpcReduction="10000"/>
          </a:bodyPr>
          <a:lstStyle/>
          <a:p>
            <a:r>
              <a:rPr lang="fr-CA" dirty="0" smtClean="0"/>
              <a:t>Les exigences spécifiques à la maison de référence fixent les valeurs de calcul à utiliser dans le modèle pour la maison de référence, ce qui permet d’obtenir des crédits d’économies d’énergie lorsque du matériel CVCA plus </a:t>
            </a:r>
            <a:r>
              <a:rPr lang="fr-CA" dirty="0" err="1" smtClean="0"/>
              <a:t>éconergétique</a:t>
            </a:r>
            <a:r>
              <a:rPr lang="fr-CA" dirty="0" smtClean="0"/>
              <a:t> est utilisé dans la maison proposée.</a:t>
            </a:r>
          </a:p>
          <a:p>
            <a:endParaRPr lang="fr-CA" dirty="0" smtClean="0">
              <a:solidFill>
                <a:srgbClr val="FF0000"/>
              </a:solidFill>
            </a:endParaRPr>
          </a:p>
          <a:p>
            <a:r>
              <a:rPr lang="fr-CA" dirty="0" smtClean="0"/>
              <a:t>Pour le matériel de chauffage et de ventilation, ceci signifie que le matériel dans la maison de référence correspondrait au type et au combustible d’alimentation du matériel utilisé dans la maison proposée. Les calculs pour la maison de référence utiliseraient toutefois la valeur de rendement énergétique des exigences dans la méthode prescriptive.</a:t>
            </a:r>
          </a:p>
          <a:p>
            <a:endParaRPr lang="fr-CA" dirty="0" smtClean="0">
              <a:solidFill>
                <a:srgbClr val="FF0000"/>
              </a:solidFill>
            </a:endParaRPr>
          </a:p>
          <a:p>
            <a:r>
              <a:rPr lang="fr-CA" dirty="0" smtClean="0"/>
              <a:t>Par exemple, si la maison proposée utilisera un générateur d’air chaud au gaz, la maison de référence utilise le générateur présentant le rendement indiqué dans les tableaux prescriptifs de l’article 9.36.3.10., qui est actuellement fixé à un rendement annuel (AFUE) de 92 %. Si la maison proposée utilisera un générateur ayant un rendement de 98 %, l’économie d’énergie accrue devient un crédit dans le contexte de la méthode de performance. Si le matériel ne figure pas dans le tableau, un générateur d’un rendement annuel de 92 % est supposé.</a:t>
            </a:r>
          </a:p>
          <a:p>
            <a:endParaRPr lang="fr-CA" dirty="0" smtClean="0"/>
          </a:p>
          <a:p>
            <a:r>
              <a:rPr lang="fr-CA" dirty="0" smtClean="0"/>
              <a:t>Il en va un peu différemment des systèmes de chauffage de l’eau sanitaire. Le même type de combustible est utilisé, mais la maison de référence utilise des chauffe-eau à accumulation pour le même combustible que celui qui est prévu pour la maison proposée.  </a:t>
            </a:r>
          </a:p>
          <a:p>
            <a:endParaRPr lang="fr-CA" dirty="0" smtClean="0"/>
          </a:p>
          <a:p>
            <a:r>
              <a:rPr lang="fr-CA" dirty="0" smtClean="0"/>
              <a:t>Par exemple, si la maison proposée devait utiliser un chauffe-eau au gaz ou une chaudière au gaz, la maison de référence utiliserait le chauffe-eau au gaz prescriptif du tableau 9.36.4.2. Dans ce cas-ci également, si le matériel ne figure pas dans le tableau, un chauffe-eau à accumulation au gaz sera utilisé.</a:t>
            </a:r>
          </a:p>
          <a:p>
            <a:endParaRPr lang="fr-CA" dirty="0" smtClean="0"/>
          </a:p>
        </p:txBody>
      </p:sp>
      <p:sp>
        <p:nvSpPr>
          <p:cNvPr id="4" name="Slide Number Placeholder 3"/>
          <p:cNvSpPr>
            <a:spLocks noGrp="1"/>
          </p:cNvSpPr>
          <p:nvPr>
            <p:ph type="sldNum" sz="quarter" idx="10"/>
          </p:nvPr>
        </p:nvSpPr>
        <p:spPr/>
        <p:txBody>
          <a:bodyPr/>
          <a:lstStyle/>
          <a:p>
            <a:fld id="{A5F011F9-97FF-4B61-844F-FB3CD2060B18}"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r>
              <a:rPr lang="fr-CA" dirty="0" smtClean="0"/>
              <a:t>La méthode de performance de la partie 9 est accompagnée d’un ensemble de dispositions administratives modèles visant à aider les autorités compétentes pendant le processus d’octroi du permis. Les exigences de production de rapport sont détaillées à la division C, sous-section 2.2.8.</a:t>
            </a:r>
          </a:p>
          <a:p>
            <a:endParaRPr lang="fr-CA" dirty="0" smtClean="0"/>
          </a:p>
          <a:p>
            <a:r>
              <a:rPr lang="fr-CA" dirty="0" smtClean="0"/>
              <a:t>Ces dispositions exigent un rapport qui inclut les résultats des calculs de conformité aux exigences de performance énergétique, ainsi que suffisamment d’information pour permettre la comparaison avec les dessins et les spécifications d’obtention du permis.</a:t>
            </a:r>
          </a:p>
          <a:p>
            <a:endParaRPr lang="fr-CA" dirty="0" smtClean="0"/>
          </a:p>
          <a:p>
            <a:r>
              <a:rPr lang="fr-CA" dirty="0" smtClean="0"/>
              <a:t>Un rapport est exigé pour chaque conception de maison et doit fournir de l’information de projet type, un résumé des caractéristiques de l’enveloppe du bâtiment, du système CVCA et du système de chauffage de l’eau sanitaire, un résumé des données de performance énergétique, et, si un logiciel est utilisé, le nom du logiciel, la version et toute adaptation utilisée. Le rapport doit également inclure une déclaration attestant que les calculs ont été effectués conformément aux exigences de la sous-section 9.36.5.</a:t>
            </a:r>
          </a:p>
          <a:p>
            <a:endParaRPr lang="fr-CA" dirty="0" smtClean="0"/>
          </a:p>
          <a:p>
            <a:r>
              <a:rPr lang="fr-CA" dirty="0" smtClean="0"/>
              <a:t>Ces exigences de production de rapport fournissent des lignes directrices aux autorités compétentes. Le rapport de simulation et les rapports connexes pourraient être préparés par toute personne ayant de l’expérience en analyse de simulations énergétiques.</a:t>
            </a:r>
          </a:p>
        </p:txBody>
      </p:sp>
      <p:sp>
        <p:nvSpPr>
          <p:cNvPr id="4" name="Slide Number Placeholder 3"/>
          <p:cNvSpPr>
            <a:spLocks noGrp="1"/>
          </p:cNvSpPr>
          <p:nvPr>
            <p:ph type="sldNum" sz="quarter" idx="10"/>
          </p:nvPr>
        </p:nvSpPr>
        <p:spPr/>
        <p:txBody>
          <a:bodyPr/>
          <a:lstStyle/>
          <a:p>
            <a:fld id="{A5F011F9-97FF-4B61-844F-FB3CD2060B18}" type="slidenum">
              <a:rPr lang="en-US" smtClean="0"/>
              <a:pPr/>
              <a:t>17</a:t>
            </a:fld>
            <a:endParaRPr lang="en-US"/>
          </a:p>
        </p:txBody>
      </p:sp>
      <p:sp>
        <p:nvSpPr>
          <p:cNvPr id="7" name="Slide Image Placeholder 6"/>
          <p:cNvSpPr>
            <a:spLocks noGrp="1" noRot="1" noChangeAspect="1"/>
          </p:cNvSpPr>
          <p:nvPr>
            <p:ph type="sldImg"/>
          </p:nvPr>
        </p:nvSpPr>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CA" noProof="0" dirty="0" smtClean="0"/>
              <a:t>Comme le Code national</a:t>
            </a:r>
            <a:r>
              <a:rPr lang="fr-CA" baseline="0" noProof="0" dirty="0" smtClean="0"/>
              <a:t> du bâtiment ne peut pas inclure par renvoi un logiciel ou des outils de calcul spécifiques, il était </a:t>
            </a:r>
            <a:r>
              <a:rPr lang="fr-CA" noProof="0" dirty="0" smtClean="0"/>
              <a:t>important que les exigences énergétiques soient élaborées en fonction de ce que les logiciels</a:t>
            </a:r>
            <a:r>
              <a:rPr lang="fr-CA" baseline="0" noProof="0" dirty="0" smtClean="0"/>
              <a:t> types sont capables de faire</a:t>
            </a:r>
            <a:r>
              <a:rPr lang="fr-CA" noProof="0" dirty="0" smtClean="0"/>
              <a:t>.</a:t>
            </a:r>
          </a:p>
          <a:p>
            <a:endParaRPr lang="fr-CA" noProof="0" dirty="0" smtClean="0"/>
          </a:p>
          <a:p>
            <a:r>
              <a:rPr lang="fr-CA" noProof="0" dirty="0" smtClean="0"/>
              <a:t>La </a:t>
            </a:r>
            <a:r>
              <a:rPr lang="fr-CA" dirty="0" smtClean="0"/>
              <a:t>Commission </a:t>
            </a:r>
            <a:r>
              <a:rPr lang="fr-CA" noProof="0" dirty="0" smtClean="0"/>
              <a:t>et le CNRC ont travaillé</a:t>
            </a:r>
            <a:r>
              <a:rPr lang="fr-CA" baseline="0" noProof="0" dirty="0" smtClean="0"/>
              <a:t> avec Ressources naturelles</a:t>
            </a:r>
            <a:r>
              <a:rPr lang="fr-CA" noProof="0" dirty="0" smtClean="0"/>
              <a:t> Canada à garantir que HOT2000 puisse être utilisé comme outil acceptable de démonstration</a:t>
            </a:r>
            <a:r>
              <a:rPr lang="fr-CA" baseline="0" noProof="0" dirty="0" smtClean="0"/>
              <a:t> de la </a:t>
            </a:r>
            <a:r>
              <a:rPr lang="fr-CA" noProof="0" dirty="0" smtClean="0"/>
              <a:t>conformité, sans toutefois spécifier qu’il s’agissait de la seule solution possible. </a:t>
            </a:r>
          </a:p>
          <a:p>
            <a:endParaRPr lang="fr-CA" noProof="0" dirty="0" smtClean="0"/>
          </a:p>
          <a:p>
            <a:r>
              <a:rPr lang="fr-CA" noProof="0" dirty="0" smtClean="0"/>
              <a:t>Il convient également de noter qu’aucun numéro de cotation (par exemple</a:t>
            </a:r>
            <a:r>
              <a:rPr lang="fr-CA" baseline="0" noProof="0" dirty="0" smtClean="0"/>
              <a:t>  un système de cote </a:t>
            </a:r>
            <a:r>
              <a:rPr lang="fr-CA" baseline="0" noProof="0" dirty="0" err="1" smtClean="0"/>
              <a:t>ÉnerGuide</a:t>
            </a:r>
            <a:r>
              <a:rPr lang="fr-CA" baseline="0" noProof="0" dirty="0" smtClean="0"/>
              <a:t> ou</a:t>
            </a:r>
            <a:r>
              <a:rPr lang="fr-CA" noProof="0" dirty="0" smtClean="0"/>
              <a:t> SCÉ 80) n’a jamais été indiqué dans les dispositions sur l’énergie. Les cotes sont considérées comme une exigence administrative, et les provinces et les territoires ont spécifiquement demandé que l’on évite de les mentionner.</a:t>
            </a:r>
            <a:endParaRPr lang="fr-CA" noProof="0" dirty="0"/>
          </a:p>
        </p:txBody>
      </p:sp>
      <p:sp>
        <p:nvSpPr>
          <p:cNvPr id="4" name="Slide Number Placeholder 3"/>
          <p:cNvSpPr>
            <a:spLocks noGrp="1"/>
          </p:cNvSpPr>
          <p:nvPr>
            <p:ph type="sldNum" sz="quarter" idx="10"/>
          </p:nvPr>
        </p:nvSpPr>
        <p:spPr/>
        <p:txBody>
          <a:bodyPr/>
          <a:lstStyle/>
          <a:p>
            <a:fld id="{A5F011F9-97FF-4B61-844F-FB3CD2060B18}"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wrap="square" numCol="1" anchor="t" anchorCtr="0" compatLnSpc="1">
            <a:prstTxWarp prst="textNoShape">
              <a:avLst/>
            </a:prstTxWarp>
          </a:bodyPr>
          <a:lstStyle/>
          <a:p>
            <a:pPr defTabSz="912309">
              <a:spcBef>
                <a:spcPct val="0"/>
              </a:spcBef>
            </a:pPr>
            <a:r>
              <a:rPr lang="fr-CA" noProof="0" dirty="0" smtClean="0"/>
              <a:t>Ceci met fin à la présentation sur la nouvelle méthode de performance touchant les exigences d’efficacité énergétique</a:t>
            </a:r>
            <a:r>
              <a:rPr lang="fr-CA" baseline="0" noProof="0" dirty="0" smtClean="0"/>
              <a:t> pour les maisons et petits bâtiments. Si vous avez des </a:t>
            </a:r>
            <a:r>
              <a:rPr lang="fr-CA" noProof="0" dirty="0" smtClean="0"/>
              <a:t>questions, n’hésitez</a:t>
            </a:r>
            <a:r>
              <a:rPr lang="fr-CA" baseline="0" noProof="0" dirty="0" smtClean="0"/>
              <a:t> pas à communiquer avec nous. Merci.</a:t>
            </a:r>
            <a:endParaRPr lang="fr-CA" noProof="0" dirty="0" smtClean="0"/>
          </a:p>
          <a:p>
            <a:pPr defTabSz="912309">
              <a:spcBef>
                <a:spcPct val="0"/>
              </a:spcBef>
            </a:pPr>
            <a:endParaRPr lang="fr-CA" noProof="0" dirty="0" smtClean="0"/>
          </a:p>
        </p:txBody>
      </p:sp>
      <p:sp>
        <p:nvSpPr>
          <p:cNvPr id="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4D6083C-A6FF-42AD-8BDC-FB12AEFC9045}" type="slidenum">
              <a:rPr lang="en-US" smtClean="0"/>
              <a:pPr fontAlgn="base">
                <a:spcBef>
                  <a:spcPct val="0"/>
                </a:spcBef>
                <a:spcAft>
                  <a:spcPct val="0"/>
                </a:spcAft>
                <a:defRPr/>
              </a:pPr>
              <a:t>19</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CA" dirty="0" smtClean="0"/>
              <a:t>Cette présentation est la quatrième d’une série de quatre sur les nouvelles exigences d’efficacité énergétique pour les  maisons et petits bâtiments qui ont récemment été incorporées au CNB 2010.</a:t>
            </a:r>
          </a:p>
          <a:p>
            <a:endParaRPr lang="fr-CA" dirty="0" smtClean="0"/>
          </a:p>
          <a:p>
            <a:r>
              <a:rPr lang="fr-CA" dirty="0" smtClean="0"/>
              <a:t>Il est important de noter que le CNB est un code modèle élaboré par la Commission canadienne des codes du bâtiment et de prévention des incendies qui doit être adopté par les autorités provinciales/territoriales pour avoir force de loi. Cela signifie que les exigences édictées par la loi dans votre province ou votre territoire peuvent être différentes des exigences présentées ici. Veuillez vérifier auprès des autorités locales.</a:t>
            </a:r>
          </a:p>
          <a:p>
            <a:endParaRPr lang="fr-CA" dirty="0" smtClean="0"/>
          </a:p>
        </p:txBody>
      </p:sp>
      <p:sp>
        <p:nvSpPr>
          <p:cNvPr id="4" name="Slide Number Placeholder 3"/>
          <p:cNvSpPr>
            <a:spLocks noGrp="1"/>
          </p:cNvSpPr>
          <p:nvPr>
            <p:ph type="sldNum" sz="quarter" idx="10"/>
          </p:nvPr>
        </p:nvSpPr>
        <p:spPr/>
        <p:txBody>
          <a:bodyPr/>
          <a:lstStyle/>
          <a:p>
            <a:fld id="{A5F011F9-97FF-4B61-844F-FB3CD2060B18}"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CA" dirty="0" smtClean="0"/>
              <a:t>Dans cette présentation, nous examinerons :</a:t>
            </a:r>
          </a:p>
          <a:p>
            <a:pPr marL="218813" indent="-218813">
              <a:buFont typeface="Arial" pitchFamily="34" charset="0"/>
              <a:buChar char="•"/>
            </a:pPr>
            <a:r>
              <a:rPr lang="fr-CA" dirty="0" smtClean="0"/>
              <a:t>la structure générale de la sous-section;</a:t>
            </a:r>
          </a:p>
          <a:p>
            <a:pPr marL="218813" indent="-218813">
              <a:buFont typeface="Arial" pitchFamily="34" charset="0"/>
              <a:buChar char="•"/>
            </a:pPr>
            <a:r>
              <a:rPr lang="fr-CA" dirty="0" smtClean="0"/>
              <a:t>le concept de méthode de performance;</a:t>
            </a:r>
          </a:p>
          <a:p>
            <a:pPr marL="218813" indent="-218813">
              <a:buFont typeface="Arial" pitchFamily="34" charset="0"/>
              <a:buChar char="•"/>
            </a:pPr>
            <a:r>
              <a:rPr lang="fr-CA" dirty="0" smtClean="0"/>
              <a:t>le domaine d’application de la méthode de performance;</a:t>
            </a:r>
          </a:p>
          <a:p>
            <a:pPr marL="218813" indent="-218813">
              <a:buFont typeface="Arial" pitchFamily="34" charset="0"/>
              <a:buChar char="•"/>
            </a:pPr>
            <a:r>
              <a:rPr lang="fr-CA" dirty="0" smtClean="0"/>
              <a:t>en quoi consistent les hypothèses de calcul;</a:t>
            </a:r>
          </a:p>
          <a:p>
            <a:pPr marL="218813" indent="-218813">
              <a:buFont typeface="Arial" pitchFamily="34" charset="0"/>
              <a:buChar char="•"/>
            </a:pPr>
            <a:r>
              <a:rPr lang="fr-CA" dirty="0" smtClean="0"/>
              <a:t>comment la maison proposée et la maison de référence sont abordées;</a:t>
            </a:r>
          </a:p>
          <a:p>
            <a:pPr marL="218813" indent="-218813">
              <a:buFont typeface="Arial" pitchFamily="34" charset="0"/>
              <a:buChar char="•"/>
            </a:pPr>
            <a:r>
              <a:rPr lang="fr-CA" dirty="0" smtClean="0"/>
              <a:t>la production de rapports sur les résultats des calculs de performance;</a:t>
            </a:r>
          </a:p>
          <a:p>
            <a:pPr marL="218813" indent="-218813">
              <a:buFont typeface="Arial" pitchFamily="34" charset="0"/>
              <a:buChar char="•"/>
            </a:pPr>
            <a:r>
              <a:rPr lang="fr-CA" dirty="0" smtClean="0"/>
              <a:t>comment un logiciel a été intégré à la mise au point de cette méthode de performance.</a:t>
            </a:r>
            <a:endParaRPr lang="fr-CA" dirty="0"/>
          </a:p>
        </p:txBody>
      </p:sp>
      <p:sp>
        <p:nvSpPr>
          <p:cNvPr id="4" name="Slide Number Placeholder 3"/>
          <p:cNvSpPr>
            <a:spLocks noGrp="1"/>
          </p:cNvSpPr>
          <p:nvPr>
            <p:ph type="sldNum" sz="quarter" idx="10"/>
          </p:nvPr>
        </p:nvSpPr>
        <p:spPr/>
        <p:txBody>
          <a:bodyPr/>
          <a:lstStyle/>
          <a:p>
            <a:fld id="{A5F011F9-97FF-4B61-844F-FB3CD2060B18}"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CA" dirty="0" smtClean="0"/>
              <a:t>Cette diapositive fournit un aperçu des sujets abordés dans la sous-section sur la méthode de performance.</a:t>
            </a:r>
          </a:p>
          <a:p>
            <a:endParaRPr lang="fr-CA" dirty="0" smtClean="0"/>
          </a:p>
          <a:p>
            <a:r>
              <a:rPr lang="fr-CA" dirty="0" smtClean="0"/>
              <a:t>Les exigences générales sont couvertes sous les rubriques « Objet et domaine d’application »,  « Définitions » (les termes utilisés dans cette sous-section seulement) et « Conformité ».</a:t>
            </a:r>
          </a:p>
          <a:p>
            <a:endParaRPr lang="fr-CA" dirty="0" smtClean="0"/>
          </a:p>
          <a:p>
            <a:r>
              <a:rPr lang="fr-CA" dirty="0" smtClean="0"/>
              <a:t>Le groupe des calculs décrit les méthodes de calcul (qui couvrent les hypothèses générales et les exigences de chargement), les données climatiques à utiliser, et les exigences de calcul spécifiques à l’enveloppe du bâtiment, au système CVCA et au système de chauffage de l’eau sanitaire, tant pour la maison de référence que la maison proposées.</a:t>
            </a:r>
            <a:endParaRPr lang="fr-CA" dirty="0"/>
          </a:p>
        </p:txBody>
      </p:sp>
      <p:sp>
        <p:nvSpPr>
          <p:cNvPr id="4" name="Slide Number Placeholder 3"/>
          <p:cNvSpPr>
            <a:spLocks noGrp="1"/>
          </p:cNvSpPr>
          <p:nvPr>
            <p:ph type="sldNum" sz="quarter" idx="10"/>
          </p:nvPr>
        </p:nvSpPr>
        <p:spPr/>
        <p:txBody>
          <a:bodyPr/>
          <a:lstStyle/>
          <a:p>
            <a:fld id="{A5F011F9-97FF-4B61-844F-FB3CD2060B18}"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CA" dirty="0" smtClean="0"/>
              <a:t>Chacune des exigences relatives à la modélisation de la maison proposée et de la maison de référence est présentée en fonction des exigences générales,  de l’enveloppe du bâtiment,  du système CVCA et du système de chauffage de l’eau sanitaire.</a:t>
            </a:r>
          </a:p>
          <a:p>
            <a:endParaRPr lang="fr-CA" dirty="0" smtClean="0"/>
          </a:p>
          <a:p>
            <a:r>
              <a:rPr lang="fr-CA" dirty="0" smtClean="0"/>
              <a:t>Ces articles décrivent de façon générale les exigences qui sont spécifiques à la maison proposée et à la maison de référence.</a:t>
            </a:r>
          </a:p>
          <a:p>
            <a:endParaRPr lang="fr-CA" dirty="0" smtClean="0"/>
          </a:p>
          <a:p>
            <a:endParaRPr lang="fr-CA" dirty="0"/>
          </a:p>
        </p:txBody>
      </p:sp>
      <p:sp>
        <p:nvSpPr>
          <p:cNvPr id="4" name="Slide Number Placeholder 3"/>
          <p:cNvSpPr>
            <a:spLocks noGrp="1"/>
          </p:cNvSpPr>
          <p:nvPr>
            <p:ph type="sldNum" sz="quarter" idx="10"/>
          </p:nvPr>
        </p:nvSpPr>
        <p:spPr/>
        <p:txBody>
          <a:bodyPr/>
          <a:lstStyle/>
          <a:p>
            <a:fld id="{A5F011F9-97FF-4B61-844F-FB3CD2060B18}"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CA" dirty="0" smtClean="0"/>
              <a:t>Pour comprendre l’approche de performance, il est important de comprendre l’approche prescriptive. </a:t>
            </a:r>
          </a:p>
          <a:p>
            <a:endParaRPr lang="fr-CA" dirty="0" smtClean="0"/>
          </a:p>
          <a:p>
            <a:r>
              <a:rPr lang="fr-CA" dirty="0" smtClean="0"/>
              <a:t>Comme pour une bonne partie de la partie 9, l’approche prescriptive pour les exigences d’efficacité énergétique aborde chaque composant, chaque matériau et chaque ensemble séparément, et fournit des exigences différentes pour chacun.</a:t>
            </a:r>
          </a:p>
          <a:p>
            <a:endParaRPr lang="fr-CA" dirty="0" smtClean="0"/>
          </a:p>
          <a:p>
            <a:r>
              <a:rPr lang="fr-CA" dirty="0" smtClean="0"/>
              <a:t>Comme il est expliqué dans la présentation sur l’enveloppe du bâtiment, il est important de noter qu’il n’existe pas de solutions de remplacement  pour l’enveloppe du bâtiment et le système CVCA du côté prescriptif.</a:t>
            </a:r>
          </a:p>
          <a:p>
            <a:endParaRPr lang="fr-CA" dirty="0"/>
          </a:p>
        </p:txBody>
      </p:sp>
      <p:sp>
        <p:nvSpPr>
          <p:cNvPr id="4" name="Slide Number Placeholder 3"/>
          <p:cNvSpPr>
            <a:spLocks noGrp="1"/>
          </p:cNvSpPr>
          <p:nvPr>
            <p:ph type="sldNum" sz="quarter" idx="10"/>
          </p:nvPr>
        </p:nvSpPr>
        <p:spPr/>
        <p:txBody>
          <a:bodyPr/>
          <a:lstStyle/>
          <a:p>
            <a:fld id="{A5F011F9-97FF-4B61-844F-FB3CD2060B18}"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r>
              <a:rPr lang="fr-CA" dirty="0" smtClean="0"/>
              <a:t>Pour utiliser la performance  énergétique d’une maison en vue de la conformité au Code, un étalon est nécessaire. Cet étalon est appelé « maison de référence ».</a:t>
            </a:r>
          </a:p>
          <a:p>
            <a:endParaRPr lang="fr-CA" dirty="0" smtClean="0"/>
          </a:p>
          <a:p>
            <a:r>
              <a:rPr lang="fr-CA" dirty="0" smtClean="0"/>
              <a:t>La maison de référence est une maison qui est modélisée à partir des exigences de la méthode prescriptive et des hypothèses indiquées à la sous-section 9.36.5. Le type,  la taille et la conception de la maison de référence sont les mêmes que pour la maison proposée.</a:t>
            </a:r>
          </a:p>
          <a:p>
            <a:endParaRPr lang="fr-CA" dirty="0" smtClean="0"/>
          </a:p>
          <a:p>
            <a:r>
              <a:rPr lang="fr-CA" dirty="0" smtClean="0"/>
              <a:t>Il convient de noter que les termes « maison de référence » et « maison proposée » sont définis à  la sous-section 9.36.5.  article 9.36.5.2. Même si cette sous-section porte sur les habitations autres que les maisons, les définitions diffèrent de celles de bâtiment de référence et de bâtiment proposé utilisées dans le Code national de l’énergie pour les bâtiments – Canada 2011.</a:t>
            </a:r>
          </a:p>
          <a:p>
            <a:endParaRPr lang="en-CA" dirty="0" smtClean="0"/>
          </a:p>
          <a:p>
            <a:endParaRPr lang="fr-CA" dirty="0" smtClean="0"/>
          </a:p>
        </p:txBody>
      </p:sp>
      <p:sp>
        <p:nvSpPr>
          <p:cNvPr id="4" name="Slide Number Placeholder 3"/>
          <p:cNvSpPr>
            <a:spLocks noGrp="1"/>
          </p:cNvSpPr>
          <p:nvPr>
            <p:ph type="sldNum" sz="quarter" idx="10"/>
          </p:nvPr>
        </p:nvSpPr>
        <p:spPr/>
        <p:txBody>
          <a:bodyPr/>
          <a:lstStyle/>
          <a:p>
            <a:fld id="{A5F011F9-97FF-4B61-844F-FB3CD2060B18}" type="slidenum">
              <a:rPr lang="en-US" smtClean="0"/>
              <a:pPr/>
              <a:t>7</a:t>
            </a:fld>
            <a:endParaRPr lang="en-US"/>
          </a:p>
        </p:txBody>
      </p:sp>
      <p:sp>
        <p:nvSpPr>
          <p:cNvPr id="7" name="Slide Image Placeholder 6"/>
          <p:cNvSpPr>
            <a:spLocks noGrp="1" noRot="1" noChangeAspect="1"/>
          </p:cNvSpPr>
          <p:nvPr>
            <p:ph type="sldImg"/>
          </p:nvPr>
        </p:nvSpPr>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r>
              <a:rPr lang="fr-CA" dirty="0" smtClean="0"/>
              <a:t>Les paramètres d’entrée pour la maison proposée sont basés sur la conception qui serait soumise à l’autorité compétente au cours de la phase d’obtention du permis.</a:t>
            </a:r>
          </a:p>
          <a:p>
            <a:endParaRPr lang="fr-CA" dirty="0" smtClean="0"/>
          </a:p>
          <a:p>
            <a:r>
              <a:rPr lang="fr-CA" dirty="0" smtClean="0"/>
              <a:t>La conception proposée pourrait inclure l’utilisation de technologies de construction avancées, l’utilisateur obtenant un crédit pour une efficacité énergétique accrue par l’entremise de la méthode de performance, tandis que les paramètres d’entrée pour la maison de référence correspondent aux valeurs prescriptives.</a:t>
            </a:r>
          </a:p>
          <a:p>
            <a:endParaRPr lang="fr-CA" dirty="0" smtClean="0"/>
          </a:p>
          <a:p>
            <a:endParaRPr lang="fr-CA" dirty="0" smtClean="0"/>
          </a:p>
          <a:p>
            <a:endParaRPr lang="fr-CA" dirty="0"/>
          </a:p>
        </p:txBody>
      </p:sp>
      <p:sp>
        <p:nvSpPr>
          <p:cNvPr id="4" name="Slide Number Placeholder 3"/>
          <p:cNvSpPr>
            <a:spLocks noGrp="1"/>
          </p:cNvSpPr>
          <p:nvPr>
            <p:ph type="sldNum" sz="quarter" idx="10"/>
          </p:nvPr>
        </p:nvSpPr>
        <p:spPr/>
        <p:txBody>
          <a:bodyPr/>
          <a:lstStyle/>
          <a:p>
            <a:fld id="{A5F011F9-97FF-4B61-844F-FB3CD2060B18}" type="slidenum">
              <a:rPr lang="en-US" smtClean="0"/>
              <a:pPr/>
              <a:t>8</a:t>
            </a:fld>
            <a:endParaRPr lang="en-US"/>
          </a:p>
        </p:txBody>
      </p:sp>
      <p:sp>
        <p:nvSpPr>
          <p:cNvPr id="7" name="Slide Image Placeholder 6"/>
          <p:cNvSpPr>
            <a:spLocks noGrp="1" noRot="1" noChangeAspect="1"/>
          </p:cNvSpPr>
          <p:nvPr>
            <p:ph type="sldImg"/>
          </p:nvPr>
        </p:nvSpPr>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r>
              <a:rPr lang="fr-CA" dirty="0" smtClean="0"/>
              <a:t>La méthode de performance compare la consommation d’énergie simulée d’une maison proposée par rapport à la consommation d’énergie d’une</a:t>
            </a:r>
            <a:r>
              <a:rPr lang="fr-CA" baseline="0" dirty="0" smtClean="0"/>
              <a:t> maison de référence identique conçue pour satisfaire aux exigences </a:t>
            </a:r>
            <a:r>
              <a:rPr lang="fr-CA" dirty="0" smtClean="0"/>
              <a:t>prescriptives du Code.</a:t>
            </a:r>
          </a:p>
          <a:p>
            <a:endParaRPr lang="fr-CA" dirty="0" smtClean="0"/>
          </a:p>
          <a:p>
            <a:r>
              <a:rPr lang="fr-CA" dirty="0" smtClean="0"/>
              <a:t>Si la simulation montre que la maison proposée consomme</a:t>
            </a:r>
            <a:r>
              <a:rPr lang="fr-CA" baseline="0" dirty="0" smtClean="0"/>
              <a:t> la même quantité d’énergie ou une quantité d’énergie moindre que la maison de référence</a:t>
            </a:r>
            <a:r>
              <a:rPr lang="fr-CA" dirty="0" smtClean="0"/>
              <a:t>, elle est jugée être conforme au Code.</a:t>
            </a:r>
          </a:p>
          <a:p>
            <a:endParaRPr lang="fr-CA" dirty="0" smtClean="0"/>
          </a:p>
          <a:p>
            <a:r>
              <a:rPr lang="fr-CA" dirty="0" smtClean="0"/>
              <a:t>Ceci ouvre la porte à ceux qui souhaitent être des chefs de file de </a:t>
            </a:r>
            <a:r>
              <a:rPr lang="fr-CA" baseline="0" dirty="0" smtClean="0"/>
              <a:t>l’industrie en utilisant des méthodes ou des systèmes de construction nouveaux et plus </a:t>
            </a:r>
            <a:r>
              <a:rPr lang="fr-CA" dirty="0" smtClean="0"/>
              <a:t>efficaces</a:t>
            </a:r>
            <a:r>
              <a:rPr lang="fr-CA" baseline="0" dirty="0" smtClean="0"/>
              <a:t>.</a:t>
            </a:r>
            <a:r>
              <a:rPr lang="fr-CA" dirty="0" smtClean="0"/>
              <a:t> </a:t>
            </a:r>
          </a:p>
          <a:p>
            <a:endParaRPr lang="fr-CA" dirty="0" smtClean="0"/>
          </a:p>
          <a:p>
            <a:endParaRPr lang="fr-CA" dirty="0" smtClean="0"/>
          </a:p>
          <a:p>
            <a:endParaRPr lang="fr-CA" dirty="0"/>
          </a:p>
        </p:txBody>
      </p:sp>
      <p:sp>
        <p:nvSpPr>
          <p:cNvPr id="4" name="Slide Number Placeholder 3"/>
          <p:cNvSpPr>
            <a:spLocks noGrp="1"/>
          </p:cNvSpPr>
          <p:nvPr>
            <p:ph type="sldNum" sz="quarter" idx="10"/>
          </p:nvPr>
        </p:nvSpPr>
        <p:spPr/>
        <p:txBody>
          <a:bodyPr/>
          <a:lstStyle/>
          <a:p>
            <a:fld id="{A5F011F9-97FF-4B61-844F-FB3CD2060B18}" type="slidenum">
              <a:rPr lang="en-US" smtClean="0"/>
              <a:pPr/>
              <a:t>9</a:t>
            </a:fld>
            <a:endParaRPr lang="en-US"/>
          </a:p>
        </p:txBody>
      </p:sp>
      <p:sp>
        <p:nvSpPr>
          <p:cNvPr id="7" name="Slide Image Placeholder 6"/>
          <p:cNvSpPr>
            <a:spLocks noGrp="1" noRot="1" noChangeAspect="1"/>
          </p:cNvSpPr>
          <p:nvPr>
            <p:ph type="sldImg"/>
          </p:nvPr>
        </p:nvSpPr>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Rectangle 6"/>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Title 1"/>
          <p:cNvSpPr>
            <a:spLocks noGrp="1"/>
          </p:cNvSpPr>
          <p:nvPr>
            <p:ph type="ctrTitle"/>
          </p:nvPr>
        </p:nvSpPr>
        <p:spPr>
          <a:xfrm>
            <a:off x="576064" y="3284984"/>
            <a:ext cx="7848600" cy="1276280"/>
          </a:xfrm>
        </p:spPr>
        <p:txBody>
          <a:bodyPr anchor="t"/>
          <a:lstStyle>
            <a:lvl1pPr algn="l">
              <a:defRPr sz="3600" baseline="0">
                <a:solidFill>
                  <a:schemeClr val="tx2"/>
                </a:solidFill>
              </a:defRPr>
            </a:lvl1pPr>
          </a:lstStyle>
          <a:p>
            <a:r>
              <a:rPr lang="en-US" dirty="0" smtClean="0"/>
              <a:t>Click to edit Master title style</a:t>
            </a:r>
            <a:endParaRPr lang="en-US" dirty="0"/>
          </a:p>
        </p:txBody>
      </p:sp>
      <p:sp>
        <p:nvSpPr>
          <p:cNvPr id="12" name="Subtitle 6"/>
          <p:cNvSpPr txBox="1">
            <a:spLocks/>
          </p:cNvSpPr>
          <p:nvPr userDrawn="1"/>
        </p:nvSpPr>
        <p:spPr bwMode="auto">
          <a:xfrm>
            <a:off x="576064" y="2060848"/>
            <a:ext cx="7848600" cy="576064"/>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p>
            <a:pPr marL="0" marR="0" lvl="0" indent="0" algn="l" defTabSz="914400" rtl="0" eaLnBrk="0" fontAlgn="base" latinLnBrk="0" hangingPunct="0">
              <a:lnSpc>
                <a:spcPct val="100000"/>
              </a:lnSpc>
              <a:spcBef>
                <a:spcPct val="20000"/>
              </a:spcBef>
              <a:spcAft>
                <a:spcPct val="0"/>
              </a:spcAft>
              <a:buClrTx/>
              <a:buSzTx/>
              <a:buFont typeface="Arial" pitchFamily="34" charset="0"/>
              <a:buNone/>
              <a:tabLst/>
              <a:defRPr/>
            </a:pPr>
            <a:r>
              <a:rPr kumimoji="0" lang="en-US" sz="2400" b="1" i="0" u="none" strike="noStrike" kern="1200" cap="none" spc="0" normalizeH="0" baseline="0" noProof="0" dirty="0" smtClean="0">
                <a:ln>
                  <a:noFill/>
                </a:ln>
                <a:solidFill>
                  <a:srgbClr val="0070C0"/>
                </a:solidFill>
                <a:effectLst/>
                <a:uLnTx/>
                <a:uFillTx/>
                <a:latin typeface="Arial" pitchFamily="34" charset="0"/>
                <a:ea typeface="+mn-ea"/>
                <a:cs typeface="Arial" pitchFamily="34" charset="0"/>
              </a:rPr>
              <a:t>Centre </a:t>
            </a:r>
            <a:r>
              <a:rPr kumimoji="0" lang="en-US" sz="2400" b="1" i="0" u="none" strike="noStrike" kern="1200" cap="none" spc="0" normalizeH="0" baseline="0" noProof="0" dirty="0" err="1" smtClean="0">
                <a:ln>
                  <a:noFill/>
                </a:ln>
                <a:solidFill>
                  <a:srgbClr val="0070C0"/>
                </a:solidFill>
                <a:effectLst/>
                <a:uLnTx/>
                <a:uFillTx/>
                <a:latin typeface="Arial" pitchFamily="34" charset="0"/>
                <a:ea typeface="+mn-ea"/>
                <a:cs typeface="Arial" pitchFamily="34" charset="0"/>
              </a:rPr>
              <a:t>canadien</a:t>
            </a:r>
            <a:r>
              <a:rPr kumimoji="0" lang="en-US" sz="2400" b="1" i="0" u="none" strike="noStrike" kern="1200" cap="none" spc="0" normalizeH="0" baseline="0" noProof="0" dirty="0" smtClean="0">
                <a:ln>
                  <a:noFill/>
                </a:ln>
                <a:solidFill>
                  <a:srgbClr val="0070C0"/>
                </a:solidFill>
                <a:effectLst/>
                <a:uLnTx/>
                <a:uFillTx/>
                <a:latin typeface="Arial" pitchFamily="34" charset="0"/>
                <a:ea typeface="+mn-ea"/>
                <a:cs typeface="Arial" pitchFamily="34" charset="0"/>
              </a:rPr>
              <a:t> des codes du CNRC</a:t>
            </a:r>
            <a:endParaRPr kumimoji="0" lang="en-US" sz="2400" b="1" i="0" u="none" strike="noStrike" kern="1200" cap="none" spc="0" normalizeH="0" baseline="0" noProof="0" dirty="0">
              <a:ln>
                <a:noFill/>
              </a:ln>
              <a:solidFill>
                <a:srgbClr val="0070C0"/>
              </a:solidFill>
              <a:effectLst/>
              <a:uLnTx/>
              <a:uFillTx/>
              <a:latin typeface="Arial" pitchFamily="34" charset="0"/>
              <a:ea typeface="+mn-ea"/>
              <a:cs typeface="Arial" pitchFamily="34" charset="0"/>
            </a:endParaRPr>
          </a:p>
        </p:txBody>
      </p:sp>
      <p:sp>
        <p:nvSpPr>
          <p:cNvPr id="14" name="Rectangle 13"/>
          <p:cNvSpPr/>
          <p:nvPr userDrawn="1"/>
        </p:nvSpPr>
        <p:spPr>
          <a:xfrm>
            <a:off x="576064" y="2915652"/>
            <a:ext cx="7884368" cy="369332"/>
          </a:xfrm>
          <a:prstGeom prst="rect">
            <a:avLst/>
          </a:prstGeom>
        </p:spPr>
        <p:txBody>
          <a:bodyPr wrap="square">
            <a:spAutoFit/>
          </a:bodyPr>
          <a:lstStyle/>
          <a:p>
            <a:r>
              <a:rPr kumimoji="0" lang="fr-FR" sz="1800" b="0" i="0" u="none" strike="noStrike" kern="1200" cap="none" spc="0" normalizeH="0" baseline="0" noProof="0" dirty="0" smtClean="0">
                <a:ln>
                  <a:noFill/>
                </a:ln>
                <a:solidFill>
                  <a:schemeClr val="tx2"/>
                </a:solidFill>
                <a:effectLst/>
                <a:uLnTx/>
                <a:uFillTx/>
                <a:latin typeface="Arial Black" pitchFamily="34" charset="0"/>
                <a:ea typeface="+mn-ea"/>
                <a:cs typeface="+mn-cs"/>
              </a:rPr>
              <a:t>Efficacité énergétique pour les maisons et petits bâtiments</a:t>
            </a:r>
            <a:endParaRPr lang="en-US" dirty="0"/>
          </a:p>
        </p:txBody>
      </p:sp>
      <p:pic>
        <p:nvPicPr>
          <p:cNvPr id="8" name="Picture 7" descr="nrc-ppt-cover-f.png"/>
          <p:cNvPicPr>
            <a:picLocks noChangeAspect="1"/>
          </p:cNvPicPr>
          <p:nvPr userDrawn="1"/>
        </p:nvPicPr>
        <p:blipFill>
          <a:blip r:embed="rId2" cstate="screen"/>
          <a:stretch>
            <a:fillRect/>
          </a:stretch>
        </p:blipFill>
        <p:spPr>
          <a:xfrm>
            <a:off x="0" y="0"/>
            <a:ext cx="9144000" cy="1539240"/>
          </a:xfrm>
          <a:prstGeom prst="rect">
            <a:avLst/>
          </a:prstGeom>
        </p:spPr>
      </p:pic>
      <p:pic>
        <p:nvPicPr>
          <p:cNvPr id="9" name="Picture 8" descr="FIP-f.png"/>
          <p:cNvPicPr>
            <a:picLocks noChangeAspect="1"/>
          </p:cNvPicPr>
          <p:nvPr userDrawn="1"/>
        </p:nvPicPr>
        <p:blipFill>
          <a:blip r:embed="rId3" cstate="screen"/>
          <a:stretch>
            <a:fillRect/>
          </a:stretch>
        </p:blipFill>
        <p:spPr>
          <a:xfrm>
            <a:off x="685800" y="6324600"/>
            <a:ext cx="7799848" cy="277369"/>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6" name="Content Placeholder 2"/>
          <p:cNvSpPr>
            <a:spLocks noGrp="1"/>
          </p:cNvSpPr>
          <p:nvPr>
            <p:ph idx="1"/>
          </p:nvPr>
        </p:nvSpPr>
        <p:spPr>
          <a:xfrm>
            <a:off x="457200" y="1600200"/>
            <a:ext cx="8229600" cy="4525963"/>
          </a:xfrm>
        </p:spPr>
        <p:txBody>
          <a:bodyPr/>
          <a:lstStyle>
            <a:lvl1pPr marL="265113" indent="-265113">
              <a:buFont typeface="Arial" pitchFamily="34" charset="0"/>
              <a:buChar char="•"/>
              <a:tabLst>
                <a:tab pos="265113" algn="l"/>
              </a:tabLst>
              <a:defRPr sz="2800"/>
            </a:lvl1pPr>
            <a:lvl3pPr marL="541338" indent="-276225">
              <a:buFont typeface="Calibri" pitchFamily="34" charset="0"/>
              <a:buChar char="–"/>
              <a:tabLst>
                <a:tab pos="541338" algn="l"/>
              </a:tabLst>
              <a:defRPr sz="2400"/>
            </a:lvl3pPr>
            <a:lvl4pPr>
              <a:buFont typeface="Arial" pitchFamily="34" charset="0"/>
              <a:buChar char="•"/>
              <a:defRPr sz="2000"/>
            </a:lvl4pPr>
            <a:lvl5pPr marL="985838" indent="-263525">
              <a:buFont typeface="Calibri" pitchFamily="34" charset="0"/>
              <a:buChar char="–"/>
              <a:tabLst>
                <a:tab pos="985838" algn="l"/>
              </a:tabLst>
              <a:defRPr sz="1800"/>
            </a:lvl5pPr>
            <a:lvl6pPr marL="1166813" indent="-265113">
              <a:buFont typeface="Arial" pitchFamily="34" charset="0"/>
              <a:buChar char="•"/>
              <a:tabLst>
                <a:tab pos="1166813" algn="l"/>
              </a:tabLst>
              <a:defRPr sz="1600"/>
            </a:lvl6pPr>
          </a:lstStyle>
          <a:p>
            <a:pPr lvl="0"/>
            <a:r>
              <a:rPr lang="en-US" dirty="0" smtClean="0"/>
              <a:t>Click to edit Master text styles</a:t>
            </a:r>
          </a:p>
          <a:p>
            <a:pPr lvl="2"/>
            <a:r>
              <a:rPr lang="en-US" dirty="0" smtClean="0"/>
              <a:t>Second level</a:t>
            </a:r>
          </a:p>
          <a:p>
            <a:pPr lvl="3"/>
            <a:r>
              <a:rPr lang="en-US" dirty="0" smtClean="0"/>
              <a:t>Third level</a:t>
            </a:r>
          </a:p>
          <a:p>
            <a:pPr lvl="4"/>
            <a:r>
              <a:rPr lang="en-US" dirty="0" smtClean="0"/>
              <a:t>Fourth level</a:t>
            </a:r>
          </a:p>
          <a:p>
            <a:pPr lvl="5"/>
            <a:r>
              <a:rPr lang="en-US" dirty="0" smtClean="0"/>
              <a:t>Fifth level</a:t>
            </a:r>
            <a:endParaRPr lang="en-CA" dirty="0"/>
          </a:p>
        </p:txBody>
      </p:sp>
      <p:sp>
        <p:nvSpPr>
          <p:cNvPr id="4" name="Slide Number Placeholder 6"/>
          <p:cNvSpPr>
            <a:spLocks noGrp="1"/>
          </p:cNvSpPr>
          <p:nvPr>
            <p:ph type="sldNum" sz="quarter" idx="10"/>
          </p:nvPr>
        </p:nvSpPr>
        <p:spPr/>
        <p:txBody>
          <a:bodyPr/>
          <a:lstStyle>
            <a:lvl1pPr>
              <a:defRPr/>
            </a:lvl1pPr>
          </a:lstStyle>
          <a:p>
            <a:pPr>
              <a:defRPr/>
            </a:pPr>
            <a:fld id="{03C02EFA-F39D-4A1B-8A97-E2DEAAF62386}"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Slide Number Placeholder 6"/>
          <p:cNvSpPr>
            <a:spLocks noGrp="1"/>
          </p:cNvSpPr>
          <p:nvPr>
            <p:ph type="sldNum" sz="quarter" idx="10"/>
          </p:nvPr>
        </p:nvSpPr>
        <p:spPr/>
        <p:txBody>
          <a:bodyPr/>
          <a:lstStyle>
            <a:lvl1pPr>
              <a:defRPr/>
            </a:lvl1pPr>
          </a:lstStyle>
          <a:p>
            <a:pPr>
              <a:defRPr/>
            </a:pPr>
            <a:fld id="{1A390B28-5F38-49F3-B24E-76F3A12EF5FA}"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End slide">
    <p:spTree>
      <p:nvGrpSpPr>
        <p:cNvPr id="1" name=""/>
        <p:cNvGrpSpPr/>
        <p:nvPr/>
      </p:nvGrpSpPr>
      <p:grpSpPr>
        <a:xfrm>
          <a:off x="0" y="0"/>
          <a:ext cx="0" cy="0"/>
          <a:chOff x="0" y="0"/>
          <a:chExt cx="0" cy="0"/>
        </a:xfrm>
      </p:grpSpPr>
      <p:sp>
        <p:nvSpPr>
          <p:cNvPr id="4" name="Rectangle 6"/>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ctrTitle"/>
          </p:nvPr>
        </p:nvSpPr>
        <p:spPr>
          <a:xfrm>
            <a:off x="685800" y="2895600"/>
            <a:ext cx="7772400" cy="762000"/>
          </a:xfrm>
        </p:spPr>
        <p:txBody>
          <a:bodyPr anchor="t">
            <a:normAutofit/>
          </a:bodyPr>
          <a:lstStyle>
            <a:lvl1pPr algn="l">
              <a:defRPr sz="4000">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3733799"/>
            <a:ext cx="7772400" cy="762000"/>
          </a:xfrm>
        </p:spPr>
        <p:txBody>
          <a:bodyPr>
            <a:normAutofit/>
          </a:bodyPr>
          <a:lstStyle>
            <a:lvl1pPr marL="0" indent="0" algn="l">
              <a:buNone/>
              <a:defRPr sz="2800" b="1" baseline="0">
                <a:solidFill>
                  <a:srgbClr val="0070C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pic>
        <p:nvPicPr>
          <p:cNvPr id="7" name="Picture 6" descr="FIP-f.png"/>
          <p:cNvPicPr>
            <a:picLocks noChangeAspect="1"/>
          </p:cNvPicPr>
          <p:nvPr userDrawn="1"/>
        </p:nvPicPr>
        <p:blipFill>
          <a:blip r:embed="rId2" cstate="screen"/>
          <a:stretch>
            <a:fillRect/>
          </a:stretch>
        </p:blipFill>
        <p:spPr>
          <a:xfrm>
            <a:off x="685800" y="6324600"/>
            <a:ext cx="7799848" cy="277369"/>
          </a:xfrm>
          <a:prstGeom prst="rect">
            <a:avLst/>
          </a:prstGeom>
        </p:spPr>
      </p:pic>
      <p:pic>
        <p:nvPicPr>
          <p:cNvPr id="8" name="Picture 7" descr="nrc-ppt-cover-f.png"/>
          <p:cNvPicPr>
            <a:picLocks noChangeAspect="1"/>
          </p:cNvPicPr>
          <p:nvPr userDrawn="1"/>
        </p:nvPicPr>
        <p:blipFill>
          <a:blip r:embed="rId3" cstate="screen"/>
          <a:stretch>
            <a:fillRect/>
          </a:stretch>
        </p:blipFill>
        <p:spPr>
          <a:xfrm>
            <a:off x="0" y="0"/>
            <a:ext cx="9144000" cy="153924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descr="nrc-ppt-inside-f.png"/>
          <p:cNvPicPr>
            <a:picLocks noChangeAspect="1"/>
          </p:cNvPicPr>
          <p:nvPr userDrawn="1"/>
        </p:nvPicPr>
        <p:blipFill>
          <a:blip r:embed="rId6" cstate="screen"/>
          <a:stretch>
            <a:fillRect/>
          </a:stretch>
        </p:blipFill>
        <p:spPr>
          <a:xfrm>
            <a:off x="0" y="5864352"/>
            <a:ext cx="9144000" cy="993648"/>
          </a:xfrm>
          <a:prstGeom prst="rect">
            <a:avLst/>
          </a:prstGeom>
        </p:spPr>
      </p:pic>
      <p:sp>
        <p:nvSpPr>
          <p:cNvPr id="1027"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9" name="TextBox 8"/>
          <p:cNvSpPr txBox="1"/>
          <p:nvPr userDrawn="1"/>
        </p:nvSpPr>
        <p:spPr>
          <a:xfrm>
            <a:off x="457200" y="6400800"/>
            <a:ext cx="6324600" cy="307975"/>
          </a:xfrm>
          <a:prstGeom prst="rect">
            <a:avLst/>
          </a:prstGeom>
          <a:noFill/>
        </p:spPr>
        <p:txBody>
          <a:bodyPr>
            <a:spAutoFit/>
          </a:bodyPr>
          <a:lstStyle/>
          <a:p>
            <a:pPr fontAlgn="auto">
              <a:spcBef>
                <a:spcPts val="0"/>
              </a:spcBef>
              <a:spcAft>
                <a:spcPts val="0"/>
              </a:spcAft>
              <a:defRPr/>
            </a:pPr>
            <a:r>
              <a:rPr lang="en-US" sz="1400" b="1" dirty="0" smtClean="0">
                <a:solidFill>
                  <a:srgbClr val="8AD6E8"/>
                </a:solidFill>
                <a:cs typeface="Arial" pitchFamily="34" charset="0"/>
              </a:rPr>
              <a:t>Centre </a:t>
            </a:r>
            <a:r>
              <a:rPr lang="en-US" sz="1400" b="1" dirty="0" err="1" smtClean="0">
                <a:solidFill>
                  <a:srgbClr val="8AD6E8"/>
                </a:solidFill>
                <a:cs typeface="Arial" pitchFamily="34" charset="0"/>
              </a:rPr>
              <a:t>canadien</a:t>
            </a:r>
            <a:r>
              <a:rPr lang="en-US" sz="1400" b="1" dirty="0" smtClean="0">
                <a:solidFill>
                  <a:srgbClr val="8AD6E8"/>
                </a:solidFill>
                <a:cs typeface="Arial" pitchFamily="34" charset="0"/>
              </a:rPr>
              <a:t> des codes </a:t>
            </a:r>
            <a:r>
              <a:rPr lang="en-US" sz="1400" b="1" dirty="0" smtClean="0">
                <a:solidFill>
                  <a:srgbClr val="8AD6E8"/>
                </a:solidFill>
                <a:latin typeface="Calibri"/>
                <a:cs typeface="Arial" pitchFamily="34" charset="0"/>
              </a:rPr>
              <a:t>– </a:t>
            </a:r>
            <a:r>
              <a:rPr lang="en-US" sz="1400" b="1" dirty="0" err="1" smtClean="0">
                <a:solidFill>
                  <a:srgbClr val="8AD6E8"/>
                </a:solidFill>
                <a:latin typeface="Calibri"/>
                <a:cs typeface="Arial" pitchFamily="34" charset="0"/>
              </a:rPr>
              <a:t>M</a:t>
            </a:r>
            <a:r>
              <a:rPr lang="en-US" sz="1400" b="1" dirty="0" err="1" smtClean="0">
                <a:solidFill>
                  <a:srgbClr val="8AD6E8"/>
                </a:solidFill>
                <a:latin typeface="+mn-lt"/>
                <a:cs typeface="Arial" pitchFamily="34" charset="0"/>
              </a:rPr>
              <a:t>éthode</a:t>
            </a:r>
            <a:r>
              <a:rPr lang="en-US" sz="1400" b="1" dirty="0" smtClean="0">
                <a:solidFill>
                  <a:srgbClr val="8AD6E8"/>
                </a:solidFill>
                <a:latin typeface="+mn-lt"/>
                <a:cs typeface="Arial" pitchFamily="34" charset="0"/>
              </a:rPr>
              <a:t> de performance</a:t>
            </a:r>
            <a:endParaRPr lang="en-US" sz="1400" b="1" dirty="0">
              <a:solidFill>
                <a:srgbClr val="8AD6E8"/>
              </a:solidFill>
              <a:cs typeface="Arial" pitchFamily="34" charset="0"/>
            </a:endParaRPr>
          </a:p>
        </p:txBody>
      </p:sp>
      <p:sp>
        <p:nvSpPr>
          <p:cNvPr id="7" name="Slide Number Placeholder 6"/>
          <p:cNvSpPr>
            <a:spLocks noGrp="1"/>
          </p:cNvSpPr>
          <p:nvPr>
            <p:ph type="sldNum" sz="quarter" idx="4"/>
          </p:nvPr>
        </p:nvSpPr>
        <p:spPr>
          <a:xfrm>
            <a:off x="6553200" y="6356350"/>
            <a:ext cx="2133600" cy="365125"/>
          </a:xfrm>
          <a:prstGeom prst="rect">
            <a:avLst/>
          </a:prstGeom>
        </p:spPr>
        <p:txBody>
          <a:bodyPr vert="horz" lIns="91440" tIns="45720" rIns="0" bIns="45720" rtlCol="0" anchor="ctr"/>
          <a:lstStyle>
            <a:lvl1pPr algn="r" fontAlgn="auto">
              <a:spcBef>
                <a:spcPts val="0"/>
              </a:spcBef>
              <a:spcAft>
                <a:spcPts val="0"/>
              </a:spcAft>
              <a:defRPr sz="1600" b="1">
                <a:solidFill>
                  <a:srgbClr val="003366"/>
                </a:solidFill>
                <a:latin typeface="+mn-lt"/>
              </a:defRPr>
            </a:lvl1pPr>
          </a:lstStyle>
          <a:p>
            <a:pPr>
              <a:defRPr/>
            </a:pPr>
            <a:fld id="{5782EA0B-DA41-48D1-B12B-03E7A897CE7C}"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Lst>
  <p:hf hdr="0" ftr="0" dt="0"/>
  <p:txStyles>
    <p:titleStyle>
      <a:lvl1pPr algn="l" rtl="0" eaLnBrk="0" fontAlgn="base" hangingPunct="0">
        <a:spcBef>
          <a:spcPct val="0"/>
        </a:spcBef>
        <a:spcAft>
          <a:spcPct val="0"/>
        </a:spcAft>
        <a:defRPr sz="3200" kern="1200">
          <a:solidFill>
            <a:schemeClr val="tx2"/>
          </a:solidFill>
          <a:latin typeface="Arial Black" pitchFamily="34" charset="0"/>
          <a:ea typeface="+mj-ea"/>
          <a:cs typeface="+mj-cs"/>
        </a:defRPr>
      </a:lvl1pPr>
      <a:lvl2pPr algn="l" rtl="0" eaLnBrk="0" fontAlgn="base" hangingPunct="0">
        <a:spcBef>
          <a:spcPct val="0"/>
        </a:spcBef>
        <a:spcAft>
          <a:spcPct val="0"/>
        </a:spcAft>
        <a:defRPr sz="3200">
          <a:solidFill>
            <a:schemeClr val="tx2"/>
          </a:solidFill>
          <a:latin typeface="Arial Black" pitchFamily="34" charset="0"/>
        </a:defRPr>
      </a:lvl2pPr>
      <a:lvl3pPr algn="l" rtl="0" eaLnBrk="0" fontAlgn="base" hangingPunct="0">
        <a:spcBef>
          <a:spcPct val="0"/>
        </a:spcBef>
        <a:spcAft>
          <a:spcPct val="0"/>
        </a:spcAft>
        <a:defRPr sz="3200">
          <a:solidFill>
            <a:schemeClr val="tx2"/>
          </a:solidFill>
          <a:latin typeface="Arial Black" pitchFamily="34" charset="0"/>
        </a:defRPr>
      </a:lvl3pPr>
      <a:lvl4pPr algn="l" rtl="0" eaLnBrk="0" fontAlgn="base" hangingPunct="0">
        <a:spcBef>
          <a:spcPct val="0"/>
        </a:spcBef>
        <a:spcAft>
          <a:spcPct val="0"/>
        </a:spcAft>
        <a:defRPr sz="3200">
          <a:solidFill>
            <a:schemeClr val="tx2"/>
          </a:solidFill>
          <a:latin typeface="Arial Black" pitchFamily="34" charset="0"/>
        </a:defRPr>
      </a:lvl4pPr>
      <a:lvl5pPr algn="l" rtl="0" eaLnBrk="0" fontAlgn="base" hangingPunct="0">
        <a:spcBef>
          <a:spcPct val="0"/>
        </a:spcBef>
        <a:spcAft>
          <a:spcPct val="0"/>
        </a:spcAft>
        <a:defRPr sz="3200">
          <a:solidFill>
            <a:schemeClr val="tx2"/>
          </a:solidFill>
          <a:latin typeface="Arial Black" pitchFamily="34" charset="0"/>
        </a:defRPr>
      </a:lvl5pPr>
      <a:lvl6pPr marL="457200" algn="l" rtl="0" fontAlgn="base">
        <a:spcBef>
          <a:spcPct val="0"/>
        </a:spcBef>
        <a:spcAft>
          <a:spcPct val="0"/>
        </a:spcAft>
        <a:defRPr sz="3200">
          <a:solidFill>
            <a:schemeClr val="tx2"/>
          </a:solidFill>
          <a:latin typeface="Arial Black" pitchFamily="34" charset="0"/>
        </a:defRPr>
      </a:lvl6pPr>
      <a:lvl7pPr marL="914400" algn="l" rtl="0" fontAlgn="base">
        <a:spcBef>
          <a:spcPct val="0"/>
        </a:spcBef>
        <a:spcAft>
          <a:spcPct val="0"/>
        </a:spcAft>
        <a:defRPr sz="3200">
          <a:solidFill>
            <a:schemeClr val="tx2"/>
          </a:solidFill>
          <a:latin typeface="Arial Black" pitchFamily="34" charset="0"/>
        </a:defRPr>
      </a:lvl7pPr>
      <a:lvl8pPr marL="1371600" algn="l" rtl="0" fontAlgn="base">
        <a:spcBef>
          <a:spcPct val="0"/>
        </a:spcBef>
        <a:spcAft>
          <a:spcPct val="0"/>
        </a:spcAft>
        <a:defRPr sz="3200">
          <a:solidFill>
            <a:schemeClr val="tx2"/>
          </a:solidFill>
          <a:latin typeface="Arial Black" pitchFamily="34" charset="0"/>
        </a:defRPr>
      </a:lvl8pPr>
      <a:lvl9pPr marL="1828800" algn="l" rtl="0" fontAlgn="base">
        <a:spcBef>
          <a:spcPct val="0"/>
        </a:spcBef>
        <a:spcAft>
          <a:spcPct val="0"/>
        </a:spcAft>
        <a:defRPr sz="3200">
          <a:solidFill>
            <a:schemeClr val="tx2"/>
          </a:solidFill>
          <a:latin typeface="Arial Black" pitchFamily="34" charset="0"/>
        </a:defRPr>
      </a:lvl9pPr>
    </p:titleStyle>
    <p:bodyStyle>
      <a:lvl1pPr algn="l" rtl="0" eaLnBrk="0" fontAlgn="base" hangingPunct="0">
        <a:spcBef>
          <a:spcPct val="20000"/>
        </a:spcBef>
        <a:spcAft>
          <a:spcPct val="0"/>
        </a:spcAft>
        <a:buFont typeface="Arial" pitchFamily="34" charset="0"/>
        <a:defRPr sz="3200" kern="1200">
          <a:solidFill>
            <a:schemeClr val="tx1"/>
          </a:solidFill>
          <a:latin typeface="Arial" pitchFamily="34" charset="0"/>
          <a:ea typeface="+mn-ea"/>
          <a:cs typeface="Arial" pitchFamily="34" charset="0"/>
        </a:defRPr>
      </a:lvl1pPr>
      <a:lvl2pPr marL="231775" indent="-231775" algn="l" rtl="0" eaLnBrk="0" fontAlgn="base" hangingPunct="0">
        <a:spcBef>
          <a:spcPct val="20000"/>
        </a:spcBef>
        <a:spcAft>
          <a:spcPct val="0"/>
        </a:spcAft>
        <a:buFont typeface="Arial" pitchFamily="34" charset="0"/>
        <a:buChar char="•"/>
        <a:defRPr sz="2800" kern="1200">
          <a:solidFill>
            <a:schemeClr val="tx1"/>
          </a:solidFill>
          <a:latin typeface="Arial" pitchFamily="34" charset="0"/>
          <a:ea typeface="+mn-ea"/>
          <a:cs typeface="Arial" pitchFamily="34" charset="0"/>
        </a:defRPr>
      </a:lvl2pPr>
      <a:lvl3pPr marL="461963" indent="-230188" algn="l" rtl="0" eaLnBrk="0" fontAlgn="base" hangingPunct="0">
        <a:spcBef>
          <a:spcPct val="20000"/>
        </a:spcBef>
        <a:spcAft>
          <a:spcPct val="0"/>
        </a:spcAft>
        <a:buFont typeface="Arial" pitchFamily="34" charset="0"/>
        <a:buChar char="-"/>
        <a:defRPr sz="2400" kern="1200">
          <a:solidFill>
            <a:schemeClr val="tx1"/>
          </a:solidFill>
          <a:latin typeface="Arial" pitchFamily="34" charset="0"/>
          <a:ea typeface="+mn-ea"/>
          <a:cs typeface="Arial" pitchFamily="34" charset="0"/>
        </a:defRPr>
      </a:lvl3pPr>
      <a:lvl4pPr marL="684213" indent="-223838" algn="l" rtl="0" eaLnBrk="0" fontAlgn="base" hangingPunct="0">
        <a:spcBef>
          <a:spcPct val="20000"/>
        </a:spcBef>
        <a:spcAft>
          <a:spcPct val="0"/>
        </a:spcAft>
        <a:buFont typeface="Arial" pitchFamily="34" charset="0"/>
        <a:buChar char="-"/>
        <a:defRPr sz="2400" kern="1200">
          <a:solidFill>
            <a:schemeClr val="tx1"/>
          </a:solidFill>
          <a:latin typeface="Arial" pitchFamily="34" charset="0"/>
          <a:ea typeface="+mn-ea"/>
          <a:cs typeface="Arial" pitchFamily="34" charset="0"/>
        </a:defRPr>
      </a:lvl4pPr>
      <a:lvl5pPr marL="914400" indent="-230188" algn="l" rtl="0" eaLnBrk="0" fontAlgn="base" hangingPunct="0">
        <a:spcBef>
          <a:spcPct val="20000"/>
        </a:spcBef>
        <a:spcAft>
          <a:spcPct val="0"/>
        </a:spcAft>
        <a:buFont typeface="Arial" pitchFamily="34" charset="0"/>
        <a:buChar char="-"/>
        <a:defRPr sz="24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tags" Target="../tags/tag37.xml"/><Relationship Id="rId5" Type="http://schemas.openxmlformats.org/officeDocument/2006/relationships/notesSlide" Target="../notesSlides/notesSlide10.xml"/><Relationship Id="rId4"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tags" Target="../tags/tag40.xml"/><Relationship Id="rId5" Type="http://schemas.openxmlformats.org/officeDocument/2006/relationships/notesSlide" Target="../notesSlides/notesSlide11.xml"/><Relationship Id="rId4"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tags" Target="../tags/tag45.xml"/><Relationship Id="rId2" Type="http://schemas.openxmlformats.org/officeDocument/2006/relationships/tags" Target="../tags/tag44.xml"/><Relationship Id="rId1" Type="http://schemas.openxmlformats.org/officeDocument/2006/relationships/tags" Target="../tags/tag43.xml"/><Relationship Id="rId5" Type="http://schemas.openxmlformats.org/officeDocument/2006/relationships/notesSlide" Target="../notesSlides/notesSlide12.xml"/><Relationship Id="rId4"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8" Type="http://schemas.openxmlformats.org/officeDocument/2006/relationships/tags" Target="../tags/tag53.xml"/><Relationship Id="rId3" Type="http://schemas.openxmlformats.org/officeDocument/2006/relationships/tags" Target="../tags/tag48.xml"/><Relationship Id="rId7" Type="http://schemas.openxmlformats.org/officeDocument/2006/relationships/tags" Target="../tags/tag52.xml"/><Relationship Id="rId2" Type="http://schemas.openxmlformats.org/officeDocument/2006/relationships/tags" Target="../tags/tag47.xml"/><Relationship Id="rId1" Type="http://schemas.openxmlformats.org/officeDocument/2006/relationships/tags" Target="../tags/tag46.xml"/><Relationship Id="rId6" Type="http://schemas.openxmlformats.org/officeDocument/2006/relationships/tags" Target="../tags/tag51.xml"/><Relationship Id="rId11" Type="http://schemas.openxmlformats.org/officeDocument/2006/relationships/image" Target="../media/image7.jpeg"/><Relationship Id="rId5" Type="http://schemas.openxmlformats.org/officeDocument/2006/relationships/tags" Target="../tags/tag50.xml"/><Relationship Id="rId10" Type="http://schemas.openxmlformats.org/officeDocument/2006/relationships/notesSlide" Target="../notesSlides/notesSlide13.xml"/><Relationship Id="rId4" Type="http://schemas.openxmlformats.org/officeDocument/2006/relationships/tags" Target="../tags/tag49.xml"/><Relationship Id="rId9"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tags" Target="../tags/tag56.xml"/><Relationship Id="rId2" Type="http://schemas.openxmlformats.org/officeDocument/2006/relationships/tags" Target="../tags/tag55.xml"/><Relationship Id="rId1" Type="http://schemas.openxmlformats.org/officeDocument/2006/relationships/tags" Target="../tags/tag54.xml"/><Relationship Id="rId6" Type="http://schemas.openxmlformats.org/officeDocument/2006/relationships/notesSlide" Target="../notesSlides/notesSlide14.xml"/><Relationship Id="rId5" Type="http://schemas.openxmlformats.org/officeDocument/2006/relationships/slideLayout" Target="../slideLayouts/slideLayout2.xml"/><Relationship Id="rId4" Type="http://schemas.openxmlformats.org/officeDocument/2006/relationships/tags" Target="../tags/tag57.xml"/></Relationships>
</file>

<file path=ppt/slides/_rels/slide15.xml.rels><?xml version="1.0" encoding="UTF-8" standalone="yes"?>
<Relationships xmlns="http://schemas.openxmlformats.org/package/2006/relationships"><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tags" Target="../tags/tag58.xml"/><Relationship Id="rId5" Type="http://schemas.openxmlformats.org/officeDocument/2006/relationships/notesSlide" Target="../notesSlides/notesSlide15.xml"/><Relationship Id="rId4"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tags" Target="../tags/tag63.xml"/><Relationship Id="rId2" Type="http://schemas.openxmlformats.org/officeDocument/2006/relationships/tags" Target="../tags/tag62.xml"/><Relationship Id="rId1" Type="http://schemas.openxmlformats.org/officeDocument/2006/relationships/tags" Target="../tags/tag61.xml"/><Relationship Id="rId5" Type="http://schemas.openxmlformats.org/officeDocument/2006/relationships/notesSlide" Target="../notesSlides/notesSlide16.xml"/><Relationship Id="rId4"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tags" Target="../tags/tag66.xml"/><Relationship Id="rId2" Type="http://schemas.openxmlformats.org/officeDocument/2006/relationships/tags" Target="../tags/tag65.xml"/><Relationship Id="rId1" Type="http://schemas.openxmlformats.org/officeDocument/2006/relationships/tags" Target="../tags/tag64.xml"/><Relationship Id="rId5" Type="http://schemas.openxmlformats.org/officeDocument/2006/relationships/notesSlide" Target="../notesSlides/notesSlide17.xml"/><Relationship Id="rId4"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tags" Target="../tags/tag69.xml"/><Relationship Id="rId2" Type="http://schemas.openxmlformats.org/officeDocument/2006/relationships/tags" Target="../tags/tag68.xml"/><Relationship Id="rId1" Type="http://schemas.openxmlformats.org/officeDocument/2006/relationships/tags" Target="../tags/tag67.xml"/><Relationship Id="rId5" Type="http://schemas.openxmlformats.org/officeDocument/2006/relationships/notesSlide" Target="../notesSlides/notesSlide18.xml"/><Relationship Id="rId4"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71.xml"/><Relationship Id="rId1" Type="http://schemas.openxmlformats.org/officeDocument/2006/relationships/tags" Target="../tags/tag70.xml"/><Relationship Id="rId5" Type="http://schemas.openxmlformats.org/officeDocument/2006/relationships/hyperlink" Target="http://www.codesnationaux.cnrc.gc.ca/" TargetMode="External"/><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tags" Target="../tags/tag3.xml"/><Relationship Id="rId5" Type="http://schemas.openxmlformats.org/officeDocument/2006/relationships/notesSlide" Target="../notesSlides/notesSlide2.xml"/><Relationship Id="rId4"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5" Type="http://schemas.openxmlformats.org/officeDocument/2006/relationships/notesSlide" Target="../notesSlides/notesSlide3.xml"/><Relationship Id="rId4"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tags" Target="../tags/tag9.xml"/><Relationship Id="rId5" Type="http://schemas.openxmlformats.org/officeDocument/2006/relationships/notesSlide" Target="../notesSlides/notesSlide4.xml"/><Relationship Id="rId4"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tags" Target="../tags/tag12.xml"/><Relationship Id="rId5" Type="http://schemas.openxmlformats.org/officeDocument/2006/relationships/notesSlide" Target="../notesSlides/notesSlide5.xml"/><Relationship Id="rId4"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tags" Target="../tags/tag17.xml"/><Relationship Id="rId7" Type="http://schemas.openxmlformats.org/officeDocument/2006/relationships/image" Target="../media/image4.png"/><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notesSlide" Target="../notesSlides/notesSlide6.xml"/><Relationship Id="rId5" Type="http://schemas.openxmlformats.org/officeDocument/2006/relationships/slideLayout" Target="../slideLayouts/slideLayout2.xml"/><Relationship Id="rId4" Type="http://schemas.openxmlformats.org/officeDocument/2006/relationships/tags" Target="../tags/tag18.xml"/></Relationships>
</file>

<file path=ppt/slides/_rels/slide7.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21.xml"/><Relationship Id="rId7" Type="http://schemas.openxmlformats.org/officeDocument/2006/relationships/notesSlide" Target="../notesSlides/notesSlide7.xml"/><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slideLayout" Target="../slideLayouts/slideLayout2.xml"/><Relationship Id="rId5" Type="http://schemas.openxmlformats.org/officeDocument/2006/relationships/tags" Target="../tags/tag23.xml"/><Relationship Id="rId4" Type="http://schemas.openxmlformats.org/officeDocument/2006/relationships/tags" Target="../tags/tag22.xml"/></Relationships>
</file>

<file path=ppt/slides/_rels/slide8.xml.rels><?xml version="1.0" encoding="UTF-8" standalone="yes"?>
<Relationships xmlns="http://schemas.openxmlformats.org/package/2006/relationships"><Relationship Id="rId8" Type="http://schemas.openxmlformats.org/officeDocument/2006/relationships/notesSlide" Target="../notesSlides/notesSlide8.xml"/><Relationship Id="rId3" Type="http://schemas.openxmlformats.org/officeDocument/2006/relationships/tags" Target="../tags/tag26.xml"/><Relationship Id="rId7" Type="http://schemas.openxmlformats.org/officeDocument/2006/relationships/slideLayout" Target="../slideLayouts/slideLayout2.xml"/><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tags" Target="../tags/tag29.xml"/><Relationship Id="rId5" Type="http://schemas.openxmlformats.org/officeDocument/2006/relationships/tags" Target="../tags/tag28.xml"/><Relationship Id="rId10" Type="http://schemas.openxmlformats.org/officeDocument/2006/relationships/image" Target="../media/image5.png"/><Relationship Id="rId4" Type="http://schemas.openxmlformats.org/officeDocument/2006/relationships/tags" Target="../tags/tag27.xml"/><Relationship Id="rId9" Type="http://schemas.openxmlformats.org/officeDocument/2006/relationships/image" Target="../media/image4.png"/></Relationships>
</file>

<file path=ppt/slides/_rels/slide9.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32.xml"/><Relationship Id="rId7" Type="http://schemas.openxmlformats.org/officeDocument/2006/relationships/tags" Target="../tags/tag36.xml"/><Relationship Id="rId2" Type="http://schemas.openxmlformats.org/officeDocument/2006/relationships/tags" Target="../tags/tag31.xml"/><Relationship Id="rId1" Type="http://schemas.openxmlformats.org/officeDocument/2006/relationships/tags" Target="../tags/tag30.xml"/><Relationship Id="rId6" Type="http://schemas.openxmlformats.org/officeDocument/2006/relationships/tags" Target="../tags/tag35.xml"/><Relationship Id="rId11" Type="http://schemas.openxmlformats.org/officeDocument/2006/relationships/image" Target="../media/image6.png"/><Relationship Id="rId5" Type="http://schemas.openxmlformats.org/officeDocument/2006/relationships/tags" Target="../tags/tag34.xml"/><Relationship Id="rId10" Type="http://schemas.openxmlformats.org/officeDocument/2006/relationships/image" Target="../media/image4.png"/><Relationship Id="rId4" Type="http://schemas.openxmlformats.org/officeDocument/2006/relationships/tags" Target="../tags/tag33.xml"/><Relationship Id="rId9"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p:txBody>
          <a:bodyPr/>
          <a:lstStyle/>
          <a:p>
            <a:r>
              <a:rPr lang="fr-CA" dirty="0" smtClean="0"/>
              <a:t>Méthode de performance</a:t>
            </a:r>
            <a:endParaRPr lang="fr-CA" dirty="0"/>
          </a:p>
        </p:txBody>
      </p:sp>
      <p:sp>
        <p:nvSpPr>
          <p:cNvPr id="3" name="TextBox 2"/>
          <p:cNvSpPr txBox="1"/>
          <p:nvPr>
            <p:custDataLst>
              <p:tags r:id="rId2"/>
            </p:custDataLst>
          </p:nvPr>
        </p:nvSpPr>
        <p:spPr>
          <a:xfrm>
            <a:off x="576064" y="4326116"/>
            <a:ext cx="3888432" cy="584775"/>
          </a:xfrm>
          <a:prstGeom prst="rect">
            <a:avLst/>
          </a:prstGeom>
          <a:noFill/>
        </p:spPr>
        <p:txBody>
          <a:bodyPr wrap="square" rtlCol="0">
            <a:spAutoFit/>
          </a:bodyPr>
          <a:lstStyle/>
          <a:p>
            <a:r>
              <a:rPr lang="en-US" sz="1600" b="1" dirty="0" smtClean="0">
                <a:solidFill>
                  <a:srgbClr val="0070C0"/>
                </a:solidFill>
                <a:latin typeface="Arial" pitchFamily="34" charset="0"/>
                <a:cs typeface="Arial" pitchFamily="34" charset="0"/>
              </a:rPr>
              <a:t>Patrique Tardif</a:t>
            </a:r>
          </a:p>
          <a:p>
            <a:r>
              <a:rPr lang="en-US" sz="1600" b="1" dirty="0" smtClean="0">
                <a:solidFill>
                  <a:srgbClr val="0070C0"/>
                </a:solidFill>
                <a:latin typeface="Arial" pitchFamily="34" charset="0"/>
                <a:cs typeface="Arial" pitchFamily="34" charset="0"/>
              </a:rPr>
              <a:t>Mars 2013</a:t>
            </a:r>
            <a:endParaRPr lang="en-US" sz="1600" b="1" dirty="0">
              <a:solidFill>
                <a:srgbClr val="0070C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fr-CA" dirty="0" smtClean="0"/>
              <a:t>Domaine d’application</a:t>
            </a:r>
            <a:endParaRPr lang="fr-CA" dirty="0"/>
          </a:p>
        </p:txBody>
      </p:sp>
      <p:sp>
        <p:nvSpPr>
          <p:cNvPr id="3" name="Content Placeholder 2"/>
          <p:cNvSpPr>
            <a:spLocks noGrp="1"/>
          </p:cNvSpPr>
          <p:nvPr>
            <p:ph idx="1"/>
            <p:custDataLst>
              <p:tags r:id="rId2"/>
            </p:custDataLst>
          </p:nvPr>
        </p:nvSpPr>
        <p:spPr/>
        <p:txBody>
          <a:bodyPr/>
          <a:lstStyle/>
          <a:p>
            <a:pPr lvl="1"/>
            <a:r>
              <a:rPr lang="fr-CA" dirty="0" smtClean="0"/>
              <a:t>Maisons</a:t>
            </a:r>
          </a:p>
          <a:p>
            <a:pPr lvl="1"/>
            <a:r>
              <a:rPr lang="fr-CA" dirty="0" smtClean="0"/>
              <a:t>Maisons avec logement accessoire</a:t>
            </a:r>
          </a:p>
          <a:p>
            <a:pPr lvl="1"/>
            <a:r>
              <a:rPr lang="fr-CA" dirty="0" smtClean="0"/>
              <a:t>Bâtiments renfermant seulement des logements et où les espaces communs ≤ 20 % de l’aire </a:t>
            </a:r>
            <a:br>
              <a:rPr lang="fr-CA" dirty="0" smtClean="0"/>
            </a:br>
            <a:r>
              <a:rPr lang="fr-CA" dirty="0" smtClean="0"/>
              <a:t>de plancher</a:t>
            </a:r>
            <a:br>
              <a:rPr lang="fr-CA" dirty="0" smtClean="0"/>
            </a:br>
            <a:endParaRPr lang="fr-CA" dirty="0" smtClean="0"/>
          </a:p>
          <a:p>
            <a:r>
              <a:rPr lang="fr-CA" dirty="0" smtClean="0"/>
              <a:t>Ne peut pas être appliquée aux usages </a:t>
            </a:r>
            <a:br>
              <a:rPr lang="fr-CA" dirty="0" smtClean="0"/>
            </a:br>
            <a:r>
              <a:rPr lang="fr-CA" dirty="0" smtClean="0"/>
              <a:t>ou aux bâtiments non résidentiels</a:t>
            </a:r>
          </a:p>
        </p:txBody>
      </p:sp>
      <p:sp>
        <p:nvSpPr>
          <p:cNvPr id="6" name="Slide Number Placeholder 5"/>
          <p:cNvSpPr>
            <a:spLocks noGrp="1"/>
          </p:cNvSpPr>
          <p:nvPr>
            <p:ph type="sldNum" sz="quarter" idx="10"/>
            <p:custDataLst>
              <p:tags r:id="rId3"/>
            </p:custDataLst>
          </p:nvPr>
        </p:nvSpPr>
        <p:spPr/>
        <p:txBody>
          <a:bodyPr/>
          <a:lstStyle/>
          <a:p>
            <a:pPr>
              <a:defRPr/>
            </a:pPr>
            <a:fld id="{03C02EFA-F39D-4A1B-8A97-E2DEAAF62386}" type="slidenum">
              <a:rPr lang="en-US" smtClean="0"/>
              <a:pPr>
                <a:defRPr/>
              </a:pPr>
              <a:t>10</a:t>
            </a:fld>
            <a:endParaRPr lang="en-US"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fr-CA" smtClean="0"/>
              <a:t>Calculs – articles généraux</a:t>
            </a:r>
            <a:endParaRPr lang="fr-CA" dirty="0"/>
          </a:p>
        </p:txBody>
      </p:sp>
      <p:sp>
        <p:nvSpPr>
          <p:cNvPr id="3" name="Content Placeholder 2"/>
          <p:cNvSpPr>
            <a:spLocks noGrp="1"/>
          </p:cNvSpPr>
          <p:nvPr>
            <p:ph idx="1"/>
            <p:custDataLst>
              <p:tags r:id="rId2"/>
            </p:custDataLst>
          </p:nvPr>
        </p:nvSpPr>
        <p:spPr/>
        <p:txBody>
          <a:bodyPr/>
          <a:lstStyle/>
          <a:p>
            <a:pPr lvl="1"/>
            <a:r>
              <a:rPr lang="fr-CA" sz="2400" dirty="0" smtClean="0"/>
              <a:t>Fournissent</a:t>
            </a:r>
          </a:p>
          <a:p>
            <a:pPr lvl="2"/>
            <a:r>
              <a:rPr lang="fr-CA" sz="2000" dirty="0" smtClean="0"/>
              <a:t>des lignes directrices pour la méthode de calcul (ce qui est inclus)</a:t>
            </a:r>
          </a:p>
          <a:p>
            <a:pPr lvl="2"/>
            <a:r>
              <a:rPr lang="fr-CA" sz="2000" dirty="0" smtClean="0"/>
              <a:t>des points de consigne de la température</a:t>
            </a:r>
          </a:p>
          <a:p>
            <a:pPr lvl="2"/>
            <a:r>
              <a:rPr lang="fr-CA" sz="2000" dirty="0" smtClean="0"/>
              <a:t>des hypothèses de charge tributaires de l’utilisateur </a:t>
            </a:r>
            <a:br>
              <a:rPr lang="fr-CA" sz="2000" dirty="0" smtClean="0"/>
            </a:br>
            <a:r>
              <a:rPr lang="fr-CA" sz="2000" dirty="0" smtClean="0"/>
              <a:t>et des exclusions</a:t>
            </a:r>
          </a:p>
          <a:p>
            <a:pPr lvl="1"/>
            <a:r>
              <a:rPr lang="fr-CA" sz="2400" dirty="0" smtClean="0"/>
              <a:t>Utilisés tant pour la maison proposée que la maison </a:t>
            </a:r>
            <a:br>
              <a:rPr lang="fr-CA" sz="2400" dirty="0" smtClean="0"/>
            </a:br>
            <a:r>
              <a:rPr lang="fr-CA" sz="2400" dirty="0" smtClean="0"/>
              <a:t>de référence</a:t>
            </a:r>
          </a:p>
          <a:p>
            <a:pPr lvl="1"/>
            <a:r>
              <a:rPr lang="fr-CA" sz="2400" dirty="0" smtClean="0"/>
              <a:t>La méthode de calcul doit être conforme à la norme ASHRAE 140</a:t>
            </a:r>
            <a:endParaRPr lang="fr-CA" sz="2400" dirty="0"/>
          </a:p>
        </p:txBody>
      </p:sp>
      <p:sp>
        <p:nvSpPr>
          <p:cNvPr id="4" name="Slide Number Placeholder 3"/>
          <p:cNvSpPr>
            <a:spLocks noGrp="1"/>
          </p:cNvSpPr>
          <p:nvPr>
            <p:ph type="sldNum" sz="quarter" idx="10"/>
            <p:custDataLst>
              <p:tags r:id="rId3"/>
            </p:custDataLst>
          </p:nvPr>
        </p:nvSpPr>
        <p:spPr/>
        <p:txBody>
          <a:bodyPr/>
          <a:lstStyle/>
          <a:p>
            <a:fld id="{03C02EFA-F39D-4A1B-8A97-E2DEAAF62386}" type="slidenum">
              <a:rPr lang="en-US" smtClean="0"/>
              <a:pPr/>
              <a:t>11</a:t>
            </a:fld>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Title 1"/>
          <p:cNvSpPr>
            <a:spLocks noGrp="1"/>
          </p:cNvSpPr>
          <p:nvPr>
            <p:ph type="title"/>
            <p:custDataLst>
              <p:tags r:id="rId1"/>
            </p:custDataLst>
          </p:nvPr>
        </p:nvSpPr>
        <p:spPr/>
        <p:txBody>
          <a:bodyPr/>
          <a:lstStyle/>
          <a:p>
            <a:r>
              <a:rPr lang="en-US" dirty="0" err="1" smtClean="0"/>
              <a:t>Calculs</a:t>
            </a:r>
            <a:r>
              <a:rPr lang="en-US" dirty="0" smtClean="0"/>
              <a:t> – </a:t>
            </a:r>
            <a:r>
              <a:rPr lang="en-US" dirty="0" err="1" smtClean="0"/>
              <a:t>sommaire</a:t>
            </a:r>
            <a:endParaRPr lang="en-US" dirty="0" smtClean="0"/>
          </a:p>
        </p:txBody>
      </p:sp>
      <p:graphicFrame>
        <p:nvGraphicFramePr>
          <p:cNvPr id="4" name="Table 3"/>
          <p:cNvGraphicFramePr>
            <a:graphicFrameLocks noGrp="1"/>
          </p:cNvGraphicFramePr>
          <p:nvPr>
            <p:custDataLst>
              <p:tags r:id="rId2"/>
            </p:custDataLst>
          </p:nvPr>
        </p:nvGraphicFramePr>
        <p:xfrm>
          <a:off x="488793" y="1707504"/>
          <a:ext cx="8166413" cy="3827333"/>
        </p:xfrm>
        <a:graphic>
          <a:graphicData uri="http://schemas.openxmlformats.org/drawingml/2006/table">
            <a:tbl>
              <a:tblPr/>
              <a:tblGrid>
                <a:gridCol w="1612012"/>
                <a:gridCol w="2210765"/>
                <a:gridCol w="2245488"/>
                <a:gridCol w="2098148"/>
              </a:tblGrid>
              <a:tr h="369684">
                <a:tc>
                  <a:txBody>
                    <a:bodyPr/>
                    <a:lstStyle/>
                    <a:p>
                      <a:pPr marL="0" marR="0">
                        <a:lnSpc>
                          <a:spcPct val="115000"/>
                        </a:lnSpc>
                        <a:spcBef>
                          <a:spcPts val="0"/>
                        </a:spcBef>
                        <a:spcAft>
                          <a:spcPts val="0"/>
                        </a:spcAft>
                      </a:pPr>
                      <a:endParaRPr lang="fr-CA" sz="1200" noProof="0" dirty="0">
                        <a:solidFill>
                          <a:schemeClr val="tx1"/>
                        </a:solidFill>
                        <a:latin typeface="Arial Narrow"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fr-CA" sz="1200" b="1" noProof="0" smtClean="0">
                          <a:solidFill>
                            <a:schemeClr val="tx1"/>
                          </a:solidFill>
                          <a:latin typeface="Arial Narrow" pitchFamily="34" charset="0"/>
                          <a:ea typeface="Calibri"/>
                          <a:cs typeface="Arial" pitchFamily="34" charset="0"/>
                        </a:rPr>
                        <a:t>Prescriptive</a:t>
                      </a:r>
                      <a:endParaRPr lang="fr-CA" sz="1200" noProof="0">
                        <a:solidFill>
                          <a:schemeClr val="tx1"/>
                        </a:solidFill>
                        <a:latin typeface="Arial Narrow"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fr-CA" sz="1200" b="1" noProof="0" dirty="0" smtClean="0">
                          <a:latin typeface="Arial Narrow" pitchFamily="34" charset="0"/>
                          <a:ea typeface="Calibri"/>
                          <a:cs typeface="Arial" pitchFamily="34" charset="0"/>
                        </a:rPr>
                        <a:t>Performance - maison de référence</a:t>
                      </a:r>
                      <a:endParaRPr lang="fr-CA" sz="1200" noProof="0" dirty="0">
                        <a:latin typeface="Arial Narrow"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fr-CA" sz="1200" b="1" noProof="0" dirty="0" smtClean="0">
                          <a:latin typeface="Arial Narrow" pitchFamily="34" charset="0"/>
                          <a:ea typeface="Calibri"/>
                          <a:cs typeface="Arial" pitchFamily="34" charset="0"/>
                        </a:rPr>
                        <a:t>Performance - maison proposée</a:t>
                      </a:r>
                      <a:endParaRPr lang="fr-CA" sz="1200" noProof="0" dirty="0">
                        <a:latin typeface="Arial Narrow"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6654">
                <a:tc>
                  <a:txBody>
                    <a:bodyPr/>
                    <a:lstStyle/>
                    <a:p>
                      <a:pPr marL="0" marR="0">
                        <a:lnSpc>
                          <a:spcPct val="100000"/>
                        </a:lnSpc>
                        <a:spcBef>
                          <a:spcPts val="0"/>
                        </a:spcBef>
                        <a:spcAft>
                          <a:spcPts val="0"/>
                        </a:spcAft>
                      </a:pPr>
                      <a:r>
                        <a:rPr lang="fr-CA" sz="1200" noProof="0" dirty="0" smtClean="0">
                          <a:solidFill>
                            <a:schemeClr val="tx1"/>
                          </a:solidFill>
                          <a:latin typeface="Arial Narrow" pitchFamily="34" charset="0"/>
                          <a:ea typeface="Calibri"/>
                          <a:cs typeface="Arial" pitchFamily="34" charset="0"/>
                        </a:rPr>
                        <a:t>FDWR</a:t>
                      </a:r>
                      <a:endParaRPr lang="fr-CA" sz="1200" noProof="0" dirty="0">
                        <a:solidFill>
                          <a:schemeClr val="tx1"/>
                        </a:solidFill>
                        <a:latin typeface="Arial Narrow"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fr-CA" sz="1200" noProof="0" smtClean="0">
                          <a:solidFill>
                            <a:schemeClr val="tx1"/>
                          </a:solidFill>
                          <a:latin typeface="Arial Narrow" pitchFamily="34" charset="0"/>
                          <a:ea typeface="Calibri"/>
                          <a:cs typeface="Arial" pitchFamily="34" charset="0"/>
                        </a:rPr>
                        <a:t>Variable</a:t>
                      </a:r>
                      <a:endParaRPr lang="fr-CA" sz="1200" noProof="0">
                        <a:solidFill>
                          <a:schemeClr val="tx1"/>
                        </a:solidFill>
                        <a:latin typeface="Arial Narrow"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fr-CA" sz="1200" noProof="0" dirty="0" smtClean="0">
                          <a:latin typeface="Arial Narrow" pitchFamily="34" charset="0"/>
                          <a:ea typeface="Calibri"/>
                          <a:cs typeface="Arial" pitchFamily="34" charset="0"/>
                        </a:rPr>
                        <a:t>17 %</a:t>
                      </a:r>
                      <a:r>
                        <a:rPr lang="fr-CA" sz="1200" baseline="0" noProof="0" dirty="0" smtClean="0">
                          <a:latin typeface="Arial Narrow" pitchFamily="34" charset="0"/>
                          <a:ea typeface="Calibri"/>
                          <a:cs typeface="Arial" pitchFamily="34" charset="0"/>
                        </a:rPr>
                        <a:t> à </a:t>
                      </a:r>
                      <a:r>
                        <a:rPr lang="fr-CA" sz="1200" noProof="0" dirty="0" smtClean="0">
                          <a:latin typeface="Arial Narrow" pitchFamily="34" charset="0"/>
                          <a:ea typeface="Calibri"/>
                          <a:cs typeface="Arial" pitchFamily="34" charset="0"/>
                        </a:rPr>
                        <a:t>22 %</a:t>
                      </a:r>
                      <a:endParaRPr lang="fr-CA" sz="1200" noProof="0" dirty="0">
                        <a:latin typeface="Arial Narrow"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fr-CA" sz="1200" noProof="0" dirty="0" smtClean="0">
                          <a:latin typeface="Arial Narrow" pitchFamily="34" charset="0"/>
                          <a:ea typeface="Calibri"/>
                          <a:cs typeface="Arial" pitchFamily="34" charset="0"/>
                        </a:rPr>
                        <a:t>Réel</a:t>
                      </a:r>
                      <a:endParaRPr lang="fr-CA" sz="1200" noProof="0" dirty="0">
                        <a:latin typeface="Arial Narrow"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1829">
                <a:tc>
                  <a:txBody>
                    <a:bodyPr/>
                    <a:lstStyle/>
                    <a:p>
                      <a:pPr marL="0" marR="0">
                        <a:lnSpc>
                          <a:spcPct val="100000"/>
                        </a:lnSpc>
                        <a:spcBef>
                          <a:spcPts val="0"/>
                        </a:spcBef>
                        <a:spcAft>
                          <a:spcPts val="0"/>
                        </a:spcAft>
                      </a:pPr>
                      <a:r>
                        <a:rPr lang="fr-CA" sz="1200" noProof="0" dirty="0" smtClean="0">
                          <a:solidFill>
                            <a:schemeClr val="tx1"/>
                          </a:solidFill>
                          <a:latin typeface="Arial Narrow" pitchFamily="34" charset="0"/>
                          <a:ea typeface="Calibri"/>
                          <a:cs typeface="Arial" pitchFamily="34" charset="0"/>
                        </a:rPr>
                        <a:t>Valeurs R murs/planchers/combles</a:t>
                      </a:r>
                      <a:endParaRPr lang="fr-CA" sz="1200" noProof="0" dirty="0">
                        <a:solidFill>
                          <a:schemeClr val="tx1"/>
                        </a:solidFill>
                        <a:latin typeface="Arial Narrow"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fr-CA" sz="1200" noProof="0" dirty="0" smtClean="0">
                          <a:solidFill>
                            <a:schemeClr val="tx1"/>
                          </a:solidFill>
                          <a:latin typeface="Arial Narrow" pitchFamily="34" charset="0"/>
                          <a:ea typeface="Calibri"/>
                          <a:cs typeface="Arial" pitchFamily="34" charset="0"/>
                        </a:rPr>
                        <a:t>Variables – selon l’usage du ventilateur à récupération de chaleur</a:t>
                      </a:r>
                      <a:endParaRPr lang="fr-CA" sz="1200" noProof="0" dirty="0">
                        <a:solidFill>
                          <a:schemeClr val="tx1"/>
                        </a:solidFill>
                        <a:latin typeface="Arial Narrow"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fr-CA" sz="1200" noProof="0" dirty="0" smtClean="0">
                          <a:latin typeface="Arial Narrow" pitchFamily="34" charset="0"/>
                          <a:ea typeface="Calibri"/>
                          <a:cs typeface="Arial" pitchFamily="34" charset="0"/>
                        </a:rPr>
                        <a:t>Fixes – pas</a:t>
                      </a:r>
                      <a:r>
                        <a:rPr lang="fr-CA" sz="1200" baseline="0" noProof="0" dirty="0" smtClean="0">
                          <a:latin typeface="Arial Narrow" pitchFamily="34" charset="0"/>
                          <a:ea typeface="Calibri"/>
                          <a:cs typeface="Arial" pitchFamily="34" charset="0"/>
                        </a:rPr>
                        <a:t> de ventilateur récupérateur de chaleur</a:t>
                      </a:r>
                      <a:endParaRPr lang="fr-CA" sz="1200" noProof="0" dirty="0">
                        <a:latin typeface="Arial Narrow"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fr-CA" sz="1200" noProof="0" dirty="0" smtClean="0">
                          <a:latin typeface="Arial Narrow" pitchFamily="34" charset="0"/>
                          <a:ea typeface="Calibri"/>
                          <a:cs typeface="Arial" pitchFamily="34" charset="0"/>
                        </a:rPr>
                        <a:t>Réelles</a:t>
                      </a:r>
                      <a:endParaRPr lang="fr-CA" sz="1200" noProof="0" dirty="0">
                        <a:latin typeface="Arial Narrow"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2005">
                <a:tc>
                  <a:txBody>
                    <a:bodyPr/>
                    <a:lstStyle/>
                    <a:p>
                      <a:pPr marL="0" marR="0">
                        <a:lnSpc>
                          <a:spcPct val="100000"/>
                        </a:lnSpc>
                        <a:spcBef>
                          <a:spcPts val="0"/>
                        </a:spcBef>
                        <a:spcAft>
                          <a:spcPts val="0"/>
                        </a:spcAft>
                      </a:pPr>
                      <a:r>
                        <a:rPr lang="fr-CA" sz="1200" noProof="0" dirty="0" smtClean="0">
                          <a:solidFill>
                            <a:schemeClr val="tx1"/>
                          </a:solidFill>
                          <a:latin typeface="Arial Narrow" pitchFamily="34" charset="0"/>
                          <a:ea typeface="Calibri"/>
                          <a:cs typeface="Arial" pitchFamily="34" charset="0"/>
                        </a:rPr>
                        <a:t>Valeurs U</a:t>
                      </a:r>
                      <a:r>
                        <a:rPr lang="fr-CA" sz="1200" baseline="0" noProof="0" dirty="0" smtClean="0">
                          <a:solidFill>
                            <a:schemeClr val="tx1"/>
                          </a:solidFill>
                          <a:latin typeface="Arial Narrow" pitchFamily="34" charset="0"/>
                          <a:ea typeface="Calibri"/>
                          <a:cs typeface="Arial" pitchFamily="34" charset="0"/>
                        </a:rPr>
                        <a:t> fenêtres</a:t>
                      </a:r>
                      <a:endParaRPr lang="fr-CA" sz="1200" noProof="0" dirty="0">
                        <a:solidFill>
                          <a:schemeClr val="tx1"/>
                        </a:solidFill>
                        <a:latin typeface="Arial Narrow"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fr-CA" sz="1200" noProof="0" dirty="0" smtClean="0">
                          <a:solidFill>
                            <a:schemeClr val="tx1"/>
                          </a:solidFill>
                          <a:latin typeface="Arial Narrow" pitchFamily="34" charset="0"/>
                          <a:ea typeface="Calibri"/>
                          <a:cs typeface="Arial" pitchFamily="34" charset="0"/>
                        </a:rPr>
                        <a:t>Variables</a:t>
                      </a:r>
                      <a:r>
                        <a:rPr lang="fr-CA" sz="1200" baseline="0" noProof="0" dirty="0" smtClean="0">
                          <a:solidFill>
                            <a:schemeClr val="tx1"/>
                          </a:solidFill>
                          <a:latin typeface="Arial Narrow" pitchFamily="34" charset="0"/>
                          <a:ea typeface="Calibri"/>
                          <a:cs typeface="Arial" pitchFamily="34" charset="0"/>
                        </a:rPr>
                        <a:t> – cotes RE permises</a:t>
                      </a:r>
                      <a:endParaRPr lang="fr-CA" sz="1200" noProof="0" dirty="0">
                        <a:solidFill>
                          <a:schemeClr val="tx1"/>
                        </a:solidFill>
                        <a:latin typeface="Arial Narrow"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fr-CA" sz="1200" noProof="0" dirty="0" smtClean="0">
                          <a:latin typeface="Arial Narrow" pitchFamily="34" charset="0"/>
                          <a:ea typeface="Calibri"/>
                          <a:cs typeface="Arial" pitchFamily="34" charset="0"/>
                        </a:rPr>
                        <a:t>Fixes </a:t>
                      </a:r>
                      <a:endParaRPr lang="fr-CA" sz="1200" noProof="0" dirty="0">
                        <a:latin typeface="Arial Narrow"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fr-CA" sz="1200" noProof="0" dirty="0" smtClean="0">
                          <a:latin typeface="Arial Narrow" pitchFamily="34" charset="0"/>
                          <a:ea typeface="Calibri"/>
                          <a:cs typeface="Arial" pitchFamily="34" charset="0"/>
                        </a:rPr>
                        <a:t>Réelles</a:t>
                      </a:r>
                      <a:endParaRPr lang="fr-CA" sz="1200" noProof="0" dirty="0">
                        <a:latin typeface="Arial Narrow"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2715">
                <a:tc>
                  <a:txBody>
                    <a:bodyPr/>
                    <a:lstStyle/>
                    <a:p>
                      <a:pPr marL="0" marR="0">
                        <a:lnSpc>
                          <a:spcPct val="100000"/>
                        </a:lnSpc>
                        <a:spcBef>
                          <a:spcPts val="0"/>
                        </a:spcBef>
                        <a:spcAft>
                          <a:spcPts val="0"/>
                        </a:spcAft>
                      </a:pPr>
                      <a:r>
                        <a:rPr lang="fr-CA" sz="1200" noProof="0" dirty="0" smtClean="0">
                          <a:solidFill>
                            <a:schemeClr val="tx1"/>
                          </a:solidFill>
                          <a:latin typeface="Arial Narrow" pitchFamily="34" charset="0"/>
                          <a:ea typeface="Calibri"/>
                          <a:cs typeface="Arial" pitchFamily="34" charset="0"/>
                        </a:rPr>
                        <a:t>Coefficient de gain solaire (SHGC)</a:t>
                      </a:r>
                      <a:endParaRPr lang="fr-CA" sz="1200" noProof="0" dirty="0">
                        <a:solidFill>
                          <a:schemeClr val="tx1"/>
                        </a:solidFill>
                        <a:latin typeface="Arial Narrow"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fr-CA" sz="1200" noProof="0" dirty="0" smtClean="0">
                          <a:solidFill>
                            <a:schemeClr val="tx1"/>
                          </a:solidFill>
                          <a:latin typeface="Arial Narrow" pitchFamily="34" charset="0"/>
                          <a:ea typeface="Calibri"/>
                          <a:cs typeface="Arial" pitchFamily="34" charset="0"/>
                        </a:rPr>
                        <a:t>Non défini</a:t>
                      </a:r>
                      <a:endParaRPr lang="fr-CA" sz="1200" noProof="0" dirty="0">
                        <a:solidFill>
                          <a:schemeClr val="tx1"/>
                        </a:solidFill>
                        <a:latin typeface="Arial Narrow"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fr-CA" sz="1200" noProof="0" dirty="0" smtClean="0">
                          <a:latin typeface="Arial Narrow" pitchFamily="34" charset="0"/>
                          <a:ea typeface="Calibri"/>
                          <a:cs typeface="Arial" pitchFamily="34" charset="0"/>
                        </a:rPr>
                        <a:t>Fixe (méthode des valeurs U, SHGC)</a:t>
                      </a:r>
                      <a:endParaRPr lang="fr-CA" sz="1200" noProof="0" dirty="0">
                        <a:latin typeface="Arial Narrow"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fr-CA" sz="1200" noProof="0" dirty="0" smtClean="0">
                          <a:latin typeface="Arial Narrow" pitchFamily="34" charset="0"/>
                          <a:ea typeface="Calibri"/>
                          <a:cs typeface="Arial" pitchFamily="34" charset="0"/>
                        </a:rPr>
                        <a:t>Réel (si le SHGC n’est pas disponible, utiliser</a:t>
                      </a:r>
                      <a:r>
                        <a:rPr lang="fr-CA" sz="1200" baseline="0" noProof="0" dirty="0" smtClean="0">
                          <a:latin typeface="Arial Narrow" pitchFamily="34" charset="0"/>
                          <a:ea typeface="Calibri"/>
                          <a:cs typeface="Arial" pitchFamily="34" charset="0"/>
                        </a:rPr>
                        <a:t> le même que pour la maison de </a:t>
                      </a:r>
                      <a:r>
                        <a:rPr lang="fr-CA" sz="1200" noProof="0" dirty="0" smtClean="0">
                          <a:latin typeface="Arial Narrow" pitchFamily="34" charset="0"/>
                          <a:ea typeface="Calibri"/>
                          <a:cs typeface="Arial" pitchFamily="34" charset="0"/>
                        </a:rPr>
                        <a:t>référence)</a:t>
                      </a:r>
                      <a:endParaRPr lang="fr-CA" sz="1200" noProof="0" dirty="0">
                        <a:latin typeface="Arial Narrow"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3812">
                <a:tc>
                  <a:txBody>
                    <a:bodyPr/>
                    <a:lstStyle/>
                    <a:p>
                      <a:pPr marL="0" marR="0">
                        <a:lnSpc>
                          <a:spcPct val="100000"/>
                        </a:lnSpc>
                        <a:spcBef>
                          <a:spcPts val="0"/>
                        </a:spcBef>
                        <a:spcAft>
                          <a:spcPts val="0"/>
                        </a:spcAft>
                      </a:pPr>
                      <a:r>
                        <a:rPr lang="fr-CA" sz="1200" noProof="0" smtClean="0">
                          <a:solidFill>
                            <a:schemeClr val="tx1"/>
                          </a:solidFill>
                          <a:latin typeface="Arial Narrow" pitchFamily="34" charset="0"/>
                          <a:ea typeface="Calibri"/>
                          <a:cs typeface="Arial" pitchFamily="34" charset="0"/>
                        </a:rPr>
                        <a:t>Orientation</a:t>
                      </a:r>
                      <a:endParaRPr lang="fr-CA" sz="1200" noProof="0">
                        <a:solidFill>
                          <a:schemeClr val="tx1"/>
                        </a:solidFill>
                        <a:latin typeface="Arial Narrow"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fr-CA" sz="1200" noProof="0" dirty="0" smtClean="0">
                          <a:solidFill>
                            <a:schemeClr val="tx1"/>
                          </a:solidFill>
                          <a:latin typeface="Arial Narrow" pitchFamily="34" charset="0"/>
                          <a:ea typeface="Calibri"/>
                          <a:cs typeface="Arial" pitchFamily="34" charset="0"/>
                        </a:rPr>
                        <a:t>Non définie</a:t>
                      </a:r>
                      <a:endParaRPr lang="fr-CA" sz="1200" noProof="0" dirty="0">
                        <a:solidFill>
                          <a:schemeClr val="tx1"/>
                        </a:solidFill>
                        <a:latin typeface="Arial Narrow"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fr-CA" sz="1200" noProof="0" dirty="0" smtClean="0">
                          <a:latin typeface="Arial Narrow" pitchFamily="34" charset="0"/>
                          <a:ea typeface="Calibri"/>
                          <a:cs typeface="Arial" pitchFamily="34" charset="0"/>
                        </a:rPr>
                        <a:t>Neutre (distribution uniforme)</a:t>
                      </a:r>
                      <a:endParaRPr lang="fr-CA" sz="1200" noProof="0" dirty="0">
                        <a:latin typeface="Arial Narrow"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fr-CA" sz="1200" noProof="0" dirty="0" smtClean="0">
                          <a:latin typeface="Arial Narrow" pitchFamily="34" charset="0"/>
                          <a:ea typeface="Calibri"/>
                          <a:cs typeface="Arial" pitchFamily="34" charset="0"/>
                        </a:rPr>
                        <a:t>Réelle</a:t>
                      </a:r>
                      <a:endParaRPr lang="fr-CA" sz="1200" noProof="0" dirty="0">
                        <a:latin typeface="Arial Narrow"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2476">
                <a:tc>
                  <a:txBody>
                    <a:bodyPr/>
                    <a:lstStyle/>
                    <a:p>
                      <a:pPr marL="0" marR="0">
                        <a:lnSpc>
                          <a:spcPct val="100000"/>
                        </a:lnSpc>
                        <a:spcBef>
                          <a:spcPts val="0"/>
                        </a:spcBef>
                        <a:spcAft>
                          <a:spcPts val="0"/>
                        </a:spcAft>
                      </a:pPr>
                      <a:r>
                        <a:rPr lang="fr-CA" sz="1200" noProof="0" dirty="0" smtClean="0">
                          <a:solidFill>
                            <a:schemeClr val="tx1"/>
                          </a:solidFill>
                          <a:latin typeface="Arial Narrow" pitchFamily="34" charset="0"/>
                          <a:ea typeface="Calibri"/>
                          <a:cs typeface="Arial" pitchFamily="34" charset="0"/>
                        </a:rPr>
                        <a:t>Critères d’étanchéité </a:t>
                      </a:r>
                      <a:br>
                        <a:rPr lang="fr-CA" sz="1200" noProof="0" dirty="0" smtClean="0">
                          <a:solidFill>
                            <a:schemeClr val="tx1"/>
                          </a:solidFill>
                          <a:latin typeface="Arial Narrow" pitchFamily="34" charset="0"/>
                          <a:ea typeface="Calibri"/>
                          <a:cs typeface="Arial" pitchFamily="34" charset="0"/>
                        </a:rPr>
                      </a:br>
                      <a:r>
                        <a:rPr lang="fr-CA" sz="1200" noProof="0" dirty="0" smtClean="0">
                          <a:solidFill>
                            <a:schemeClr val="tx1"/>
                          </a:solidFill>
                          <a:latin typeface="Arial Narrow" pitchFamily="34" charset="0"/>
                          <a:ea typeface="Calibri"/>
                          <a:cs typeface="Arial" pitchFamily="34" charset="0"/>
                        </a:rPr>
                        <a:t>à l’air</a:t>
                      </a:r>
                      <a:endParaRPr lang="fr-CA" sz="1200" noProof="0" dirty="0">
                        <a:solidFill>
                          <a:schemeClr val="tx1"/>
                        </a:solidFill>
                        <a:latin typeface="Arial Narrow"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fr-CA" sz="1200" noProof="0" dirty="0" smtClean="0">
                          <a:solidFill>
                            <a:schemeClr val="tx1"/>
                          </a:solidFill>
                          <a:latin typeface="Arial Narrow" pitchFamily="34" charset="0"/>
                          <a:ea typeface="Calibri"/>
                          <a:cs typeface="Arial" pitchFamily="34" charset="0"/>
                        </a:rPr>
                        <a:t>Non définis;</a:t>
                      </a:r>
                      <a:r>
                        <a:rPr lang="fr-CA" sz="1200" baseline="0" noProof="0" dirty="0" smtClean="0">
                          <a:solidFill>
                            <a:schemeClr val="tx1"/>
                          </a:solidFill>
                          <a:latin typeface="Arial Narrow" pitchFamily="34" charset="0"/>
                          <a:ea typeface="Calibri"/>
                          <a:cs typeface="Arial" pitchFamily="34" charset="0"/>
                        </a:rPr>
                        <a:t> détails </a:t>
                      </a:r>
                      <a:r>
                        <a:rPr lang="fr-CA" sz="1200" noProof="0" dirty="0" smtClean="0">
                          <a:solidFill>
                            <a:schemeClr val="tx1"/>
                          </a:solidFill>
                          <a:latin typeface="Arial Narrow" pitchFamily="34" charset="0"/>
                          <a:ea typeface="Calibri"/>
                          <a:cs typeface="Arial" pitchFamily="34" charset="0"/>
                        </a:rPr>
                        <a:t>prescriptifs</a:t>
                      </a:r>
                      <a:endParaRPr lang="fr-CA" sz="1200" noProof="0" dirty="0">
                        <a:solidFill>
                          <a:schemeClr val="tx1"/>
                        </a:solidFill>
                        <a:latin typeface="Arial Narrow"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fr-CA" sz="1200" noProof="0" dirty="0" smtClean="0">
                          <a:latin typeface="Arial Narrow" pitchFamily="34" charset="0"/>
                          <a:ea typeface="Calibri"/>
                          <a:cs typeface="Arial" pitchFamily="34" charset="0"/>
                        </a:rPr>
                        <a:t>Fixes (2,5  renouvellements d’air/heure</a:t>
                      </a:r>
                      <a:r>
                        <a:rPr lang="fr-CA" sz="1200" baseline="0" noProof="0" dirty="0" smtClean="0">
                          <a:latin typeface="Arial Narrow" pitchFamily="34" charset="0"/>
                          <a:ea typeface="Calibri"/>
                          <a:cs typeface="Arial" pitchFamily="34" charset="0"/>
                        </a:rPr>
                        <a:t> (RAH)</a:t>
                      </a:r>
                      <a:r>
                        <a:rPr lang="fr-CA" sz="1200" noProof="0" dirty="0" smtClean="0">
                          <a:latin typeface="Arial Narrow" pitchFamily="34" charset="0"/>
                          <a:ea typeface="Calibri"/>
                          <a:cs typeface="Arial" pitchFamily="34" charset="0"/>
                        </a:rPr>
                        <a:t>)</a:t>
                      </a:r>
                      <a:endParaRPr lang="fr-CA" sz="1200" noProof="0" dirty="0">
                        <a:latin typeface="Arial Narrow"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fr-CA" sz="1200" noProof="0" dirty="0" smtClean="0">
                          <a:latin typeface="Arial Narrow" pitchFamily="34" charset="0"/>
                          <a:ea typeface="Calibri"/>
                          <a:cs typeface="Arial" pitchFamily="34" charset="0"/>
                        </a:rPr>
                        <a:t>3,2.RAH, 2,5 RAH (avec détails), ou conformément aux essais</a:t>
                      </a:r>
                      <a:endParaRPr lang="fr-CA" sz="1200" noProof="0" dirty="0">
                        <a:latin typeface="Arial Narrow"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9684">
                <a:tc>
                  <a:txBody>
                    <a:bodyPr/>
                    <a:lstStyle/>
                    <a:p>
                      <a:pPr marL="0" marR="0">
                        <a:lnSpc>
                          <a:spcPct val="100000"/>
                        </a:lnSpc>
                        <a:spcBef>
                          <a:spcPts val="0"/>
                        </a:spcBef>
                        <a:spcAft>
                          <a:spcPts val="0"/>
                        </a:spcAft>
                      </a:pPr>
                      <a:r>
                        <a:rPr lang="fr-CA" sz="1200" noProof="0" dirty="0" smtClean="0">
                          <a:solidFill>
                            <a:schemeClr val="tx1"/>
                          </a:solidFill>
                          <a:latin typeface="Arial Narrow" pitchFamily="34" charset="0"/>
                          <a:ea typeface="Calibri"/>
                          <a:cs typeface="Arial" pitchFamily="34" charset="0"/>
                        </a:rPr>
                        <a:t>Débit de ventilation</a:t>
                      </a:r>
                      <a:endParaRPr lang="fr-CA" sz="1200" noProof="0" dirty="0">
                        <a:solidFill>
                          <a:srgbClr val="FF0000"/>
                        </a:solidFill>
                        <a:latin typeface="Arial Narrow"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fr-CA" sz="1200" noProof="0" dirty="0" smtClean="0">
                          <a:solidFill>
                            <a:schemeClr val="tx1"/>
                          </a:solidFill>
                          <a:latin typeface="Arial Narrow" pitchFamily="34" charset="0"/>
                          <a:ea typeface="Calibri"/>
                          <a:cs typeface="Arial" pitchFamily="34" charset="0"/>
                        </a:rPr>
                        <a:t>Fixe (9.32.)</a:t>
                      </a:r>
                      <a:endParaRPr lang="fr-CA" sz="1200" noProof="0" dirty="0">
                        <a:solidFill>
                          <a:schemeClr val="tx1"/>
                        </a:solidFill>
                        <a:latin typeface="Arial Narrow"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fr-CA" sz="1200" noProof="0" dirty="0" smtClean="0">
                          <a:latin typeface="Arial Narrow" pitchFamily="34" charset="0"/>
                          <a:ea typeface="Calibri"/>
                          <a:cs typeface="Arial" pitchFamily="34" charset="0"/>
                        </a:rPr>
                        <a:t>Fixe – Débit minimal par chambre</a:t>
                      </a:r>
                      <a:endParaRPr lang="fr-CA" sz="1200" noProof="0" dirty="0">
                        <a:latin typeface="Arial Narrow"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fr-CA" sz="1200" noProof="0" dirty="0" smtClean="0">
                          <a:latin typeface="Arial Narrow" pitchFamily="34" charset="0"/>
                          <a:ea typeface="Calibri"/>
                          <a:cs typeface="Arial" pitchFamily="34" charset="0"/>
                        </a:rPr>
                        <a:t>Réel – au moins débit minimal</a:t>
                      </a:r>
                      <a:r>
                        <a:rPr lang="fr-CA" sz="1200" baseline="0" noProof="0" dirty="0" smtClean="0">
                          <a:latin typeface="Arial Narrow" pitchFamily="34" charset="0"/>
                          <a:ea typeface="Calibri"/>
                          <a:cs typeface="Arial" pitchFamily="34" charset="0"/>
                        </a:rPr>
                        <a:t> par chambre</a:t>
                      </a:r>
                      <a:endParaRPr lang="fr-CA" sz="1200" noProof="0" dirty="0">
                        <a:latin typeface="Arial Narrow"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6654">
                <a:tc>
                  <a:txBody>
                    <a:bodyPr/>
                    <a:lstStyle/>
                    <a:p>
                      <a:pPr marL="0" marR="0">
                        <a:lnSpc>
                          <a:spcPct val="100000"/>
                        </a:lnSpc>
                        <a:spcBef>
                          <a:spcPts val="0"/>
                        </a:spcBef>
                        <a:spcAft>
                          <a:spcPts val="0"/>
                        </a:spcAft>
                      </a:pPr>
                      <a:r>
                        <a:rPr lang="fr-CA" sz="1200" noProof="0" dirty="0" smtClean="0">
                          <a:latin typeface="Arial Narrow" pitchFamily="34" charset="0"/>
                          <a:ea typeface="Calibri"/>
                          <a:cs typeface="Arial" pitchFamily="34" charset="0"/>
                        </a:rPr>
                        <a:t>Volume de ventilation</a:t>
                      </a:r>
                      <a:endParaRPr lang="fr-CA" sz="1200" noProof="0" dirty="0">
                        <a:latin typeface="Arial Narrow"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fr-CA" sz="1200" noProof="0" dirty="0" smtClean="0">
                          <a:latin typeface="Arial Narrow" pitchFamily="34" charset="0"/>
                          <a:ea typeface="Calibri"/>
                          <a:cs typeface="Arial" pitchFamily="34" charset="0"/>
                        </a:rPr>
                        <a:t>Non défini</a:t>
                      </a:r>
                      <a:endParaRPr lang="fr-CA" sz="1200" noProof="0" dirty="0">
                        <a:latin typeface="Arial Narrow"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fr-CA" sz="1200" noProof="0" dirty="0" smtClean="0">
                          <a:latin typeface="Arial Narrow" pitchFamily="34" charset="0"/>
                          <a:ea typeface="Calibri"/>
                          <a:cs typeface="Arial" pitchFamily="34" charset="0"/>
                        </a:rPr>
                        <a:t>8 heures, 365</a:t>
                      </a:r>
                      <a:r>
                        <a:rPr lang="fr-CA" sz="1200" baseline="0" noProof="0" dirty="0" smtClean="0">
                          <a:latin typeface="Arial Narrow" pitchFamily="34" charset="0"/>
                          <a:ea typeface="Calibri"/>
                          <a:cs typeface="Arial" pitchFamily="34" charset="0"/>
                        </a:rPr>
                        <a:t> jours</a:t>
                      </a:r>
                      <a:endParaRPr lang="fr-CA" sz="1200" noProof="0" dirty="0">
                        <a:latin typeface="Arial Narrow"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fr-CA" sz="1200" noProof="0" dirty="0" smtClean="0">
                          <a:latin typeface="Arial Narrow" pitchFamily="34" charset="0"/>
                          <a:ea typeface="Calibri"/>
                          <a:cs typeface="Arial" pitchFamily="34" charset="0"/>
                        </a:rPr>
                        <a:t>8 heures, 365</a:t>
                      </a:r>
                      <a:r>
                        <a:rPr lang="fr-CA" sz="1200" baseline="0" noProof="0" dirty="0" smtClean="0">
                          <a:latin typeface="Arial Narrow" pitchFamily="34" charset="0"/>
                          <a:ea typeface="Calibri"/>
                          <a:cs typeface="Arial" pitchFamily="34" charset="0"/>
                        </a:rPr>
                        <a:t> jours</a:t>
                      </a:r>
                      <a:endParaRPr lang="fr-CA" sz="1200" noProof="0" dirty="0">
                        <a:latin typeface="Arial Narrow"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9684">
                <a:tc>
                  <a:txBody>
                    <a:bodyPr/>
                    <a:lstStyle/>
                    <a:p>
                      <a:pPr marL="0" marR="0">
                        <a:lnSpc>
                          <a:spcPct val="100000"/>
                        </a:lnSpc>
                        <a:spcBef>
                          <a:spcPts val="0"/>
                        </a:spcBef>
                        <a:spcAft>
                          <a:spcPts val="0"/>
                        </a:spcAft>
                      </a:pPr>
                      <a:r>
                        <a:rPr lang="fr-CA" sz="1200" noProof="0" dirty="0" smtClean="0">
                          <a:latin typeface="Arial Narrow" pitchFamily="34" charset="0"/>
                          <a:ea typeface="Calibri"/>
                          <a:cs typeface="Arial" pitchFamily="34" charset="0"/>
                        </a:rPr>
                        <a:t>Efficacité du chauffage</a:t>
                      </a:r>
                      <a:endParaRPr lang="fr-CA" sz="1200" noProof="0" dirty="0">
                        <a:latin typeface="Arial Narrow"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fr-CA" sz="1200" noProof="0" dirty="0" smtClean="0">
                          <a:latin typeface="Arial Narrow" pitchFamily="34" charset="0"/>
                          <a:ea typeface="Calibri"/>
                          <a:cs typeface="Arial" pitchFamily="34" charset="0"/>
                        </a:rPr>
                        <a:t>Fixe</a:t>
                      </a:r>
                      <a:endParaRPr lang="fr-CA" sz="1200" noProof="0" dirty="0">
                        <a:latin typeface="Arial Narrow"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fr-CA" sz="1200" noProof="0" dirty="0" smtClean="0">
                          <a:latin typeface="Arial Narrow" pitchFamily="34" charset="0"/>
                          <a:ea typeface="Calibri"/>
                          <a:cs typeface="Arial" pitchFamily="34" charset="0"/>
                        </a:rPr>
                        <a:t>Fixe (basée sur le type de combustible/appareil)</a:t>
                      </a:r>
                      <a:endParaRPr lang="fr-CA" sz="1200" noProof="0" dirty="0">
                        <a:latin typeface="Arial Narrow"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fr-CA" sz="1200" noProof="0" dirty="0" smtClean="0">
                          <a:latin typeface="Arial Narrow" pitchFamily="34" charset="0"/>
                          <a:ea typeface="Calibri"/>
                          <a:cs typeface="Arial" pitchFamily="34" charset="0"/>
                        </a:rPr>
                        <a:t>Réelle</a:t>
                      </a:r>
                      <a:endParaRPr lang="fr-CA" sz="1200" noProof="0" dirty="0">
                        <a:latin typeface="Arial Narrow"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9684">
                <a:tc>
                  <a:txBody>
                    <a:bodyPr/>
                    <a:lstStyle/>
                    <a:p>
                      <a:pPr marL="0" marR="0">
                        <a:lnSpc>
                          <a:spcPct val="100000"/>
                        </a:lnSpc>
                        <a:spcBef>
                          <a:spcPts val="0"/>
                        </a:spcBef>
                        <a:spcAft>
                          <a:spcPts val="0"/>
                        </a:spcAft>
                      </a:pPr>
                      <a:r>
                        <a:rPr lang="fr-CA" sz="1200" noProof="0" dirty="0" smtClean="0">
                          <a:latin typeface="Arial Narrow" pitchFamily="34" charset="0"/>
                          <a:ea typeface="Calibri"/>
                          <a:cs typeface="Arial" pitchFamily="34" charset="0"/>
                        </a:rPr>
                        <a:t>Eau chaude sanitaire</a:t>
                      </a:r>
                      <a:endParaRPr lang="fr-CA" sz="1200" noProof="0" dirty="0">
                        <a:latin typeface="Arial Narrow"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fr-CA" sz="1200" noProof="0" dirty="0" smtClean="0">
                          <a:latin typeface="Arial Narrow" pitchFamily="34" charset="0"/>
                          <a:ea typeface="Calibri"/>
                          <a:cs typeface="Arial" pitchFamily="34" charset="0"/>
                        </a:rPr>
                        <a:t>Fixe</a:t>
                      </a:r>
                      <a:endParaRPr lang="fr-CA" sz="1200" noProof="0" dirty="0">
                        <a:latin typeface="Arial Narrow"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fr-CA" sz="1200" noProof="0" dirty="0" smtClean="0">
                          <a:latin typeface="Arial Narrow" pitchFamily="34" charset="0"/>
                          <a:ea typeface="Calibri"/>
                          <a:cs typeface="Arial" pitchFamily="34" charset="0"/>
                        </a:rPr>
                        <a:t>Fixe (basée sur le type de combustible)</a:t>
                      </a:r>
                      <a:endParaRPr lang="fr-CA" sz="1200" noProof="0" dirty="0">
                        <a:latin typeface="Arial Narrow"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fr-CA" sz="1200" noProof="0" dirty="0" smtClean="0">
                          <a:latin typeface="Arial Narrow" pitchFamily="34" charset="0"/>
                          <a:ea typeface="Calibri"/>
                          <a:cs typeface="Arial" pitchFamily="34" charset="0"/>
                        </a:rPr>
                        <a:t>Réelle</a:t>
                      </a:r>
                      <a:endParaRPr lang="fr-CA" sz="1200" noProof="0" dirty="0">
                        <a:latin typeface="Arial Narrow"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Slide Number Placeholder 5"/>
          <p:cNvSpPr>
            <a:spLocks noGrp="1"/>
          </p:cNvSpPr>
          <p:nvPr>
            <p:ph type="sldNum" sz="quarter" idx="10"/>
            <p:custDataLst>
              <p:tags r:id="rId3"/>
            </p:custDataLst>
          </p:nvPr>
        </p:nvSpPr>
        <p:spPr/>
        <p:txBody>
          <a:bodyPr/>
          <a:lstStyle/>
          <a:p>
            <a:pPr>
              <a:defRPr/>
            </a:pPr>
            <a:fld id="{1A390B28-5F38-49F3-B24E-76F3A12EF5FA}" type="slidenum">
              <a:rPr lang="en-US" smtClean="0"/>
              <a:pPr>
                <a:defRPr/>
              </a:pPr>
              <a:t>12</a:t>
            </a:fld>
            <a:endParaRPr lang="en-US"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fr-CA" dirty="0" smtClean="0"/>
              <a:t>Calculs – fenêtres et portes</a:t>
            </a:r>
            <a:endParaRPr lang="fr-CA" dirty="0"/>
          </a:p>
        </p:txBody>
      </p:sp>
      <p:sp>
        <p:nvSpPr>
          <p:cNvPr id="3" name="Slide Number Placeholder 2"/>
          <p:cNvSpPr>
            <a:spLocks noGrp="1"/>
          </p:cNvSpPr>
          <p:nvPr>
            <p:ph type="sldNum" sz="quarter" idx="10"/>
            <p:custDataLst>
              <p:tags r:id="rId2"/>
            </p:custDataLst>
          </p:nvPr>
        </p:nvSpPr>
        <p:spPr/>
        <p:txBody>
          <a:bodyPr/>
          <a:lstStyle/>
          <a:p>
            <a:fld id="{1A390B28-5F38-49F3-B24E-76F3A12EF5FA}" type="slidenum">
              <a:rPr lang="en-US" smtClean="0"/>
              <a:pPr/>
              <a:t>13</a:t>
            </a:fld>
            <a:endParaRPr lang="en-US" dirty="0"/>
          </a:p>
        </p:txBody>
      </p:sp>
      <p:sp>
        <p:nvSpPr>
          <p:cNvPr id="5" name="Content Placeholder 2"/>
          <p:cNvSpPr txBox="1">
            <a:spLocks/>
          </p:cNvSpPr>
          <p:nvPr>
            <p:custDataLst>
              <p:tags r:id="rId3"/>
            </p:custDataLst>
          </p:nvPr>
        </p:nvSpPr>
        <p:spPr>
          <a:xfrm>
            <a:off x="457200" y="1600200"/>
            <a:ext cx="8229600" cy="4525963"/>
          </a:xfrm>
          <a:prstGeom prst="rect">
            <a:avLst/>
          </a:prstGeom>
        </p:spPr>
        <p:txBody>
          <a:bodyPr/>
          <a:lstStyle/>
          <a:p>
            <a:pPr marL="0" marR="0" lvl="0" indent="0" algn="l" defTabSz="914400" rtl="0" eaLnBrk="0" fontAlgn="base" latinLnBrk="0" hangingPunct="0">
              <a:lnSpc>
                <a:spcPct val="100000"/>
              </a:lnSpc>
              <a:spcBef>
                <a:spcPct val="20000"/>
              </a:spcBef>
              <a:spcAft>
                <a:spcPct val="0"/>
              </a:spcAft>
              <a:buClrTx/>
              <a:buSzTx/>
              <a:buFont typeface="Arial" pitchFamily="34" charset="0"/>
              <a:buNone/>
              <a:tabLst/>
              <a:defRPr/>
            </a:pPr>
            <a:r>
              <a:rPr kumimoji="0" lang="fr-CA" sz="24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Rapport entre l’aire du fenêtrage et des portes et l’aire </a:t>
            </a:r>
            <a:br>
              <a:rPr kumimoji="0" lang="fr-CA" sz="24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br>
            <a:r>
              <a:rPr kumimoji="0" lang="fr-CA" sz="24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des murs </a:t>
            </a:r>
            <a:r>
              <a:rPr kumimoji="0" lang="fr-CA" sz="2400" b="0" i="0" u="none" strike="noStrike" kern="1200" cap="none" spc="0" normalizeH="0" noProof="0" dirty="0" smtClean="0">
                <a:ln>
                  <a:noFill/>
                </a:ln>
                <a:solidFill>
                  <a:schemeClr val="tx1"/>
                </a:solidFill>
                <a:effectLst/>
                <a:uLnTx/>
                <a:uFillTx/>
                <a:latin typeface="Arial" pitchFamily="34" charset="0"/>
                <a:ea typeface="+mn-ea"/>
                <a:cs typeface="Arial" pitchFamily="34" charset="0"/>
              </a:rPr>
              <a:t>(</a:t>
            </a:r>
            <a:r>
              <a:rPr lang="fr-CA" sz="2400" dirty="0" smtClean="0">
                <a:latin typeface="Arial" pitchFamily="34" charset="0"/>
                <a:cs typeface="Arial" pitchFamily="34" charset="0"/>
              </a:rPr>
              <a:t>FDWR</a:t>
            </a:r>
            <a:r>
              <a:rPr kumimoji="0" lang="fr-CA" sz="2400" b="0" i="0" u="none" strike="noStrike" kern="1200" cap="none" spc="0" normalizeH="0" noProof="0" dirty="0" smtClean="0">
                <a:ln>
                  <a:noFill/>
                </a:ln>
                <a:solidFill>
                  <a:schemeClr val="tx1"/>
                </a:solidFill>
                <a:effectLst/>
                <a:uLnTx/>
                <a:uFillTx/>
                <a:latin typeface="Arial" pitchFamily="34" charset="0"/>
                <a:ea typeface="+mn-ea"/>
                <a:cs typeface="Arial" pitchFamily="34" charset="0"/>
              </a:rPr>
              <a:t>)</a:t>
            </a:r>
            <a:endParaRPr lang="fr-CA" dirty="0" smtClean="0">
              <a:latin typeface="Arial" pitchFamily="34" charset="0"/>
              <a:cs typeface="Arial" pitchFamily="34" charset="0"/>
            </a:endParaRPr>
          </a:p>
          <a:p>
            <a:pPr eaLnBrk="0" fontAlgn="base" hangingPunct="0">
              <a:spcBef>
                <a:spcPct val="20000"/>
              </a:spcBef>
              <a:spcAft>
                <a:spcPct val="0"/>
              </a:spcAft>
              <a:defRPr/>
            </a:pPr>
            <a:endParaRPr lang="fr-CA" b="1" dirty="0" smtClean="0">
              <a:latin typeface="Arial" pitchFamily="34" charset="0"/>
              <a:cs typeface="Arial" pitchFamily="34" charset="0"/>
            </a:endParaRPr>
          </a:p>
          <a:p>
            <a:pPr eaLnBrk="0" fontAlgn="base" hangingPunct="0">
              <a:spcBef>
                <a:spcPts val="600"/>
              </a:spcBef>
              <a:spcAft>
                <a:spcPct val="0"/>
              </a:spcAft>
              <a:tabLst>
                <a:tab pos="2176463" algn="l"/>
              </a:tabLst>
              <a:defRPr/>
            </a:pPr>
            <a:r>
              <a:rPr lang="fr-CA" sz="1600" b="1" dirty="0" smtClean="0">
                <a:latin typeface="Arial Narrow" pitchFamily="34" charset="0"/>
                <a:cs typeface="Arial" pitchFamily="34" charset="0"/>
              </a:rPr>
              <a:t>Maison proposée</a:t>
            </a:r>
            <a:r>
              <a:rPr lang="fr-CA" sz="1600" dirty="0" smtClean="0">
                <a:latin typeface="Arial Narrow" pitchFamily="34" charset="0"/>
                <a:cs typeface="Arial" pitchFamily="34" charset="0"/>
              </a:rPr>
              <a:t>	</a:t>
            </a:r>
            <a:r>
              <a:rPr lang="fr-CA" sz="1600" b="1" dirty="0" smtClean="0">
                <a:latin typeface="Arial Narrow" pitchFamily="34" charset="0"/>
                <a:cs typeface="Arial" pitchFamily="34" charset="0"/>
              </a:rPr>
              <a:t>Maison de référence</a:t>
            </a:r>
          </a:p>
          <a:p>
            <a:pPr eaLnBrk="0" fontAlgn="base" hangingPunct="0">
              <a:spcBef>
                <a:spcPct val="20000"/>
              </a:spcBef>
              <a:spcAft>
                <a:spcPct val="0"/>
              </a:spcAft>
              <a:tabLst>
                <a:tab pos="2176463" algn="l"/>
              </a:tabLst>
              <a:defRPr/>
            </a:pPr>
            <a:r>
              <a:rPr lang="fr-CA" sz="1600" dirty="0" smtClean="0">
                <a:latin typeface="Arial Narrow" pitchFamily="34" charset="0"/>
                <a:cs typeface="Arial" pitchFamily="34" charset="0"/>
              </a:rPr>
              <a:t>&lt;17 % 	17 % </a:t>
            </a:r>
          </a:p>
          <a:p>
            <a:pPr eaLnBrk="0" fontAlgn="base" hangingPunct="0">
              <a:spcBef>
                <a:spcPct val="20000"/>
              </a:spcBef>
              <a:spcAft>
                <a:spcPct val="0"/>
              </a:spcAft>
              <a:tabLst>
                <a:tab pos="2176463" algn="l"/>
              </a:tabLst>
              <a:defRPr/>
            </a:pPr>
            <a:r>
              <a:rPr lang="fr-CA" sz="1600" dirty="0" smtClean="0">
                <a:latin typeface="Arial Narrow" pitchFamily="34" charset="0"/>
                <a:cs typeface="Arial" pitchFamily="34" charset="0"/>
              </a:rPr>
              <a:t>&gt; 22 % 	22 %</a:t>
            </a:r>
          </a:p>
          <a:p>
            <a:pPr eaLnBrk="0" fontAlgn="base" hangingPunct="0">
              <a:spcBef>
                <a:spcPct val="20000"/>
              </a:spcBef>
              <a:spcAft>
                <a:spcPct val="0"/>
              </a:spcAft>
              <a:tabLst>
                <a:tab pos="2176463" algn="l"/>
              </a:tabLst>
              <a:defRPr/>
            </a:pPr>
            <a:r>
              <a:rPr lang="fr-CA" sz="1600" dirty="0" smtClean="0">
                <a:latin typeface="Arial Narrow" pitchFamily="34" charset="0"/>
                <a:cs typeface="Arial" pitchFamily="34" charset="0"/>
              </a:rPr>
              <a:t>Entre 17 % et 22 % 	Comme la maison </a:t>
            </a:r>
          </a:p>
          <a:p>
            <a:pPr eaLnBrk="0" fontAlgn="base" hangingPunct="0">
              <a:spcBef>
                <a:spcPct val="20000"/>
              </a:spcBef>
              <a:spcAft>
                <a:spcPct val="0"/>
              </a:spcAft>
              <a:tabLst>
                <a:tab pos="2176463" algn="l"/>
              </a:tabLst>
              <a:defRPr/>
            </a:pPr>
            <a:r>
              <a:rPr lang="fr-CA" sz="1600" dirty="0" smtClean="0">
                <a:latin typeface="Arial Narrow" pitchFamily="34" charset="0"/>
                <a:cs typeface="Arial" pitchFamily="34" charset="0"/>
              </a:rPr>
              <a:t>	proposée</a:t>
            </a:r>
            <a:endParaRPr kumimoji="0" lang="fr-CA" sz="3200" b="0" i="0" u="none" strike="noStrike" kern="1200" cap="none" spc="0" normalizeH="0" baseline="0" noProof="0" dirty="0" smtClean="0">
              <a:ln>
                <a:noFill/>
              </a:ln>
              <a:solidFill>
                <a:schemeClr val="tx1"/>
              </a:solidFill>
              <a:effectLst/>
              <a:uLnTx/>
              <a:uFillTx/>
              <a:latin typeface="Arial Narrow" pitchFamily="34" charset="0"/>
              <a:cs typeface="Arial" pitchFamily="34" charset="0"/>
            </a:endParaRPr>
          </a:p>
        </p:txBody>
      </p:sp>
      <p:cxnSp>
        <p:nvCxnSpPr>
          <p:cNvPr id="12" name="Straight Arrow Connector 11"/>
          <p:cNvCxnSpPr/>
          <p:nvPr>
            <p:custDataLst>
              <p:tags r:id="rId4"/>
            </p:custDataLst>
          </p:nvPr>
        </p:nvCxnSpPr>
        <p:spPr>
          <a:xfrm>
            <a:off x="1120234" y="3200409"/>
            <a:ext cx="1475509"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3" name="Rectangle 12"/>
          <p:cNvSpPr/>
          <p:nvPr>
            <p:custDataLst>
              <p:tags r:id="rId5"/>
            </p:custDataLst>
          </p:nvPr>
        </p:nvSpPr>
        <p:spPr>
          <a:xfrm>
            <a:off x="437613" y="2720449"/>
            <a:ext cx="4134388" cy="1524980"/>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Arrow Connector 22"/>
          <p:cNvCxnSpPr/>
          <p:nvPr>
            <p:custDataLst>
              <p:tags r:id="rId6"/>
            </p:custDataLst>
          </p:nvPr>
        </p:nvCxnSpPr>
        <p:spPr>
          <a:xfrm>
            <a:off x="2111829" y="3764969"/>
            <a:ext cx="483914"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custDataLst>
              <p:tags r:id="rId7"/>
            </p:custDataLst>
          </p:nvPr>
        </p:nvCxnSpPr>
        <p:spPr>
          <a:xfrm>
            <a:off x="1120234" y="3487892"/>
            <a:ext cx="1475509"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grpSp>
        <p:nvGrpSpPr>
          <p:cNvPr id="18" name="Group 17"/>
          <p:cNvGrpSpPr/>
          <p:nvPr/>
        </p:nvGrpSpPr>
        <p:grpSpPr>
          <a:xfrm>
            <a:off x="4651132" y="2551239"/>
            <a:ext cx="4202722" cy="3133089"/>
            <a:chOff x="4651132" y="2551239"/>
            <a:chExt cx="4202722" cy="3133089"/>
          </a:xfrm>
        </p:grpSpPr>
        <p:grpSp>
          <p:nvGrpSpPr>
            <p:cNvPr id="14" name="Group 13"/>
            <p:cNvGrpSpPr/>
            <p:nvPr/>
          </p:nvGrpSpPr>
          <p:grpSpPr>
            <a:xfrm>
              <a:off x="4769427" y="2551239"/>
              <a:ext cx="4040973" cy="3133089"/>
              <a:chOff x="4769427" y="2311747"/>
              <a:chExt cx="4040973" cy="3133089"/>
            </a:xfrm>
          </p:grpSpPr>
          <p:pic>
            <p:nvPicPr>
              <p:cNvPr id="6" name="Picture 5" descr="FWR.jpg"/>
              <p:cNvPicPr>
                <a:picLocks noChangeAspect="1"/>
              </p:cNvPicPr>
              <p:nvPr>
                <p:custDataLst>
                  <p:tags r:id="rId8"/>
                </p:custDataLst>
              </p:nvPr>
            </p:nvPicPr>
            <p:blipFill>
              <a:blip r:embed="rId11" cstate="print"/>
              <a:stretch>
                <a:fillRect/>
              </a:stretch>
            </p:blipFill>
            <p:spPr>
              <a:xfrm>
                <a:off x="4769427" y="2311747"/>
                <a:ext cx="4040973" cy="3133089"/>
              </a:xfrm>
              <a:prstGeom prst="rect">
                <a:avLst/>
              </a:prstGeom>
            </p:spPr>
          </p:pic>
          <p:sp>
            <p:nvSpPr>
              <p:cNvPr id="10" name="TextBox 9"/>
              <p:cNvSpPr txBox="1"/>
              <p:nvPr/>
            </p:nvSpPr>
            <p:spPr>
              <a:xfrm>
                <a:off x="6962104" y="4327554"/>
                <a:ext cx="1485984" cy="184666"/>
              </a:xfrm>
              <a:prstGeom prst="rect">
                <a:avLst/>
              </a:prstGeom>
              <a:solidFill>
                <a:schemeClr val="bg1"/>
              </a:solidFill>
            </p:spPr>
            <p:txBody>
              <a:bodyPr wrap="none" lIns="0" tIns="0" rIns="0" bIns="0" rtlCol="0">
                <a:spAutoFit/>
              </a:bodyPr>
              <a:lstStyle/>
              <a:p>
                <a:r>
                  <a:rPr lang="en-US" sz="1200" b="1" dirty="0" err="1" smtClean="0">
                    <a:latin typeface="Arial" pitchFamily="34" charset="0"/>
                    <a:cs typeface="Arial" pitchFamily="34" charset="0"/>
                  </a:rPr>
                  <a:t>Maison</a:t>
                </a:r>
                <a:r>
                  <a:rPr lang="en-US" sz="1200" b="1" dirty="0" smtClean="0">
                    <a:latin typeface="Arial" pitchFamily="34" charset="0"/>
                    <a:cs typeface="Arial" pitchFamily="34" charset="0"/>
                  </a:rPr>
                  <a:t> de </a:t>
                </a:r>
                <a:r>
                  <a:rPr lang="en-US" sz="1200" b="1" dirty="0" err="1" smtClean="0">
                    <a:latin typeface="Arial" pitchFamily="34" charset="0"/>
                    <a:cs typeface="Arial" pitchFamily="34" charset="0"/>
                  </a:rPr>
                  <a:t>référence</a:t>
                </a:r>
                <a:endParaRPr lang="en-US" sz="1200" b="1" dirty="0">
                  <a:latin typeface="Arial" pitchFamily="34" charset="0"/>
                  <a:cs typeface="Arial" pitchFamily="34" charset="0"/>
                </a:endParaRPr>
              </a:p>
            </p:txBody>
          </p:sp>
          <p:sp>
            <p:nvSpPr>
              <p:cNvPr id="11" name="TextBox 10"/>
              <p:cNvSpPr txBox="1"/>
              <p:nvPr/>
            </p:nvSpPr>
            <p:spPr>
              <a:xfrm>
                <a:off x="6962104" y="4642908"/>
                <a:ext cx="1266372" cy="184666"/>
              </a:xfrm>
              <a:prstGeom prst="rect">
                <a:avLst/>
              </a:prstGeom>
              <a:solidFill>
                <a:schemeClr val="bg1"/>
              </a:solidFill>
            </p:spPr>
            <p:txBody>
              <a:bodyPr wrap="none" lIns="0" tIns="0" rIns="0" bIns="0" rtlCol="0">
                <a:spAutoFit/>
              </a:bodyPr>
              <a:lstStyle/>
              <a:p>
                <a:r>
                  <a:rPr lang="en-US" sz="1200" b="1" dirty="0" err="1" smtClean="0">
                    <a:latin typeface="Arial" pitchFamily="34" charset="0"/>
                    <a:cs typeface="Arial" pitchFamily="34" charset="0"/>
                  </a:rPr>
                  <a:t>Maison</a:t>
                </a:r>
                <a:r>
                  <a:rPr lang="en-US" sz="1200" b="1" dirty="0" smtClean="0">
                    <a:latin typeface="Arial" pitchFamily="34" charset="0"/>
                    <a:cs typeface="Arial" pitchFamily="34" charset="0"/>
                  </a:rPr>
                  <a:t> </a:t>
                </a:r>
                <a:r>
                  <a:rPr lang="en-US" sz="1200" b="1" dirty="0" err="1" smtClean="0">
                    <a:latin typeface="Arial" pitchFamily="34" charset="0"/>
                    <a:cs typeface="Arial" pitchFamily="34" charset="0"/>
                  </a:rPr>
                  <a:t>proposée</a:t>
                </a:r>
                <a:endParaRPr lang="en-US" sz="1200" b="1" dirty="0">
                  <a:latin typeface="Arial" pitchFamily="34" charset="0"/>
                  <a:cs typeface="Arial" pitchFamily="34" charset="0"/>
                </a:endParaRPr>
              </a:p>
            </p:txBody>
          </p:sp>
        </p:grpSp>
        <p:sp>
          <p:nvSpPr>
            <p:cNvPr id="15" name="TextBox 14"/>
            <p:cNvSpPr txBox="1"/>
            <p:nvPr/>
          </p:nvSpPr>
          <p:spPr>
            <a:xfrm>
              <a:off x="4651132" y="2579210"/>
              <a:ext cx="536331" cy="2831544"/>
            </a:xfrm>
            <a:prstGeom prst="rect">
              <a:avLst/>
            </a:prstGeom>
            <a:solidFill>
              <a:schemeClr val="bg1"/>
            </a:solidFill>
          </p:spPr>
          <p:txBody>
            <a:bodyPr wrap="square" lIns="0" tIns="0" rIns="0" bIns="0" rtlCol="0">
              <a:spAutoFit/>
            </a:bodyPr>
            <a:lstStyle/>
            <a:p>
              <a:pPr algn="r">
                <a:spcAft>
                  <a:spcPts val="2400"/>
                </a:spcAft>
              </a:pPr>
              <a:r>
                <a:rPr lang="en-US" sz="1400" b="1" dirty="0" smtClean="0"/>
                <a:t>30 %</a:t>
              </a:r>
            </a:p>
            <a:p>
              <a:pPr algn="r">
                <a:spcAft>
                  <a:spcPts val="2400"/>
                </a:spcAft>
              </a:pPr>
              <a:r>
                <a:rPr lang="en-US" sz="1400" b="1" dirty="0" smtClean="0"/>
                <a:t>25 %</a:t>
              </a:r>
            </a:p>
            <a:p>
              <a:pPr algn="r">
                <a:spcAft>
                  <a:spcPts val="2400"/>
                </a:spcAft>
              </a:pPr>
              <a:r>
                <a:rPr lang="en-US" sz="1400" b="1" dirty="0" smtClean="0"/>
                <a:t>20 %</a:t>
              </a:r>
            </a:p>
            <a:p>
              <a:pPr algn="r">
                <a:spcAft>
                  <a:spcPts val="2400"/>
                </a:spcAft>
              </a:pPr>
              <a:r>
                <a:rPr lang="en-US" sz="1400" b="1" dirty="0" smtClean="0"/>
                <a:t>15 %</a:t>
              </a:r>
            </a:p>
            <a:p>
              <a:pPr marL="342900" indent="-342900" algn="r">
                <a:spcAft>
                  <a:spcPts val="2400"/>
                </a:spcAft>
              </a:pPr>
              <a:r>
                <a:rPr lang="en-US" sz="1400" b="1" dirty="0" smtClean="0"/>
                <a:t>10 %</a:t>
              </a:r>
            </a:p>
            <a:p>
              <a:pPr marL="342900" indent="-342900" algn="r">
                <a:spcAft>
                  <a:spcPts val="2400"/>
                </a:spcAft>
              </a:pPr>
              <a:r>
                <a:rPr lang="en-US" sz="1400" b="1" dirty="0" smtClean="0"/>
                <a:t>5 %</a:t>
              </a:r>
              <a:endParaRPr lang="en-US" sz="1400" b="1" dirty="0"/>
            </a:p>
          </p:txBody>
        </p:sp>
        <p:sp>
          <p:nvSpPr>
            <p:cNvPr id="17" name="TextBox 16"/>
            <p:cNvSpPr txBox="1"/>
            <p:nvPr/>
          </p:nvSpPr>
          <p:spPr>
            <a:xfrm>
              <a:off x="5169871" y="5386893"/>
              <a:ext cx="3683983" cy="215444"/>
            </a:xfrm>
            <a:prstGeom prst="rect">
              <a:avLst/>
            </a:prstGeom>
            <a:solidFill>
              <a:schemeClr val="bg1"/>
            </a:solidFill>
          </p:spPr>
          <p:txBody>
            <a:bodyPr wrap="square" lIns="0" tIns="0" rIns="0" bIns="0" rtlCol="0">
              <a:spAutoFit/>
            </a:bodyPr>
            <a:lstStyle/>
            <a:p>
              <a:pPr marL="342900" indent="-342900">
                <a:spcAft>
                  <a:spcPts val="2400"/>
                </a:spcAft>
              </a:pPr>
              <a:r>
                <a:rPr lang="en-US" sz="1400" b="1" dirty="0" smtClean="0"/>
                <a:t>5 %	       10 %        15 %       20 %        25 %        30 %</a:t>
              </a:r>
              <a:endParaRPr lang="en-US" sz="1400" b="1" dirty="0"/>
            </a:p>
          </p:txBody>
        </p:sp>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fr-CA" dirty="0" smtClean="0"/>
              <a:t>Calculs – étanchéité à l’air</a:t>
            </a:r>
            <a:endParaRPr lang="fr-CA" dirty="0"/>
          </a:p>
        </p:txBody>
      </p:sp>
      <p:sp>
        <p:nvSpPr>
          <p:cNvPr id="9" name="Content Placeholder 8"/>
          <p:cNvSpPr>
            <a:spLocks noGrp="1"/>
          </p:cNvSpPr>
          <p:nvPr>
            <p:ph idx="1"/>
            <p:custDataLst>
              <p:tags r:id="rId2"/>
            </p:custDataLst>
          </p:nvPr>
        </p:nvSpPr>
        <p:spPr/>
        <p:txBody>
          <a:bodyPr/>
          <a:lstStyle/>
          <a:p>
            <a:pPr lvl="0"/>
            <a:r>
              <a:rPr lang="fr-CA" dirty="0" smtClean="0"/>
              <a:t>Valeur de 2,5 renouvellements d’air/heure (RAH) adoptée pour la maison de référence</a:t>
            </a:r>
          </a:p>
          <a:p>
            <a:pPr lvl="0"/>
            <a:r>
              <a:rPr lang="fr-CA" dirty="0" smtClean="0"/>
              <a:t>Maison proposée :</a:t>
            </a:r>
          </a:p>
          <a:p>
            <a:pPr lvl="2"/>
            <a:r>
              <a:rPr lang="fr-CA" dirty="0" smtClean="0"/>
              <a:t> 3,2 RAH si la construction </a:t>
            </a:r>
            <a:br>
              <a:rPr lang="fr-CA" dirty="0" smtClean="0"/>
            </a:br>
            <a:r>
              <a:rPr lang="fr-CA" dirty="0" smtClean="0"/>
              <a:t>est conforme à la section 9.25. du CNB</a:t>
            </a:r>
          </a:p>
          <a:p>
            <a:pPr lvl="2"/>
            <a:r>
              <a:rPr lang="fr-CA" dirty="0" smtClean="0"/>
              <a:t> 2,5 RAH si la construction est conforme </a:t>
            </a:r>
            <a:br>
              <a:rPr lang="fr-CA" dirty="0" smtClean="0"/>
            </a:br>
            <a:r>
              <a:rPr lang="fr-CA" dirty="0" smtClean="0"/>
              <a:t>à la section 9.25. et à l’article 9.36.2.10. du CNB</a:t>
            </a:r>
          </a:p>
          <a:p>
            <a:pPr lvl="2"/>
            <a:r>
              <a:rPr lang="fr-CA" dirty="0" smtClean="0"/>
              <a:t>Conformément aux essais (valeur à supposer </a:t>
            </a:r>
            <a:br>
              <a:rPr lang="fr-CA" dirty="0" smtClean="0"/>
            </a:br>
            <a:r>
              <a:rPr lang="fr-CA" dirty="0" smtClean="0"/>
              <a:t>pour le modèle)</a:t>
            </a:r>
          </a:p>
          <a:p>
            <a:endParaRPr lang="fr-CA" dirty="0"/>
          </a:p>
        </p:txBody>
      </p:sp>
      <p:sp>
        <p:nvSpPr>
          <p:cNvPr id="3" name="Slide Number Placeholder 2"/>
          <p:cNvSpPr>
            <a:spLocks noGrp="1"/>
          </p:cNvSpPr>
          <p:nvPr>
            <p:ph type="sldNum" sz="quarter" idx="10"/>
            <p:custDataLst>
              <p:tags r:id="rId3"/>
            </p:custDataLst>
          </p:nvPr>
        </p:nvSpPr>
        <p:spPr/>
        <p:txBody>
          <a:bodyPr/>
          <a:lstStyle/>
          <a:p>
            <a:fld id="{1A390B28-5F38-49F3-B24E-76F3A12EF5FA}" type="slidenum">
              <a:rPr lang="en-US" smtClean="0"/>
              <a:pPr/>
              <a:t>14</a:t>
            </a:fld>
            <a:endParaRPr lang="en-US" dirty="0"/>
          </a:p>
        </p:txBody>
      </p:sp>
      <p:sp>
        <p:nvSpPr>
          <p:cNvPr id="4" name="Content Placeholder 2"/>
          <p:cNvSpPr txBox="1">
            <a:spLocks/>
          </p:cNvSpPr>
          <p:nvPr>
            <p:custDataLst>
              <p:tags r:id="rId4"/>
            </p:custDataLst>
          </p:nvPr>
        </p:nvSpPr>
        <p:spPr>
          <a:xfrm>
            <a:off x="457199" y="1600200"/>
            <a:ext cx="8418946" cy="4525963"/>
          </a:xfrm>
          <a:prstGeom prst="rect">
            <a:avLst/>
          </a:prstGeom>
        </p:spPr>
        <p:txBody>
          <a:bodyPr/>
          <a:lstStyle/>
          <a:p>
            <a:pPr marL="0" marR="0" lvl="0" indent="0" algn="l" defTabSz="914400" rtl="0" eaLnBrk="0" fontAlgn="base" latinLnBrk="0" hangingPunct="0">
              <a:lnSpc>
                <a:spcPct val="100000"/>
              </a:lnSpc>
              <a:spcBef>
                <a:spcPct val="20000"/>
              </a:spcBef>
              <a:spcAft>
                <a:spcPct val="0"/>
              </a:spcAft>
              <a:buClrTx/>
              <a:buSzTx/>
              <a:buFont typeface="Arial" pitchFamily="34" charset="0"/>
              <a:buChar char="•"/>
              <a:tabLst/>
              <a:defRPr/>
            </a:pPr>
            <a:endParaRPr lang="en-US" sz="28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fr-CA" dirty="0" smtClean="0"/>
              <a:t>Maison proposée</a:t>
            </a:r>
            <a:endParaRPr lang="fr-CA" dirty="0"/>
          </a:p>
        </p:txBody>
      </p:sp>
      <p:sp>
        <p:nvSpPr>
          <p:cNvPr id="3" name="Content Placeholder 2"/>
          <p:cNvSpPr>
            <a:spLocks noGrp="1"/>
          </p:cNvSpPr>
          <p:nvPr>
            <p:ph idx="1"/>
            <p:custDataLst>
              <p:tags r:id="rId2"/>
            </p:custDataLst>
          </p:nvPr>
        </p:nvSpPr>
        <p:spPr/>
        <p:txBody>
          <a:bodyPr/>
          <a:lstStyle/>
          <a:p>
            <a:pPr lvl="1"/>
            <a:r>
              <a:rPr lang="fr-CA" dirty="0" smtClean="0"/>
              <a:t>Enveloppe du bâtiment</a:t>
            </a:r>
          </a:p>
          <a:p>
            <a:pPr lvl="2"/>
            <a:r>
              <a:rPr lang="fr-CA" dirty="0" smtClean="0"/>
              <a:t>L’orientation de la maison réelle peut différer </a:t>
            </a:r>
            <a:br>
              <a:rPr lang="fr-CA" dirty="0" smtClean="0"/>
            </a:br>
            <a:r>
              <a:rPr lang="fr-CA" dirty="0" smtClean="0"/>
              <a:t>de 22,5 degrés par rapport à la conception.</a:t>
            </a:r>
          </a:p>
          <a:p>
            <a:pPr lvl="1"/>
            <a:r>
              <a:rPr lang="fr-CA" dirty="0" smtClean="0"/>
              <a:t>CVCA</a:t>
            </a:r>
          </a:p>
          <a:p>
            <a:pPr lvl="2"/>
            <a:r>
              <a:rPr lang="fr-CA" dirty="0" smtClean="0"/>
              <a:t>La performance du ventilateur récupérateur de chaleur est limitée à la chaleur sensible</a:t>
            </a:r>
          </a:p>
          <a:p>
            <a:pPr lvl="1"/>
            <a:r>
              <a:rPr lang="fr-CA" dirty="0" smtClean="0"/>
              <a:t>Chauffage de l’eau sanitaire</a:t>
            </a:r>
          </a:p>
          <a:p>
            <a:pPr lvl="2"/>
            <a:r>
              <a:rPr lang="fr-CA" dirty="0" smtClean="0"/>
              <a:t>Calcul de la récupération de chaleur contenue dans l’eau de vidange permis, mais avec des limitations</a:t>
            </a:r>
          </a:p>
          <a:p>
            <a:pPr lvl="2"/>
            <a:endParaRPr lang="fr-CA" dirty="0" smtClean="0"/>
          </a:p>
        </p:txBody>
      </p:sp>
      <p:sp>
        <p:nvSpPr>
          <p:cNvPr id="4" name="Slide Number Placeholder 3"/>
          <p:cNvSpPr>
            <a:spLocks noGrp="1"/>
          </p:cNvSpPr>
          <p:nvPr>
            <p:ph type="sldNum" sz="quarter" idx="10"/>
            <p:custDataLst>
              <p:tags r:id="rId3"/>
            </p:custDataLst>
          </p:nvPr>
        </p:nvSpPr>
        <p:spPr/>
        <p:txBody>
          <a:bodyPr/>
          <a:lstStyle/>
          <a:p>
            <a:fld id="{03C02EFA-F39D-4A1B-8A97-E2DEAAF62386}" type="slidenum">
              <a:rPr lang="en-US" smtClean="0"/>
              <a:pPr/>
              <a:t>15</a:t>
            </a:fld>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fr-CA" smtClean="0"/>
              <a:t>Maison de référence</a:t>
            </a:r>
            <a:endParaRPr lang="fr-CA" dirty="0"/>
          </a:p>
        </p:txBody>
      </p:sp>
      <p:sp>
        <p:nvSpPr>
          <p:cNvPr id="3" name="Content Placeholder 2"/>
          <p:cNvSpPr>
            <a:spLocks noGrp="1"/>
          </p:cNvSpPr>
          <p:nvPr>
            <p:ph idx="1"/>
            <p:custDataLst>
              <p:tags r:id="rId2"/>
            </p:custDataLst>
          </p:nvPr>
        </p:nvSpPr>
        <p:spPr/>
        <p:txBody>
          <a:bodyPr/>
          <a:lstStyle/>
          <a:p>
            <a:r>
              <a:rPr lang="fr-CA" sz="2400" dirty="0" smtClean="0"/>
              <a:t>CVCA</a:t>
            </a:r>
          </a:p>
          <a:p>
            <a:pPr lvl="2"/>
            <a:r>
              <a:rPr lang="fr-CA" sz="2000" dirty="0" smtClean="0"/>
              <a:t>Exigences prescriptives pour le même type de matériel </a:t>
            </a:r>
            <a:br>
              <a:rPr lang="fr-CA" sz="2000" dirty="0" smtClean="0"/>
            </a:br>
            <a:r>
              <a:rPr lang="fr-CA" sz="2000" dirty="0" smtClean="0"/>
              <a:t>et le même combustible que dans la maison proposée</a:t>
            </a:r>
          </a:p>
          <a:p>
            <a:pPr lvl="2"/>
            <a:r>
              <a:rPr lang="fr-CA" sz="2000" dirty="0" smtClean="0"/>
              <a:t>Générateur d’air chaud au gaz d’un AFUE de 92 % si le matériel proposé n’est pas mentionné dans la méthode prescriptive</a:t>
            </a:r>
          </a:p>
          <a:p>
            <a:r>
              <a:rPr lang="fr-CA" sz="2400" dirty="0" smtClean="0"/>
              <a:t>Chauffage de l’eau sanitaire</a:t>
            </a:r>
          </a:p>
          <a:p>
            <a:pPr lvl="2"/>
            <a:r>
              <a:rPr lang="fr-CA" sz="2000" dirty="0" smtClean="0"/>
              <a:t>Exigences prescriptives pour le chauffe-eau </a:t>
            </a:r>
            <a:br>
              <a:rPr lang="fr-CA" sz="2000" dirty="0" smtClean="0"/>
            </a:br>
            <a:r>
              <a:rPr lang="fr-CA" sz="2000" dirty="0" smtClean="0"/>
              <a:t>à accumulation et le combustible proposés</a:t>
            </a:r>
          </a:p>
          <a:p>
            <a:pPr lvl="2"/>
            <a:r>
              <a:rPr lang="fr-CA" sz="2000" dirty="0" smtClean="0"/>
              <a:t>Type à accumulation au gaz si le matériel proposé </a:t>
            </a:r>
            <a:br>
              <a:rPr lang="fr-CA" sz="2000" dirty="0" smtClean="0"/>
            </a:br>
            <a:r>
              <a:rPr lang="fr-CA" sz="2000" dirty="0" smtClean="0"/>
              <a:t>n’est pas mentionné dans la méthode prescriptive</a:t>
            </a:r>
          </a:p>
        </p:txBody>
      </p:sp>
      <p:sp>
        <p:nvSpPr>
          <p:cNvPr id="6" name="Slide Number Placeholder 5"/>
          <p:cNvSpPr>
            <a:spLocks noGrp="1"/>
          </p:cNvSpPr>
          <p:nvPr>
            <p:ph type="sldNum" sz="quarter" idx="10"/>
            <p:custDataLst>
              <p:tags r:id="rId3"/>
            </p:custDataLst>
          </p:nvPr>
        </p:nvSpPr>
        <p:spPr/>
        <p:txBody>
          <a:bodyPr/>
          <a:lstStyle/>
          <a:p>
            <a:fld id="{03C02EFA-F39D-4A1B-8A97-E2DEAAF62386}" type="slidenum">
              <a:rPr lang="en-US" smtClean="0"/>
              <a:pPr/>
              <a:t>16</a:t>
            </a:fld>
            <a:endParaRPr lang="en-US"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fr-CA" smtClean="0"/>
              <a:t>Production de rapports (division C)</a:t>
            </a:r>
            <a:endParaRPr lang="fr-CA" dirty="0"/>
          </a:p>
        </p:txBody>
      </p:sp>
      <p:sp>
        <p:nvSpPr>
          <p:cNvPr id="3" name="Content Placeholder 2"/>
          <p:cNvSpPr>
            <a:spLocks noGrp="1"/>
          </p:cNvSpPr>
          <p:nvPr>
            <p:ph idx="1"/>
            <p:custDataLst>
              <p:tags r:id="rId2"/>
            </p:custDataLst>
          </p:nvPr>
        </p:nvSpPr>
        <p:spPr>
          <a:xfrm>
            <a:off x="457199" y="1600200"/>
            <a:ext cx="8440615" cy="4525963"/>
          </a:xfrm>
        </p:spPr>
        <p:txBody>
          <a:bodyPr/>
          <a:lstStyle/>
          <a:p>
            <a:pPr lvl="1"/>
            <a:r>
              <a:rPr lang="fr-CA" sz="2400" dirty="0" smtClean="0"/>
              <a:t>Les exigences de production de rapport s’appliquent seulement à la sous-section 9.36.5.</a:t>
            </a:r>
          </a:p>
          <a:p>
            <a:pPr lvl="2"/>
            <a:r>
              <a:rPr lang="fr-CA" sz="2000" dirty="0" smtClean="0"/>
              <a:t>Dessins et spécifications exigés pour la maison proposée</a:t>
            </a:r>
          </a:p>
          <a:p>
            <a:pPr lvl="2"/>
            <a:r>
              <a:rPr lang="fr-CA" sz="2000" dirty="0" smtClean="0"/>
              <a:t>Rapport exigé pour chaque conception de maison</a:t>
            </a:r>
          </a:p>
          <a:p>
            <a:pPr marL="804863" lvl="3" indent="-228600">
              <a:tabLst>
                <a:tab pos="804863" algn="l"/>
              </a:tabLst>
            </a:pPr>
            <a:r>
              <a:rPr lang="fr-CA" sz="1600" dirty="0" smtClean="0"/>
              <a:t>Information sur le projet</a:t>
            </a:r>
          </a:p>
          <a:p>
            <a:pPr marL="804863" lvl="3" indent="-228600">
              <a:tabLst>
                <a:tab pos="804863" algn="l"/>
              </a:tabLst>
            </a:pPr>
            <a:r>
              <a:rPr lang="fr-CA" sz="1600" dirty="0" smtClean="0"/>
              <a:t>Résumé des caractéristiques de l’enveloppe du bâtiment, </a:t>
            </a:r>
            <a:br>
              <a:rPr lang="fr-CA" sz="1600" dirty="0" smtClean="0"/>
            </a:br>
            <a:r>
              <a:rPr lang="fr-CA" sz="1600" dirty="0" smtClean="0"/>
              <a:t>du système CVCA et du système de chauffage de l’eau sanitaire</a:t>
            </a:r>
          </a:p>
          <a:p>
            <a:pPr marL="804863" lvl="3" indent="-228600">
              <a:tabLst>
                <a:tab pos="804863" algn="l"/>
              </a:tabLst>
            </a:pPr>
            <a:r>
              <a:rPr lang="fr-CA" sz="1600" dirty="0" smtClean="0"/>
              <a:t>Résumé des données de performance énergétique</a:t>
            </a:r>
          </a:p>
          <a:p>
            <a:pPr marL="804863" lvl="3" indent="-228600">
              <a:tabLst>
                <a:tab pos="804863" algn="l"/>
              </a:tabLst>
            </a:pPr>
            <a:r>
              <a:rPr lang="fr-CA" sz="1600" dirty="0" smtClean="0"/>
              <a:t>Nom du logiciel, version et adaptations le cas échéant</a:t>
            </a:r>
          </a:p>
          <a:p>
            <a:pPr marL="804863" lvl="3" indent="-228600">
              <a:tabLst>
                <a:tab pos="804863" algn="l"/>
              </a:tabLst>
            </a:pPr>
            <a:r>
              <a:rPr lang="fr-CA" sz="1600" dirty="0" smtClean="0"/>
              <a:t>Déclaration attestant que les calculs satisfont aux exigences </a:t>
            </a:r>
            <a:br>
              <a:rPr lang="fr-CA" sz="1600" dirty="0" smtClean="0"/>
            </a:br>
            <a:r>
              <a:rPr lang="fr-CA" sz="1600" dirty="0" smtClean="0"/>
              <a:t>de la sous-section 9.36.5.</a:t>
            </a:r>
          </a:p>
          <a:p>
            <a:r>
              <a:rPr lang="fr-CA" sz="2400" dirty="0" smtClean="0"/>
              <a:t>Fournit des lignes directrices pour les autorités compétentes</a:t>
            </a:r>
          </a:p>
        </p:txBody>
      </p:sp>
      <p:sp>
        <p:nvSpPr>
          <p:cNvPr id="6" name="Slide Number Placeholder 5"/>
          <p:cNvSpPr>
            <a:spLocks noGrp="1"/>
          </p:cNvSpPr>
          <p:nvPr>
            <p:ph type="sldNum" sz="quarter" idx="10"/>
            <p:custDataLst>
              <p:tags r:id="rId3"/>
            </p:custDataLst>
          </p:nvPr>
        </p:nvSpPr>
        <p:spPr/>
        <p:txBody>
          <a:bodyPr/>
          <a:lstStyle/>
          <a:p>
            <a:fld id="{03C02EFA-F39D-4A1B-8A97-E2DEAAF62386}" type="slidenum">
              <a:rPr lang="en-US" smtClean="0"/>
              <a:pPr/>
              <a:t>17</a:t>
            </a:fld>
            <a:endParaRPr lang="en-US" dirty="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custDataLst>
              <p:tags r:id="rId1"/>
            </p:custDataLst>
          </p:nvPr>
        </p:nvSpPr>
        <p:spPr/>
        <p:txBody>
          <a:bodyPr/>
          <a:lstStyle/>
          <a:p>
            <a:r>
              <a:rPr lang="fr-CA" smtClean="0"/>
              <a:t>Logiciel </a:t>
            </a:r>
            <a:endParaRPr lang="fr-CA" dirty="0"/>
          </a:p>
        </p:txBody>
      </p:sp>
      <p:sp>
        <p:nvSpPr>
          <p:cNvPr id="3" name="Content Placeholder 2"/>
          <p:cNvSpPr>
            <a:spLocks noGrp="1"/>
          </p:cNvSpPr>
          <p:nvPr>
            <p:ph idx="1"/>
            <p:custDataLst>
              <p:tags r:id="rId2"/>
            </p:custDataLst>
          </p:nvPr>
        </p:nvSpPr>
        <p:spPr/>
        <p:txBody>
          <a:bodyPr/>
          <a:lstStyle/>
          <a:p>
            <a:pPr lvl="1"/>
            <a:r>
              <a:rPr lang="fr-CA" sz="2000" dirty="0" smtClean="0"/>
              <a:t>Le CNB ne peut pas inclure par renvoi un logiciel/outil </a:t>
            </a:r>
            <a:br>
              <a:rPr lang="fr-CA" sz="2000" dirty="0" smtClean="0"/>
            </a:br>
            <a:r>
              <a:rPr lang="fr-CA" sz="2000" dirty="0" smtClean="0"/>
              <a:t>de calcul spécifique</a:t>
            </a:r>
          </a:p>
          <a:p>
            <a:pPr lvl="2"/>
            <a:r>
              <a:rPr lang="fr-CA" sz="1800" dirty="0" smtClean="0"/>
              <a:t>Considéré comme une exigence administrative</a:t>
            </a:r>
          </a:p>
          <a:p>
            <a:pPr lvl="1"/>
            <a:r>
              <a:rPr lang="fr-CA" sz="2000" dirty="0" smtClean="0"/>
              <a:t>SCÉ et son logiciel (HOT2000) sont un outil</a:t>
            </a:r>
          </a:p>
          <a:p>
            <a:pPr lvl="2"/>
            <a:r>
              <a:rPr lang="fr-CA" sz="1800" dirty="0" smtClean="0"/>
              <a:t>Le logiciel permet de démontrer la conformité </a:t>
            </a:r>
            <a:br>
              <a:rPr lang="fr-CA" sz="1800" dirty="0" smtClean="0"/>
            </a:br>
            <a:r>
              <a:rPr lang="fr-CA" sz="1800" dirty="0" smtClean="0"/>
              <a:t>à la méthode de performance</a:t>
            </a:r>
          </a:p>
          <a:p>
            <a:pPr lvl="2"/>
            <a:r>
              <a:rPr lang="fr-CA" sz="1800" dirty="0" smtClean="0"/>
              <a:t>Il s’intéresse à l’enveloppe du bâtiment, au système </a:t>
            </a:r>
            <a:br>
              <a:rPr lang="fr-CA" sz="1800" dirty="0" smtClean="0"/>
            </a:br>
            <a:r>
              <a:rPr lang="fr-CA" sz="1800" dirty="0" smtClean="0"/>
              <a:t>CVCA et au système de chauffage de l’eau sanitaire</a:t>
            </a:r>
          </a:p>
          <a:p>
            <a:pPr lvl="2"/>
            <a:r>
              <a:rPr lang="fr-CA" sz="1800" dirty="0" smtClean="0"/>
              <a:t>Il aborde d’autres questions (sources de combustible, </a:t>
            </a:r>
            <a:br>
              <a:rPr lang="fr-CA" sz="1800" dirty="0" smtClean="0"/>
            </a:br>
            <a:r>
              <a:rPr lang="fr-CA" sz="1800" dirty="0" smtClean="0"/>
              <a:t>y compris les énergies renouvelables, la charge des prises)</a:t>
            </a:r>
          </a:p>
          <a:p>
            <a:pPr lvl="1"/>
            <a:r>
              <a:rPr lang="fr-CA" sz="2000" dirty="0" err="1" smtClean="0"/>
              <a:t>RNCan</a:t>
            </a:r>
            <a:r>
              <a:rPr lang="fr-CA" sz="2000" dirty="0" smtClean="0"/>
              <a:t>, la CCCBPI et le CNRC ont travaillé ensemble à garantir </a:t>
            </a:r>
            <a:br>
              <a:rPr lang="fr-CA" sz="2000" dirty="0" smtClean="0"/>
            </a:br>
            <a:r>
              <a:rPr lang="fr-CA" sz="2000" dirty="0" smtClean="0"/>
              <a:t>que HOT2000 puisse être utilisé pour la démonstration de la conformité au CNB</a:t>
            </a:r>
            <a:endParaRPr lang="fr-CA" sz="2000" dirty="0"/>
          </a:p>
        </p:txBody>
      </p:sp>
      <p:sp>
        <p:nvSpPr>
          <p:cNvPr id="4" name="Slide Number Placeholder 5"/>
          <p:cNvSpPr txBox="1">
            <a:spLocks/>
          </p:cNvSpPr>
          <p:nvPr>
            <p:custDataLst>
              <p:tags r:id="rId3"/>
            </p:custDataLst>
          </p:nvPr>
        </p:nvSpPr>
        <p:spPr>
          <a:xfrm>
            <a:off x="6670431" y="6332904"/>
            <a:ext cx="2133600" cy="365125"/>
          </a:xfrm>
          <a:prstGeom prst="rect">
            <a:avLst/>
          </a:prstGeom>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C02EFA-F39D-4A1B-8A97-E2DEAAF62386}" type="slidenum">
              <a:rPr kumimoji="0" lang="en-US" sz="1600" b="1" i="0" u="none" strike="noStrike" kern="1200" cap="none" spc="0" normalizeH="0" baseline="0" noProof="0" smtClean="0">
                <a:ln>
                  <a:noFill/>
                </a:ln>
                <a:solidFill>
                  <a:schemeClr val="tx1"/>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600" b="1"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ctrTitle"/>
            <p:custDataLst>
              <p:tags r:id="rId1"/>
            </p:custDataLst>
          </p:nvPr>
        </p:nvSpPr>
        <p:spPr>
          <a:xfrm>
            <a:off x="685800" y="2530475"/>
            <a:ext cx="7772400" cy="762000"/>
          </a:xfrm>
        </p:spPr>
        <p:txBody>
          <a:bodyPr/>
          <a:lstStyle/>
          <a:p>
            <a:pPr eaLnBrk="1" hangingPunct="1"/>
            <a:r>
              <a:rPr lang="en-US" dirty="0" smtClean="0"/>
              <a:t>Des questions?</a:t>
            </a:r>
          </a:p>
        </p:txBody>
      </p:sp>
      <p:sp>
        <p:nvSpPr>
          <p:cNvPr id="3" name="Subtitle 2"/>
          <p:cNvSpPr>
            <a:spLocks noGrp="1"/>
          </p:cNvSpPr>
          <p:nvPr>
            <p:ph type="subTitle" idx="1"/>
            <p:custDataLst>
              <p:tags r:id="rId2"/>
            </p:custDataLst>
          </p:nvPr>
        </p:nvSpPr>
        <p:spPr>
          <a:xfrm>
            <a:off x="685800" y="3571875"/>
            <a:ext cx="7772400" cy="1371600"/>
          </a:xfrm>
        </p:spPr>
        <p:txBody>
          <a:bodyPr rtlCol="0">
            <a:normAutofit fontScale="92500" lnSpcReduction="10000"/>
          </a:bodyPr>
          <a:lstStyle/>
          <a:p>
            <a:pPr eaLnBrk="1" fontAlgn="auto" hangingPunct="1">
              <a:spcAft>
                <a:spcPts val="0"/>
              </a:spcAft>
              <a:defRPr/>
            </a:pPr>
            <a:r>
              <a:rPr lang="en-US" dirty="0" smtClean="0">
                <a:hlinkClick r:id="rId5"/>
              </a:rPr>
              <a:t>www.codesnationaux.cnrc.gc.ca</a:t>
            </a:r>
            <a:r>
              <a:rPr lang="en-US" dirty="0" smtClean="0"/>
              <a:t> </a:t>
            </a:r>
          </a:p>
          <a:p>
            <a:pPr eaLnBrk="1" fontAlgn="auto" hangingPunct="1">
              <a:spcAft>
                <a:spcPts val="0"/>
              </a:spcAft>
              <a:defRPr/>
            </a:pPr>
            <a:endParaRPr lang="en-US" dirty="0" smtClean="0"/>
          </a:p>
          <a:p>
            <a:pPr eaLnBrk="1" fontAlgn="auto" hangingPunct="1">
              <a:spcAft>
                <a:spcPts val="0"/>
              </a:spcAft>
              <a:defRPr/>
            </a:pPr>
            <a:r>
              <a:rPr lang="en-US" dirty="0" smtClean="0"/>
              <a:t>Merci</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dirty="0" smtClean="0"/>
              <a:t>Introduction</a:t>
            </a:r>
            <a:endParaRPr lang="en-US" dirty="0"/>
          </a:p>
        </p:txBody>
      </p:sp>
      <p:sp>
        <p:nvSpPr>
          <p:cNvPr id="3" name="Content Placeholder 2"/>
          <p:cNvSpPr>
            <a:spLocks noGrp="1"/>
          </p:cNvSpPr>
          <p:nvPr>
            <p:ph idx="1"/>
            <p:custDataLst>
              <p:tags r:id="rId2"/>
            </p:custDataLst>
          </p:nvPr>
        </p:nvSpPr>
        <p:spPr/>
        <p:txBody>
          <a:bodyPr/>
          <a:lstStyle/>
          <a:p>
            <a:pPr>
              <a:buFont typeface="Arial" charset="0"/>
              <a:buChar char="•"/>
            </a:pPr>
            <a:r>
              <a:rPr lang="fr-CA" dirty="0" smtClean="0">
                <a:latin typeface="Arial" charset="0"/>
                <a:cs typeface="Arial" charset="0"/>
              </a:rPr>
              <a:t>Série de quatre présentations</a:t>
            </a:r>
          </a:p>
          <a:p>
            <a:pPr>
              <a:buFont typeface="Arial" charset="0"/>
              <a:buChar char="•"/>
            </a:pPr>
            <a:r>
              <a:rPr lang="fr-CA" dirty="0" smtClean="0">
                <a:latin typeface="Arial" charset="0"/>
                <a:cs typeface="Arial" charset="0"/>
              </a:rPr>
              <a:t>Code modèle élaboré par la Commission canadienne des codes du bâtiment et de prévention des incendies</a:t>
            </a:r>
          </a:p>
          <a:p>
            <a:pPr>
              <a:buFont typeface="Arial" charset="0"/>
              <a:buChar char="•"/>
            </a:pPr>
            <a:r>
              <a:rPr lang="fr-CA" dirty="0" smtClean="0">
                <a:latin typeface="Arial" charset="0"/>
                <a:cs typeface="Arial" charset="0"/>
              </a:rPr>
              <a:t>Le Code national du bâtiment - Canada 2010 (CNB) doit être adopté par les autorités provinciales/territoriales pour avoir force de loi</a:t>
            </a:r>
          </a:p>
        </p:txBody>
      </p:sp>
      <p:sp>
        <p:nvSpPr>
          <p:cNvPr id="4" name="Slide Number Placeholder 3"/>
          <p:cNvSpPr>
            <a:spLocks noGrp="1"/>
          </p:cNvSpPr>
          <p:nvPr>
            <p:ph type="sldNum" sz="quarter" idx="10"/>
            <p:custDataLst>
              <p:tags r:id="rId3"/>
            </p:custDataLst>
          </p:nvPr>
        </p:nvSpPr>
        <p:spPr/>
        <p:txBody>
          <a:bodyPr/>
          <a:lstStyle/>
          <a:p>
            <a:pPr>
              <a:defRPr/>
            </a:pPr>
            <a:fld id="{03C02EFA-F39D-4A1B-8A97-E2DEAAF62386}" type="slidenum">
              <a:rPr lang="en-US" smtClean="0"/>
              <a:pPr>
                <a:defRPr/>
              </a:pPr>
              <a:t>2</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fr-CA" dirty="0" smtClean="0"/>
              <a:t>Aperçu</a:t>
            </a:r>
            <a:endParaRPr lang="fr-CA" dirty="0"/>
          </a:p>
        </p:txBody>
      </p:sp>
      <p:sp>
        <p:nvSpPr>
          <p:cNvPr id="3" name="Content Placeholder 2"/>
          <p:cNvSpPr>
            <a:spLocks noGrp="1"/>
          </p:cNvSpPr>
          <p:nvPr>
            <p:ph idx="1"/>
            <p:custDataLst>
              <p:tags r:id="rId2"/>
            </p:custDataLst>
          </p:nvPr>
        </p:nvSpPr>
        <p:spPr/>
        <p:txBody>
          <a:bodyPr/>
          <a:lstStyle/>
          <a:p>
            <a:pPr lvl="1"/>
            <a:r>
              <a:rPr lang="fr-CA" dirty="0" smtClean="0"/>
              <a:t>Structure de la sous-section</a:t>
            </a:r>
          </a:p>
          <a:p>
            <a:pPr lvl="1"/>
            <a:r>
              <a:rPr lang="fr-CA" dirty="0" smtClean="0"/>
              <a:t>Concept de méthode de performance</a:t>
            </a:r>
          </a:p>
          <a:p>
            <a:pPr lvl="1"/>
            <a:r>
              <a:rPr lang="fr-CA" dirty="0" smtClean="0"/>
              <a:t>Domaine d’application</a:t>
            </a:r>
          </a:p>
          <a:p>
            <a:pPr lvl="1"/>
            <a:r>
              <a:rPr lang="fr-CA" dirty="0" smtClean="0"/>
              <a:t>Calculs</a:t>
            </a:r>
          </a:p>
          <a:p>
            <a:pPr lvl="1"/>
            <a:r>
              <a:rPr lang="fr-CA" dirty="0" smtClean="0"/>
              <a:t>Maison proposée</a:t>
            </a:r>
          </a:p>
          <a:p>
            <a:pPr lvl="1"/>
            <a:r>
              <a:rPr lang="fr-CA" dirty="0" smtClean="0"/>
              <a:t>Maison de référence</a:t>
            </a:r>
          </a:p>
          <a:p>
            <a:pPr lvl="1"/>
            <a:r>
              <a:rPr lang="fr-CA" dirty="0" smtClean="0"/>
              <a:t>Production de rapports</a:t>
            </a:r>
          </a:p>
          <a:p>
            <a:pPr lvl="1"/>
            <a:r>
              <a:rPr lang="fr-CA" dirty="0" smtClean="0"/>
              <a:t>Logiciel</a:t>
            </a:r>
          </a:p>
          <a:p>
            <a:pPr lvl="1"/>
            <a:endParaRPr lang="fr-CA" dirty="0"/>
          </a:p>
        </p:txBody>
      </p:sp>
      <p:sp>
        <p:nvSpPr>
          <p:cNvPr id="6" name="Slide Number Placeholder 5"/>
          <p:cNvSpPr>
            <a:spLocks noGrp="1"/>
          </p:cNvSpPr>
          <p:nvPr>
            <p:ph type="sldNum" sz="quarter" idx="10"/>
            <p:custDataLst>
              <p:tags r:id="rId3"/>
            </p:custDataLst>
          </p:nvPr>
        </p:nvSpPr>
        <p:spPr/>
        <p:txBody>
          <a:bodyPr/>
          <a:lstStyle/>
          <a:p>
            <a:fld id="{03C02EFA-F39D-4A1B-8A97-E2DEAAF62386}" type="slidenum">
              <a:rPr lang="en-US" smtClean="0"/>
              <a:pPr/>
              <a:t>3</a:t>
            </a:fld>
            <a:endParaRPr lang="en-US"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467710" y="274638"/>
            <a:ext cx="8229600" cy="1143000"/>
          </a:xfrm>
        </p:spPr>
        <p:txBody>
          <a:bodyPr/>
          <a:lstStyle/>
          <a:p>
            <a:r>
              <a:rPr lang="fr-CA" dirty="0" smtClean="0"/>
              <a:t>Structure de la sous-section</a:t>
            </a:r>
            <a:endParaRPr lang="fr-CA" dirty="0"/>
          </a:p>
        </p:txBody>
      </p:sp>
      <p:sp>
        <p:nvSpPr>
          <p:cNvPr id="3" name="Content Placeholder 2"/>
          <p:cNvSpPr>
            <a:spLocks noGrp="1"/>
          </p:cNvSpPr>
          <p:nvPr>
            <p:ph idx="1"/>
            <p:custDataLst>
              <p:tags r:id="rId2"/>
            </p:custDataLst>
          </p:nvPr>
        </p:nvSpPr>
        <p:spPr/>
        <p:txBody>
          <a:bodyPr/>
          <a:lstStyle/>
          <a:p>
            <a:r>
              <a:rPr lang="fr-CA" sz="2400" dirty="0" smtClean="0"/>
              <a:t>Généralités</a:t>
            </a:r>
          </a:p>
          <a:p>
            <a:pPr lvl="2"/>
            <a:r>
              <a:rPr lang="fr-CA" sz="2000" dirty="0" smtClean="0">
                <a:solidFill>
                  <a:schemeClr val="bg1">
                    <a:lumMod val="50000"/>
                  </a:schemeClr>
                </a:solidFill>
              </a:rPr>
              <a:t>9.36.5.</a:t>
            </a:r>
            <a:r>
              <a:rPr lang="fr-CA" sz="2000" dirty="0" smtClean="0"/>
              <a:t>1.	Objet et domaine d’application</a:t>
            </a:r>
          </a:p>
          <a:p>
            <a:pPr lvl="2"/>
            <a:r>
              <a:rPr lang="fr-CA" sz="2000" dirty="0" smtClean="0">
                <a:solidFill>
                  <a:schemeClr val="bg1">
                    <a:lumMod val="50000"/>
                  </a:schemeClr>
                </a:solidFill>
              </a:rPr>
              <a:t>9.36.5.</a:t>
            </a:r>
            <a:r>
              <a:rPr lang="fr-CA" sz="2000" dirty="0" smtClean="0"/>
              <a:t>2. 	Définitions</a:t>
            </a:r>
          </a:p>
          <a:p>
            <a:pPr lvl="2"/>
            <a:r>
              <a:rPr lang="fr-CA" sz="2000" dirty="0" smtClean="0">
                <a:solidFill>
                  <a:schemeClr val="bg1">
                    <a:lumMod val="50000"/>
                  </a:schemeClr>
                </a:solidFill>
              </a:rPr>
              <a:t>9.36.5</a:t>
            </a:r>
            <a:r>
              <a:rPr lang="fr-CA" sz="2000" dirty="0" smtClean="0"/>
              <a:t>.3. 	Conformité</a:t>
            </a:r>
          </a:p>
          <a:p>
            <a:pPr lvl="1"/>
            <a:r>
              <a:rPr lang="fr-CA" sz="2400" dirty="0" smtClean="0"/>
              <a:t>Calculs</a:t>
            </a:r>
          </a:p>
          <a:p>
            <a:pPr lvl="2"/>
            <a:r>
              <a:rPr lang="fr-CA" sz="2000" dirty="0" smtClean="0">
                <a:solidFill>
                  <a:schemeClr val="bg1">
                    <a:lumMod val="50000"/>
                  </a:schemeClr>
                </a:solidFill>
              </a:rPr>
              <a:t>9.36.5</a:t>
            </a:r>
            <a:r>
              <a:rPr lang="fr-CA" sz="2000" dirty="0" smtClean="0"/>
              <a:t>.4.	Méthodes de calcul</a:t>
            </a:r>
          </a:p>
          <a:p>
            <a:pPr lvl="2"/>
            <a:r>
              <a:rPr lang="fr-CA" sz="2000" dirty="0" smtClean="0">
                <a:solidFill>
                  <a:schemeClr val="bg1">
                    <a:lumMod val="50000"/>
                  </a:schemeClr>
                </a:solidFill>
              </a:rPr>
              <a:t>9.36.5.</a:t>
            </a:r>
            <a:r>
              <a:rPr lang="fr-CA" sz="2000" dirty="0" smtClean="0"/>
              <a:t>5.	Données climatiques</a:t>
            </a:r>
          </a:p>
          <a:p>
            <a:pPr lvl="2"/>
            <a:r>
              <a:rPr lang="fr-CA" sz="2000" dirty="0" smtClean="0">
                <a:solidFill>
                  <a:schemeClr val="bg1">
                    <a:lumMod val="50000"/>
                  </a:schemeClr>
                </a:solidFill>
              </a:rPr>
              <a:t>9.36.5.</a:t>
            </a:r>
            <a:r>
              <a:rPr lang="fr-CA" sz="2000" dirty="0" smtClean="0"/>
              <a:t>6.	Calculs liés à l’enveloppe du bâtiment</a:t>
            </a:r>
          </a:p>
          <a:p>
            <a:pPr lvl="2"/>
            <a:r>
              <a:rPr lang="fr-CA" sz="2000" dirty="0" smtClean="0">
                <a:solidFill>
                  <a:schemeClr val="bg1">
                    <a:lumMod val="50000"/>
                  </a:schemeClr>
                </a:solidFill>
              </a:rPr>
              <a:t>9.36.5.</a:t>
            </a:r>
            <a:r>
              <a:rPr lang="fr-CA" sz="2000" dirty="0" smtClean="0"/>
              <a:t>7.	Calculs liés au système CVCA</a:t>
            </a:r>
          </a:p>
          <a:p>
            <a:pPr lvl="2"/>
            <a:r>
              <a:rPr lang="fr-CA" sz="2000" dirty="0" smtClean="0">
                <a:solidFill>
                  <a:schemeClr val="bg1">
                    <a:lumMod val="50000"/>
                  </a:schemeClr>
                </a:solidFill>
              </a:rPr>
              <a:t>9.36.5.</a:t>
            </a:r>
            <a:r>
              <a:rPr lang="fr-CA" sz="2000" dirty="0" smtClean="0"/>
              <a:t>8.	Calculs liés au système de chauffage de l’eau sanitaire</a:t>
            </a:r>
            <a:endParaRPr lang="fr-CA" sz="2000" dirty="0"/>
          </a:p>
        </p:txBody>
      </p:sp>
      <p:sp>
        <p:nvSpPr>
          <p:cNvPr id="4" name="Slide Number Placeholder 3"/>
          <p:cNvSpPr>
            <a:spLocks noGrp="1"/>
          </p:cNvSpPr>
          <p:nvPr>
            <p:ph type="sldNum" sz="quarter" idx="10"/>
            <p:custDataLst>
              <p:tags r:id="rId3"/>
            </p:custDataLst>
          </p:nvPr>
        </p:nvSpPr>
        <p:spPr/>
        <p:txBody>
          <a:bodyPr/>
          <a:lstStyle/>
          <a:p>
            <a:pPr>
              <a:defRPr/>
            </a:pPr>
            <a:fld id="{03C02EFA-F39D-4A1B-8A97-E2DEAAF62386}" type="slidenum">
              <a:rPr lang="en-US" smtClean="0"/>
              <a:pPr>
                <a:defRPr/>
              </a:pPr>
              <a:t>4</a:t>
            </a:fld>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fr-CA" dirty="0" smtClean="0"/>
              <a:t>Structure de la sous-section</a:t>
            </a:r>
            <a:endParaRPr lang="en-US" dirty="0"/>
          </a:p>
        </p:txBody>
      </p:sp>
      <p:sp>
        <p:nvSpPr>
          <p:cNvPr id="3" name="Content Placeholder 2"/>
          <p:cNvSpPr>
            <a:spLocks noGrp="1"/>
          </p:cNvSpPr>
          <p:nvPr>
            <p:ph idx="1"/>
            <p:custDataLst>
              <p:tags r:id="rId2"/>
            </p:custDataLst>
          </p:nvPr>
        </p:nvSpPr>
        <p:spPr/>
        <p:txBody>
          <a:bodyPr/>
          <a:lstStyle/>
          <a:p>
            <a:r>
              <a:rPr lang="fr-CA" sz="2400" dirty="0" smtClean="0"/>
              <a:t>Maison proposée</a:t>
            </a:r>
          </a:p>
          <a:p>
            <a:pPr lvl="2"/>
            <a:r>
              <a:rPr lang="fr-CA" sz="1900" dirty="0" smtClean="0">
                <a:solidFill>
                  <a:schemeClr val="bg1">
                    <a:lumMod val="65000"/>
                  </a:schemeClr>
                </a:solidFill>
              </a:rPr>
              <a:t>9.36.5.</a:t>
            </a:r>
            <a:r>
              <a:rPr lang="fr-CA" sz="1900" dirty="0" smtClean="0"/>
              <a:t>9.	Exigences générales relatives à la modélisation</a:t>
            </a:r>
          </a:p>
          <a:p>
            <a:pPr lvl="2"/>
            <a:r>
              <a:rPr lang="fr-CA" sz="1900" dirty="0" smtClean="0">
                <a:solidFill>
                  <a:schemeClr val="bg1">
                    <a:lumMod val="65000"/>
                  </a:schemeClr>
                </a:solidFill>
              </a:rPr>
              <a:t>9.36.5.</a:t>
            </a:r>
            <a:r>
              <a:rPr lang="fr-CA" sz="1900" dirty="0" smtClean="0"/>
              <a:t>10. 	Modélisation de l’enveloppe du bâtiment</a:t>
            </a:r>
          </a:p>
          <a:p>
            <a:pPr lvl="2"/>
            <a:r>
              <a:rPr lang="fr-CA" sz="1900" dirty="0" smtClean="0">
                <a:solidFill>
                  <a:schemeClr val="bg1">
                    <a:lumMod val="65000"/>
                  </a:schemeClr>
                </a:solidFill>
              </a:rPr>
              <a:t>9.36.5.</a:t>
            </a:r>
            <a:r>
              <a:rPr lang="fr-CA" sz="1900" dirty="0" smtClean="0"/>
              <a:t>11. 	Modélisation du système CVCA</a:t>
            </a:r>
          </a:p>
          <a:p>
            <a:pPr lvl="2"/>
            <a:r>
              <a:rPr lang="fr-CA" sz="1900" dirty="0" smtClean="0">
                <a:solidFill>
                  <a:schemeClr val="bg1">
                    <a:lumMod val="65000"/>
                  </a:schemeClr>
                </a:solidFill>
              </a:rPr>
              <a:t>9.36.5.</a:t>
            </a:r>
            <a:r>
              <a:rPr lang="fr-CA" sz="1900" dirty="0" smtClean="0"/>
              <a:t>12. 	Modélisation du système de chauffage de l’eau sanitaire</a:t>
            </a:r>
          </a:p>
          <a:p>
            <a:pPr lvl="1"/>
            <a:r>
              <a:rPr lang="fr-CA" sz="2400" dirty="0" smtClean="0"/>
              <a:t>Maison de référence</a:t>
            </a:r>
          </a:p>
          <a:p>
            <a:pPr lvl="2"/>
            <a:r>
              <a:rPr lang="fr-CA" sz="1900" dirty="0" smtClean="0">
                <a:solidFill>
                  <a:schemeClr val="bg1">
                    <a:lumMod val="65000"/>
                  </a:schemeClr>
                </a:solidFill>
              </a:rPr>
              <a:t>9.36.5.</a:t>
            </a:r>
            <a:r>
              <a:rPr lang="fr-CA" sz="1900" dirty="0" smtClean="0"/>
              <a:t>13. 	Exigences générales relatives à la modélisation</a:t>
            </a:r>
          </a:p>
          <a:p>
            <a:pPr lvl="2"/>
            <a:r>
              <a:rPr lang="fr-CA" sz="1900" dirty="0" smtClean="0">
                <a:solidFill>
                  <a:schemeClr val="bg1">
                    <a:lumMod val="65000"/>
                  </a:schemeClr>
                </a:solidFill>
              </a:rPr>
              <a:t>9.36.5.</a:t>
            </a:r>
            <a:r>
              <a:rPr lang="fr-CA" sz="1900" dirty="0" smtClean="0"/>
              <a:t>14. 	 Modélisation de l’enveloppe du bâtiment</a:t>
            </a:r>
          </a:p>
          <a:p>
            <a:pPr lvl="2"/>
            <a:r>
              <a:rPr lang="fr-CA" sz="1900" dirty="0" smtClean="0">
                <a:solidFill>
                  <a:schemeClr val="bg1">
                    <a:lumMod val="65000"/>
                  </a:schemeClr>
                </a:solidFill>
              </a:rPr>
              <a:t>9.36.5.</a:t>
            </a:r>
            <a:r>
              <a:rPr lang="fr-CA" sz="1900" dirty="0" smtClean="0"/>
              <a:t>15. 	Modélisation du système CVCA</a:t>
            </a:r>
          </a:p>
          <a:p>
            <a:pPr lvl="2"/>
            <a:r>
              <a:rPr lang="fr-CA" sz="1900" dirty="0" smtClean="0">
                <a:solidFill>
                  <a:schemeClr val="bg1">
                    <a:lumMod val="65000"/>
                  </a:schemeClr>
                </a:solidFill>
              </a:rPr>
              <a:t>9.36.5.</a:t>
            </a:r>
            <a:r>
              <a:rPr lang="fr-CA" sz="1900" dirty="0" smtClean="0"/>
              <a:t>16. 	Modélisation du système de chauffage de l’eau sanitaire</a:t>
            </a:r>
            <a:endParaRPr lang="fr-CA" sz="1900" dirty="0"/>
          </a:p>
        </p:txBody>
      </p:sp>
      <p:sp>
        <p:nvSpPr>
          <p:cNvPr id="4" name="Slide Number Placeholder 3"/>
          <p:cNvSpPr>
            <a:spLocks noGrp="1"/>
          </p:cNvSpPr>
          <p:nvPr>
            <p:ph type="sldNum" sz="quarter" idx="10"/>
            <p:custDataLst>
              <p:tags r:id="rId3"/>
            </p:custDataLst>
          </p:nvPr>
        </p:nvSpPr>
        <p:spPr/>
        <p:txBody>
          <a:bodyPr/>
          <a:lstStyle/>
          <a:p>
            <a:pPr>
              <a:defRPr/>
            </a:pPr>
            <a:fld id="{03C02EFA-F39D-4A1B-8A97-E2DEAAF62386}" type="slidenum">
              <a:rPr lang="en-US" smtClean="0"/>
              <a:pPr>
                <a:defRPr/>
              </a:pPr>
              <a:t>5</a:t>
            </a:fld>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custDataLst>
              <p:tags r:id="rId1"/>
            </p:custDataLst>
          </p:nvPr>
        </p:nvSpPr>
        <p:spPr/>
        <p:txBody>
          <a:bodyPr/>
          <a:lstStyle/>
          <a:p>
            <a:r>
              <a:rPr lang="fr-CA" sz="3000" dirty="0" smtClean="0"/>
              <a:t>Concept de méthode de performance</a:t>
            </a:r>
          </a:p>
        </p:txBody>
      </p:sp>
      <p:sp>
        <p:nvSpPr>
          <p:cNvPr id="29699" name="Content Placeholder 2"/>
          <p:cNvSpPr>
            <a:spLocks noGrp="1"/>
          </p:cNvSpPr>
          <p:nvPr>
            <p:ph idx="1"/>
            <p:custDataLst>
              <p:tags r:id="rId2"/>
            </p:custDataLst>
          </p:nvPr>
        </p:nvSpPr>
        <p:spPr/>
        <p:txBody>
          <a:bodyPr/>
          <a:lstStyle/>
          <a:p>
            <a:r>
              <a:rPr lang="fr-CA" dirty="0" smtClean="0"/>
              <a:t>Approche prescriptive</a:t>
            </a:r>
          </a:p>
          <a:p>
            <a:pPr lvl="2"/>
            <a:r>
              <a:rPr lang="fr-CA" dirty="0" smtClean="0"/>
              <a:t>Enveloppe du bâtiment</a:t>
            </a:r>
          </a:p>
          <a:p>
            <a:pPr lvl="2"/>
            <a:r>
              <a:rPr lang="fr-CA" dirty="0" smtClean="0"/>
              <a:t>CVCA et chauffage de l’eau sanitaire</a:t>
            </a:r>
          </a:p>
          <a:p>
            <a:pPr lvl="2"/>
            <a:r>
              <a:rPr lang="fr-CA" dirty="0" smtClean="0"/>
              <a:t>Pas de solutions de remplacement </a:t>
            </a:r>
          </a:p>
          <a:p>
            <a:pPr lvl="2">
              <a:buNone/>
            </a:pPr>
            <a:r>
              <a:rPr lang="fr-CA" dirty="0" smtClean="0"/>
              <a:t>	pour l’enveloppe du bâtiment et le</a:t>
            </a:r>
          </a:p>
          <a:p>
            <a:pPr lvl="2">
              <a:buNone/>
            </a:pPr>
            <a:r>
              <a:rPr lang="fr-CA" dirty="0" smtClean="0"/>
              <a:t>	système CVCA</a:t>
            </a:r>
          </a:p>
        </p:txBody>
      </p:sp>
      <p:sp>
        <p:nvSpPr>
          <p:cNvPr id="12" name="Slide Number Placeholder 11"/>
          <p:cNvSpPr>
            <a:spLocks noGrp="1"/>
          </p:cNvSpPr>
          <p:nvPr>
            <p:ph type="sldNum" sz="quarter" idx="10"/>
            <p:custDataLst>
              <p:tags r:id="rId3"/>
            </p:custDataLst>
          </p:nvPr>
        </p:nvSpPr>
        <p:spPr/>
        <p:txBody>
          <a:bodyPr/>
          <a:lstStyle/>
          <a:p>
            <a:pPr>
              <a:defRPr/>
            </a:pPr>
            <a:fld id="{03C02EFA-F39D-4A1B-8A97-E2DEAAF62386}" type="slidenum">
              <a:rPr lang="en-US" smtClean="0"/>
              <a:pPr>
                <a:defRPr/>
              </a:pPr>
              <a:t>6</a:t>
            </a:fld>
            <a:endParaRPr lang="en-US" dirty="0"/>
          </a:p>
        </p:txBody>
      </p:sp>
      <p:grpSp>
        <p:nvGrpSpPr>
          <p:cNvPr id="8" name="Group 7"/>
          <p:cNvGrpSpPr/>
          <p:nvPr/>
        </p:nvGrpSpPr>
        <p:grpSpPr>
          <a:xfrm>
            <a:off x="6147522" y="2995756"/>
            <a:ext cx="2590800" cy="2305050"/>
            <a:chOff x="6147522" y="2995756"/>
            <a:chExt cx="2590800" cy="2305050"/>
          </a:xfrm>
        </p:grpSpPr>
        <p:pic>
          <p:nvPicPr>
            <p:cNvPr id="29701" name="Picture 2"/>
            <p:cNvPicPr>
              <a:picLocks noChangeAspect="1" noChangeArrowheads="1"/>
            </p:cNvPicPr>
            <p:nvPr>
              <p:custDataLst>
                <p:tags r:id="rId4"/>
              </p:custDataLst>
            </p:nvPr>
          </p:nvPicPr>
          <p:blipFill>
            <a:blip r:embed="rId7" cstate="print"/>
            <a:srcRect/>
            <a:stretch>
              <a:fillRect/>
            </a:stretch>
          </p:blipFill>
          <p:spPr bwMode="auto">
            <a:xfrm>
              <a:off x="6147522" y="2995756"/>
              <a:ext cx="2590800" cy="2305050"/>
            </a:xfrm>
            <a:prstGeom prst="rect">
              <a:avLst/>
            </a:prstGeom>
            <a:noFill/>
            <a:ln w="9525">
              <a:noFill/>
              <a:miter lim="800000"/>
              <a:headEnd/>
              <a:tailEnd/>
            </a:ln>
          </p:spPr>
        </p:pic>
        <p:sp>
          <p:nvSpPr>
            <p:cNvPr id="6" name="TextBox 5"/>
            <p:cNvSpPr txBox="1"/>
            <p:nvPr/>
          </p:nvSpPr>
          <p:spPr>
            <a:xfrm>
              <a:off x="6347011" y="4738254"/>
              <a:ext cx="200485" cy="307777"/>
            </a:xfrm>
            <a:prstGeom prst="rect">
              <a:avLst/>
            </a:prstGeom>
            <a:solidFill>
              <a:srgbClr val="99CCFF"/>
            </a:solidFill>
          </p:spPr>
          <p:txBody>
            <a:bodyPr wrap="square" rtlCol="0">
              <a:spAutoFit/>
            </a:bodyPr>
            <a:lstStyle/>
            <a:p>
              <a:pPr algn="ctr"/>
              <a:r>
                <a:rPr lang="en-US" sz="1400" dirty="0" smtClean="0">
                  <a:latin typeface="Arial" pitchFamily="34" charset="0"/>
                  <a:cs typeface="Arial" pitchFamily="34" charset="0"/>
                </a:rPr>
                <a:t>C</a:t>
              </a:r>
              <a:endParaRPr lang="en-US" sz="1400" dirty="0">
                <a:latin typeface="Arial" pitchFamily="34" charset="0"/>
                <a:cs typeface="Arial" pitchFamily="34" charset="0"/>
              </a:endParaRPr>
            </a:p>
          </p:txBody>
        </p:sp>
        <p:sp>
          <p:nvSpPr>
            <p:cNvPr id="7" name="TextBox 6"/>
            <p:cNvSpPr txBox="1"/>
            <p:nvPr/>
          </p:nvSpPr>
          <p:spPr>
            <a:xfrm>
              <a:off x="6660775" y="4611935"/>
              <a:ext cx="200485" cy="307777"/>
            </a:xfrm>
            <a:prstGeom prst="rect">
              <a:avLst/>
            </a:prstGeom>
            <a:solidFill>
              <a:srgbClr val="99CCFF"/>
            </a:solidFill>
          </p:spPr>
          <p:txBody>
            <a:bodyPr wrap="square" rtlCol="0">
              <a:spAutoFit/>
            </a:bodyPr>
            <a:lstStyle/>
            <a:p>
              <a:pPr algn="ctr"/>
              <a:r>
                <a:rPr lang="en-US" sz="1400" dirty="0" smtClean="0">
                  <a:latin typeface="Arial" pitchFamily="34" charset="0"/>
                  <a:cs typeface="Arial" pitchFamily="34" charset="0"/>
                </a:rPr>
                <a:t>E</a:t>
              </a:r>
              <a:endParaRPr lang="en-US" sz="1400" dirty="0">
                <a:latin typeface="Arial" pitchFamily="34" charset="0"/>
                <a:cs typeface="Arial" pitchFamily="34" charset="0"/>
              </a:endParaRPr>
            </a:p>
          </p:txBody>
        </p:sp>
      </p:gr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custDataLst>
              <p:tags r:id="rId1"/>
            </p:custDataLst>
          </p:nvPr>
        </p:nvSpPr>
        <p:spPr/>
        <p:txBody>
          <a:bodyPr/>
          <a:lstStyle/>
          <a:p>
            <a:r>
              <a:rPr lang="fr-CA" sz="3000" dirty="0" smtClean="0"/>
              <a:t>Concept de méthode de performance</a:t>
            </a:r>
            <a:endParaRPr lang="en-US" sz="3000" dirty="0" smtClean="0"/>
          </a:p>
        </p:txBody>
      </p:sp>
      <p:sp>
        <p:nvSpPr>
          <p:cNvPr id="10" name="TextBox 6"/>
          <p:cNvSpPr txBox="1">
            <a:spLocks noChangeArrowheads="1"/>
          </p:cNvSpPr>
          <p:nvPr>
            <p:custDataLst>
              <p:tags r:id="rId2"/>
            </p:custDataLst>
          </p:nvPr>
        </p:nvSpPr>
        <p:spPr bwMode="auto">
          <a:xfrm>
            <a:off x="2706634" y="4982878"/>
            <a:ext cx="1223962" cy="646112"/>
          </a:xfrm>
          <a:prstGeom prst="rect">
            <a:avLst/>
          </a:prstGeom>
          <a:noFill/>
          <a:ln w="9525">
            <a:noFill/>
            <a:miter lim="800000"/>
            <a:headEnd/>
            <a:tailEnd/>
          </a:ln>
        </p:spPr>
        <p:txBody>
          <a:bodyPr>
            <a:spAutoFit/>
          </a:bodyPr>
          <a:lstStyle/>
          <a:p>
            <a:r>
              <a:rPr lang="en-US" sz="3600"/>
              <a:t>=</a:t>
            </a:r>
            <a:r>
              <a:rPr lang="en-US" sz="3600">
                <a:latin typeface="Symbol" pitchFamily="18" charset="2"/>
              </a:rPr>
              <a:t> </a:t>
            </a:r>
            <a:r>
              <a:rPr lang="en-US" sz="3600"/>
              <a:t>X</a:t>
            </a:r>
          </a:p>
        </p:txBody>
      </p:sp>
      <p:sp>
        <p:nvSpPr>
          <p:cNvPr id="11" name="Slide Number Placeholder 10"/>
          <p:cNvSpPr>
            <a:spLocks noGrp="1"/>
          </p:cNvSpPr>
          <p:nvPr>
            <p:ph type="sldNum" sz="quarter" idx="10"/>
            <p:custDataLst>
              <p:tags r:id="rId3"/>
            </p:custDataLst>
          </p:nvPr>
        </p:nvSpPr>
        <p:spPr/>
        <p:txBody>
          <a:bodyPr/>
          <a:lstStyle/>
          <a:p>
            <a:pPr>
              <a:defRPr/>
            </a:pPr>
            <a:fld id="{03C02EFA-F39D-4A1B-8A97-E2DEAAF62386}" type="slidenum">
              <a:rPr lang="en-US" smtClean="0"/>
              <a:pPr>
                <a:defRPr/>
              </a:pPr>
              <a:t>7</a:t>
            </a:fld>
            <a:endParaRPr lang="en-US" dirty="0"/>
          </a:p>
        </p:txBody>
      </p:sp>
      <p:grpSp>
        <p:nvGrpSpPr>
          <p:cNvPr id="14" name="Group 13"/>
          <p:cNvGrpSpPr/>
          <p:nvPr/>
        </p:nvGrpSpPr>
        <p:grpSpPr>
          <a:xfrm>
            <a:off x="761946" y="4190715"/>
            <a:ext cx="1943100" cy="1728788"/>
            <a:chOff x="761946" y="4190715"/>
            <a:chExt cx="1943100" cy="1728788"/>
          </a:xfrm>
        </p:grpSpPr>
        <p:pic>
          <p:nvPicPr>
            <p:cNvPr id="9" name="Picture 2"/>
            <p:cNvPicPr>
              <a:picLocks noChangeAspect="1" noChangeArrowheads="1"/>
            </p:cNvPicPr>
            <p:nvPr>
              <p:custDataLst>
                <p:tags r:id="rId5"/>
              </p:custDataLst>
            </p:nvPr>
          </p:nvPicPr>
          <p:blipFill>
            <a:blip r:embed="rId8" cstate="print"/>
            <a:srcRect/>
            <a:stretch>
              <a:fillRect/>
            </a:stretch>
          </p:blipFill>
          <p:spPr bwMode="auto">
            <a:xfrm>
              <a:off x="761946" y="4190715"/>
              <a:ext cx="1943100" cy="1728788"/>
            </a:xfrm>
            <a:prstGeom prst="rect">
              <a:avLst/>
            </a:prstGeom>
            <a:noFill/>
            <a:ln w="9525">
              <a:noFill/>
              <a:miter lim="800000"/>
              <a:headEnd/>
              <a:tailEnd/>
            </a:ln>
          </p:spPr>
        </p:pic>
        <p:sp>
          <p:nvSpPr>
            <p:cNvPr id="12" name="TextBox 11"/>
            <p:cNvSpPr txBox="1"/>
            <p:nvPr/>
          </p:nvSpPr>
          <p:spPr>
            <a:xfrm>
              <a:off x="914679" y="5467420"/>
              <a:ext cx="143221" cy="261610"/>
            </a:xfrm>
            <a:prstGeom prst="rect">
              <a:avLst/>
            </a:prstGeom>
            <a:solidFill>
              <a:srgbClr val="99CCFF"/>
            </a:solidFill>
          </p:spPr>
          <p:txBody>
            <a:bodyPr wrap="square" rtlCol="0">
              <a:spAutoFit/>
            </a:bodyPr>
            <a:lstStyle/>
            <a:p>
              <a:pPr algn="ctr"/>
              <a:r>
                <a:rPr lang="en-US" sz="1100" dirty="0" smtClean="0">
                  <a:latin typeface="Arial" pitchFamily="34" charset="0"/>
                  <a:cs typeface="Arial" pitchFamily="34" charset="0"/>
                </a:rPr>
                <a:t>C</a:t>
              </a:r>
              <a:endParaRPr lang="en-US" sz="1100" dirty="0">
                <a:latin typeface="Arial" pitchFamily="34" charset="0"/>
                <a:cs typeface="Arial" pitchFamily="34" charset="0"/>
              </a:endParaRPr>
            </a:p>
          </p:txBody>
        </p:sp>
        <p:sp>
          <p:nvSpPr>
            <p:cNvPr id="13" name="TextBox 12"/>
            <p:cNvSpPr txBox="1"/>
            <p:nvPr/>
          </p:nvSpPr>
          <p:spPr>
            <a:xfrm>
              <a:off x="1161536" y="5360362"/>
              <a:ext cx="129969" cy="261610"/>
            </a:xfrm>
            <a:prstGeom prst="rect">
              <a:avLst/>
            </a:prstGeom>
            <a:solidFill>
              <a:srgbClr val="99CCFF"/>
            </a:solidFill>
          </p:spPr>
          <p:txBody>
            <a:bodyPr wrap="square" rtlCol="0">
              <a:spAutoFit/>
            </a:bodyPr>
            <a:lstStyle/>
            <a:p>
              <a:pPr algn="ctr"/>
              <a:r>
                <a:rPr lang="en-US" sz="1100" dirty="0" smtClean="0">
                  <a:latin typeface="Arial" pitchFamily="34" charset="0"/>
                  <a:cs typeface="Arial" pitchFamily="34" charset="0"/>
                </a:rPr>
                <a:t>E</a:t>
              </a:r>
              <a:endParaRPr lang="en-US" sz="1100" dirty="0">
                <a:latin typeface="Arial" pitchFamily="34" charset="0"/>
                <a:cs typeface="Arial" pitchFamily="34" charset="0"/>
              </a:endParaRPr>
            </a:p>
          </p:txBody>
        </p:sp>
      </p:grpSp>
      <p:sp>
        <p:nvSpPr>
          <p:cNvPr id="17" name="Content Placeholder 2"/>
          <p:cNvSpPr>
            <a:spLocks noGrp="1"/>
          </p:cNvSpPr>
          <p:nvPr>
            <p:ph idx="1"/>
            <p:custDataLst>
              <p:tags r:id="rId4"/>
            </p:custDataLst>
          </p:nvPr>
        </p:nvSpPr>
        <p:spPr>
          <a:xfrm>
            <a:off x="457200" y="1600200"/>
            <a:ext cx="8229600" cy="1887279"/>
          </a:xfrm>
        </p:spPr>
        <p:txBody>
          <a:bodyPr/>
          <a:lstStyle/>
          <a:p>
            <a:pPr lvl="1"/>
            <a:r>
              <a:rPr lang="fr-CA" sz="2400" b="1" dirty="0" smtClean="0">
                <a:solidFill>
                  <a:schemeClr val="accent1">
                    <a:lumMod val="75000"/>
                  </a:schemeClr>
                </a:solidFill>
              </a:rPr>
              <a:t>Maison de référence </a:t>
            </a:r>
            <a:r>
              <a:rPr lang="fr-CA" sz="2400" dirty="0" smtClean="0"/>
              <a:t>modélisée comme maison proposée au moyen des valeurs de la méthode prescriptive (+ hypothèses)</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custDataLst>
              <p:tags r:id="rId1"/>
            </p:custDataLst>
          </p:nvPr>
        </p:nvSpPr>
        <p:spPr/>
        <p:txBody>
          <a:bodyPr/>
          <a:lstStyle/>
          <a:p>
            <a:r>
              <a:rPr lang="fr-CA" sz="3000" dirty="0" smtClean="0"/>
              <a:t>Concept de méthode de performance</a:t>
            </a:r>
            <a:endParaRPr lang="en-US" sz="3000" dirty="0" smtClean="0"/>
          </a:p>
        </p:txBody>
      </p:sp>
      <p:sp>
        <p:nvSpPr>
          <p:cNvPr id="10" name="TextBox 6"/>
          <p:cNvSpPr txBox="1">
            <a:spLocks noChangeArrowheads="1"/>
          </p:cNvSpPr>
          <p:nvPr>
            <p:custDataLst>
              <p:tags r:id="rId2"/>
            </p:custDataLst>
          </p:nvPr>
        </p:nvSpPr>
        <p:spPr bwMode="auto">
          <a:xfrm>
            <a:off x="2706634" y="4982878"/>
            <a:ext cx="1223962" cy="646112"/>
          </a:xfrm>
          <a:prstGeom prst="rect">
            <a:avLst/>
          </a:prstGeom>
          <a:noFill/>
          <a:ln w="9525">
            <a:noFill/>
            <a:miter lim="800000"/>
            <a:headEnd/>
            <a:tailEnd/>
          </a:ln>
        </p:spPr>
        <p:txBody>
          <a:bodyPr>
            <a:spAutoFit/>
          </a:bodyPr>
          <a:lstStyle/>
          <a:p>
            <a:r>
              <a:rPr lang="en-US" sz="3600"/>
              <a:t>=</a:t>
            </a:r>
            <a:r>
              <a:rPr lang="en-US" sz="3600">
                <a:latin typeface="Symbol" pitchFamily="18" charset="2"/>
              </a:rPr>
              <a:t> </a:t>
            </a:r>
            <a:r>
              <a:rPr lang="en-US" sz="3600"/>
              <a:t>X</a:t>
            </a:r>
          </a:p>
        </p:txBody>
      </p:sp>
      <p:sp>
        <p:nvSpPr>
          <p:cNvPr id="11" name="Slide Number Placeholder 10"/>
          <p:cNvSpPr>
            <a:spLocks noGrp="1"/>
          </p:cNvSpPr>
          <p:nvPr>
            <p:ph type="sldNum" sz="quarter" idx="10"/>
            <p:custDataLst>
              <p:tags r:id="rId3"/>
            </p:custDataLst>
          </p:nvPr>
        </p:nvSpPr>
        <p:spPr/>
        <p:txBody>
          <a:bodyPr/>
          <a:lstStyle/>
          <a:p>
            <a:pPr>
              <a:defRPr/>
            </a:pPr>
            <a:fld id="{03C02EFA-F39D-4A1B-8A97-E2DEAAF62386}" type="slidenum">
              <a:rPr lang="en-US" smtClean="0"/>
              <a:pPr>
                <a:defRPr/>
              </a:pPr>
              <a:t>8</a:t>
            </a:fld>
            <a:endParaRPr lang="en-US" dirty="0"/>
          </a:p>
        </p:txBody>
      </p:sp>
      <p:grpSp>
        <p:nvGrpSpPr>
          <p:cNvPr id="8" name="Group 7"/>
          <p:cNvGrpSpPr/>
          <p:nvPr/>
        </p:nvGrpSpPr>
        <p:grpSpPr>
          <a:xfrm>
            <a:off x="761946" y="4190715"/>
            <a:ext cx="1943100" cy="1728788"/>
            <a:chOff x="761946" y="4190715"/>
            <a:chExt cx="1943100" cy="1728788"/>
          </a:xfrm>
        </p:grpSpPr>
        <p:pic>
          <p:nvPicPr>
            <p:cNvPr id="12" name="Picture 2"/>
            <p:cNvPicPr>
              <a:picLocks noChangeAspect="1" noChangeArrowheads="1"/>
            </p:cNvPicPr>
            <p:nvPr>
              <p:custDataLst>
                <p:tags r:id="rId6"/>
              </p:custDataLst>
            </p:nvPr>
          </p:nvPicPr>
          <p:blipFill>
            <a:blip r:embed="rId9" cstate="print"/>
            <a:srcRect/>
            <a:stretch>
              <a:fillRect/>
            </a:stretch>
          </p:blipFill>
          <p:spPr bwMode="auto">
            <a:xfrm>
              <a:off x="761946" y="4190715"/>
              <a:ext cx="1943100" cy="1728788"/>
            </a:xfrm>
            <a:prstGeom prst="rect">
              <a:avLst/>
            </a:prstGeom>
            <a:noFill/>
            <a:ln w="9525">
              <a:noFill/>
              <a:miter lim="800000"/>
              <a:headEnd/>
              <a:tailEnd/>
            </a:ln>
          </p:spPr>
        </p:pic>
        <p:sp>
          <p:nvSpPr>
            <p:cNvPr id="13" name="TextBox 12"/>
            <p:cNvSpPr txBox="1"/>
            <p:nvPr/>
          </p:nvSpPr>
          <p:spPr>
            <a:xfrm>
              <a:off x="914679" y="5467420"/>
              <a:ext cx="143221" cy="261610"/>
            </a:xfrm>
            <a:prstGeom prst="rect">
              <a:avLst/>
            </a:prstGeom>
            <a:solidFill>
              <a:srgbClr val="99CCFF"/>
            </a:solidFill>
          </p:spPr>
          <p:txBody>
            <a:bodyPr wrap="square" rtlCol="0">
              <a:spAutoFit/>
            </a:bodyPr>
            <a:lstStyle/>
            <a:p>
              <a:pPr algn="ctr"/>
              <a:r>
                <a:rPr lang="en-US" sz="1100" dirty="0" smtClean="0">
                  <a:latin typeface="Arial" pitchFamily="34" charset="0"/>
                  <a:cs typeface="Arial" pitchFamily="34" charset="0"/>
                </a:rPr>
                <a:t>C</a:t>
              </a:r>
              <a:endParaRPr lang="en-US" sz="1100" dirty="0">
                <a:latin typeface="Arial" pitchFamily="34" charset="0"/>
                <a:cs typeface="Arial" pitchFamily="34" charset="0"/>
              </a:endParaRPr>
            </a:p>
          </p:txBody>
        </p:sp>
        <p:sp>
          <p:nvSpPr>
            <p:cNvPr id="14" name="TextBox 13"/>
            <p:cNvSpPr txBox="1"/>
            <p:nvPr/>
          </p:nvSpPr>
          <p:spPr>
            <a:xfrm>
              <a:off x="1161536" y="5360362"/>
              <a:ext cx="129969" cy="261610"/>
            </a:xfrm>
            <a:prstGeom prst="rect">
              <a:avLst/>
            </a:prstGeom>
            <a:solidFill>
              <a:srgbClr val="99CCFF"/>
            </a:solidFill>
          </p:spPr>
          <p:txBody>
            <a:bodyPr wrap="square" rtlCol="0">
              <a:spAutoFit/>
            </a:bodyPr>
            <a:lstStyle/>
            <a:p>
              <a:pPr algn="ctr"/>
              <a:r>
                <a:rPr lang="en-US" sz="1100" dirty="0" smtClean="0">
                  <a:latin typeface="Arial" pitchFamily="34" charset="0"/>
                  <a:cs typeface="Arial" pitchFamily="34" charset="0"/>
                </a:rPr>
                <a:t>E</a:t>
              </a:r>
              <a:endParaRPr lang="en-US" sz="1100" dirty="0">
                <a:latin typeface="Arial" pitchFamily="34" charset="0"/>
                <a:cs typeface="Arial" pitchFamily="34" charset="0"/>
              </a:endParaRPr>
            </a:p>
          </p:txBody>
        </p:sp>
      </p:grpSp>
      <p:grpSp>
        <p:nvGrpSpPr>
          <p:cNvPr id="18" name="Group 17"/>
          <p:cNvGrpSpPr/>
          <p:nvPr/>
        </p:nvGrpSpPr>
        <p:grpSpPr>
          <a:xfrm>
            <a:off x="4062230" y="4048984"/>
            <a:ext cx="1800225" cy="1800225"/>
            <a:chOff x="4062230" y="4048984"/>
            <a:chExt cx="1800225" cy="1800225"/>
          </a:xfrm>
        </p:grpSpPr>
        <p:pic>
          <p:nvPicPr>
            <p:cNvPr id="31750" name="Picture 3"/>
            <p:cNvPicPr>
              <a:picLocks noChangeAspect="1" noChangeArrowheads="1"/>
            </p:cNvPicPr>
            <p:nvPr>
              <p:custDataLst>
                <p:tags r:id="rId5"/>
              </p:custDataLst>
            </p:nvPr>
          </p:nvPicPr>
          <p:blipFill>
            <a:blip r:embed="rId10" cstate="print"/>
            <a:srcRect/>
            <a:stretch>
              <a:fillRect/>
            </a:stretch>
          </p:blipFill>
          <p:spPr bwMode="auto">
            <a:xfrm>
              <a:off x="4062230" y="4048984"/>
              <a:ext cx="1800225" cy="1800225"/>
            </a:xfrm>
            <a:prstGeom prst="rect">
              <a:avLst/>
            </a:prstGeom>
            <a:noFill/>
            <a:ln w="9525">
              <a:noFill/>
              <a:miter lim="800000"/>
              <a:headEnd/>
              <a:tailEnd/>
            </a:ln>
          </p:spPr>
        </p:pic>
        <p:sp>
          <p:nvSpPr>
            <p:cNvPr id="15" name="TextBox 14"/>
            <p:cNvSpPr txBox="1"/>
            <p:nvPr/>
          </p:nvSpPr>
          <p:spPr>
            <a:xfrm>
              <a:off x="4177020" y="5478014"/>
              <a:ext cx="143221" cy="261610"/>
            </a:xfrm>
            <a:prstGeom prst="rect">
              <a:avLst/>
            </a:prstGeom>
            <a:solidFill>
              <a:schemeClr val="bg1">
                <a:lumMod val="75000"/>
              </a:schemeClr>
            </a:solidFill>
          </p:spPr>
          <p:txBody>
            <a:bodyPr wrap="square" rtlCol="0">
              <a:spAutoFit/>
            </a:bodyPr>
            <a:lstStyle/>
            <a:p>
              <a:pPr algn="ctr"/>
              <a:r>
                <a:rPr lang="en-US" sz="1100" dirty="0" smtClean="0">
                  <a:latin typeface="Arial" pitchFamily="34" charset="0"/>
                  <a:cs typeface="Arial" pitchFamily="34" charset="0"/>
                </a:rPr>
                <a:t>C</a:t>
              </a:r>
              <a:endParaRPr lang="en-US" sz="1100" dirty="0">
                <a:latin typeface="Arial" pitchFamily="34" charset="0"/>
                <a:cs typeface="Arial" pitchFamily="34" charset="0"/>
              </a:endParaRPr>
            </a:p>
          </p:txBody>
        </p:sp>
        <p:sp>
          <p:nvSpPr>
            <p:cNvPr id="16" name="TextBox 15"/>
            <p:cNvSpPr txBox="1"/>
            <p:nvPr/>
          </p:nvSpPr>
          <p:spPr>
            <a:xfrm>
              <a:off x="4428779" y="5361472"/>
              <a:ext cx="143221" cy="261610"/>
            </a:xfrm>
            <a:prstGeom prst="rect">
              <a:avLst/>
            </a:prstGeom>
            <a:solidFill>
              <a:schemeClr val="bg1">
                <a:lumMod val="75000"/>
              </a:schemeClr>
            </a:solidFill>
          </p:spPr>
          <p:txBody>
            <a:bodyPr wrap="square" rtlCol="0">
              <a:spAutoFit/>
            </a:bodyPr>
            <a:lstStyle/>
            <a:p>
              <a:pPr algn="ctr"/>
              <a:r>
                <a:rPr lang="en-US" sz="1100" dirty="0" smtClean="0">
                  <a:latin typeface="Arial" pitchFamily="34" charset="0"/>
                  <a:cs typeface="Arial" pitchFamily="34" charset="0"/>
                </a:rPr>
                <a:t>E</a:t>
              </a:r>
              <a:endParaRPr lang="en-US" sz="1100" dirty="0">
                <a:latin typeface="Arial" pitchFamily="34" charset="0"/>
                <a:cs typeface="Arial" pitchFamily="34" charset="0"/>
              </a:endParaRPr>
            </a:p>
          </p:txBody>
        </p:sp>
      </p:grpSp>
      <p:sp>
        <p:nvSpPr>
          <p:cNvPr id="20" name="Content Placeholder 2"/>
          <p:cNvSpPr>
            <a:spLocks noGrp="1"/>
          </p:cNvSpPr>
          <p:nvPr>
            <p:ph idx="1"/>
            <p:custDataLst>
              <p:tags r:id="rId4"/>
            </p:custDataLst>
          </p:nvPr>
        </p:nvSpPr>
        <p:spPr>
          <a:xfrm>
            <a:off x="457200" y="1600200"/>
            <a:ext cx="8229600" cy="2259419"/>
          </a:xfrm>
        </p:spPr>
        <p:txBody>
          <a:bodyPr/>
          <a:lstStyle/>
          <a:p>
            <a:pPr lvl="1"/>
            <a:r>
              <a:rPr lang="fr-CA" sz="2400" b="1" dirty="0" smtClean="0">
                <a:solidFill>
                  <a:schemeClr val="accent1">
                    <a:lumMod val="75000"/>
                  </a:schemeClr>
                </a:solidFill>
              </a:rPr>
              <a:t>Maison de référence </a:t>
            </a:r>
            <a:r>
              <a:rPr lang="fr-CA" sz="2400" dirty="0" smtClean="0"/>
              <a:t>modélisée comme maison proposée au moyen des valeurs de la méthode prescriptive (+ hypothèses)</a:t>
            </a:r>
          </a:p>
          <a:p>
            <a:pPr lvl="1"/>
            <a:r>
              <a:rPr lang="fr-CA" sz="2400" b="1" dirty="0" smtClean="0">
                <a:solidFill>
                  <a:schemeClr val="accent1">
                    <a:lumMod val="75000"/>
                  </a:schemeClr>
                </a:solidFill>
              </a:rPr>
              <a:t>Maison proposée </a:t>
            </a:r>
            <a:r>
              <a:rPr lang="fr-CA" sz="2400" dirty="0" smtClean="0"/>
              <a:t>modélisée par rapport </a:t>
            </a:r>
            <a:br>
              <a:rPr lang="fr-CA" sz="2400" dirty="0" smtClean="0"/>
            </a:br>
            <a:r>
              <a:rPr lang="fr-CA" sz="2400" dirty="0" smtClean="0"/>
              <a:t>aux résultats de référence</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custDataLst>
              <p:tags r:id="rId1"/>
            </p:custDataLst>
          </p:nvPr>
        </p:nvSpPr>
        <p:spPr/>
        <p:txBody>
          <a:bodyPr/>
          <a:lstStyle/>
          <a:p>
            <a:r>
              <a:rPr lang="fr-CA" sz="3000" dirty="0" smtClean="0"/>
              <a:t>Concept de méthode de performance</a:t>
            </a:r>
            <a:endParaRPr lang="en-US" sz="3000" dirty="0" smtClean="0"/>
          </a:p>
        </p:txBody>
      </p:sp>
      <p:sp>
        <p:nvSpPr>
          <p:cNvPr id="32771" name="Content Placeholder 2"/>
          <p:cNvSpPr>
            <a:spLocks noGrp="1"/>
          </p:cNvSpPr>
          <p:nvPr>
            <p:ph idx="1"/>
            <p:custDataLst>
              <p:tags r:id="rId2"/>
            </p:custDataLst>
          </p:nvPr>
        </p:nvSpPr>
        <p:spPr>
          <a:xfrm>
            <a:off x="457200" y="1600201"/>
            <a:ext cx="8229600" cy="2705986"/>
          </a:xfrm>
        </p:spPr>
        <p:txBody>
          <a:bodyPr/>
          <a:lstStyle/>
          <a:p>
            <a:pPr lvl="1"/>
            <a:r>
              <a:rPr lang="fr-CA" sz="2400" b="1" dirty="0" smtClean="0">
                <a:solidFill>
                  <a:schemeClr val="accent1">
                    <a:lumMod val="75000"/>
                  </a:schemeClr>
                </a:solidFill>
              </a:rPr>
              <a:t>Maison de référence </a:t>
            </a:r>
            <a:r>
              <a:rPr lang="fr-CA" sz="2400" dirty="0" smtClean="0"/>
              <a:t>modélisée comme maison proposée au moyen des valeurs de la méthode prescriptive (+ hypothèses)</a:t>
            </a:r>
          </a:p>
          <a:p>
            <a:pPr lvl="1"/>
            <a:r>
              <a:rPr lang="fr-CA" sz="2400" b="1" dirty="0" smtClean="0">
                <a:solidFill>
                  <a:schemeClr val="accent1">
                    <a:lumMod val="75000"/>
                  </a:schemeClr>
                </a:solidFill>
              </a:rPr>
              <a:t>Maison proposée </a:t>
            </a:r>
            <a:r>
              <a:rPr lang="fr-CA" sz="2400" dirty="0" smtClean="0"/>
              <a:t>modélisée par rapport </a:t>
            </a:r>
            <a:br>
              <a:rPr lang="fr-CA" sz="2400" dirty="0" smtClean="0"/>
            </a:br>
            <a:r>
              <a:rPr lang="fr-CA" sz="2400" dirty="0" smtClean="0"/>
              <a:t>aux résultats de référence</a:t>
            </a:r>
          </a:p>
          <a:p>
            <a:pPr lvl="1"/>
            <a:r>
              <a:rPr lang="fr-CA" sz="2400" dirty="0" smtClean="0"/>
              <a:t>Si la maison proposée utilise ≤ énergie =</a:t>
            </a:r>
            <a:r>
              <a:rPr lang="fr-CA" sz="2400" b="1" dirty="0" smtClean="0">
                <a:solidFill>
                  <a:srgbClr val="006600"/>
                </a:solidFill>
              </a:rPr>
              <a:t> OK</a:t>
            </a:r>
          </a:p>
        </p:txBody>
      </p:sp>
      <p:sp>
        <p:nvSpPr>
          <p:cNvPr id="13" name="Slide Number Placeholder 12"/>
          <p:cNvSpPr>
            <a:spLocks noGrp="1"/>
          </p:cNvSpPr>
          <p:nvPr>
            <p:ph type="sldNum" sz="quarter" idx="10"/>
            <p:custDataLst>
              <p:tags r:id="rId3"/>
            </p:custDataLst>
          </p:nvPr>
        </p:nvSpPr>
        <p:spPr/>
        <p:txBody>
          <a:bodyPr/>
          <a:lstStyle/>
          <a:p>
            <a:fld id="{03C02EFA-F39D-4A1B-8A97-E2DEAAF62386}" type="slidenum">
              <a:rPr lang="en-US" smtClean="0"/>
              <a:pPr/>
              <a:t>9</a:t>
            </a:fld>
            <a:endParaRPr lang="en-US" dirty="0"/>
          </a:p>
        </p:txBody>
      </p:sp>
      <p:sp>
        <p:nvSpPr>
          <p:cNvPr id="32775" name="TextBox 8"/>
          <p:cNvSpPr txBox="1">
            <a:spLocks noChangeArrowheads="1"/>
          </p:cNvSpPr>
          <p:nvPr>
            <p:custDataLst>
              <p:tags r:id="rId4"/>
            </p:custDataLst>
          </p:nvPr>
        </p:nvSpPr>
        <p:spPr bwMode="auto">
          <a:xfrm>
            <a:off x="6060307" y="4973892"/>
            <a:ext cx="1223963" cy="646112"/>
          </a:xfrm>
          <a:prstGeom prst="rect">
            <a:avLst/>
          </a:prstGeom>
          <a:noFill/>
          <a:ln w="9525">
            <a:noFill/>
            <a:miter lim="800000"/>
            <a:headEnd/>
            <a:tailEnd/>
          </a:ln>
        </p:spPr>
        <p:txBody>
          <a:bodyPr>
            <a:spAutoFit/>
          </a:bodyPr>
          <a:lstStyle/>
          <a:p>
            <a:r>
              <a:rPr lang="en-US" sz="3600" dirty="0"/>
              <a:t>≤</a:t>
            </a:r>
            <a:r>
              <a:rPr lang="en-US" sz="3600" dirty="0">
                <a:latin typeface="Symbol" pitchFamily="18" charset="2"/>
              </a:rPr>
              <a:t> </a:t>
            </a:r>
            <a:r>
              <a:rPr lang="en-US" sz="3600" dirty="0"/>
              <a:t>X</a:t>
            </a:r>
          </a:p>
        </p:txBody>
      </p:sp>
      <p:sp>
        <p:nvSpPr>
          <p:cNvPr id="12" name="TextBox 6"/>
          <p:cNvSpPr txBox="1">
            <a:spLocks noChangeArrowheads="1"/>
          </p:cNvSpPr>
          <p:nvPr>
            <p:custDataLst>
              <p:tags r:id="rId5"/>
            </p:custDataLst>
          </p:nvPr>
        </p:nvSpPr>
        <p:spPr bwMode="auto">
          <a:xfrm>
            <a:off x="2706634" y="4982878"/>
            <a:ext cx="1223962" cy="646112"/>
          </a:xfrm>
          <a:prstGeom prst="rect">
            <a:avLst/>
          </a:prstGeom>
          <a:noFill/>
          <a:ln w="9525">
            <a:noFill/>
            <a:miter lim="800000"/>
            <a:headEnd/>
            <a:tailEnd/>
          </a:ln>
        </p:spPr>
        <p:txBody>
          <a:bodyPr>
            <a:spAutoFit/>
          </a:bodyPr>
          <a:lstStyle/>
          <a:p>
            <a:r>
              <a:rPr lang="en-US" sz="3600"/>
              <a:t>=</a:t>
            </a:r>
            <a:r>
              <a:rPr lang="en-US" sz="3600">
                <a:latin typeface="Symbol" pitchFamily="18" charset="2"/>
              </a:rPr>
              <a:t> </a:t>
            </a:r>
            <a:r>
              <a:rPr lang="en-US" sz="3600"/>
              <a:t>X</a:t>
            </a:r>
          </a:p>
        </p:txBody>
      </p:sp>
      <p:grpSp>
        <p:nvGrpSpPr>
          <p:cNvPr id="9" name="Group 8"/>
          <p:cNvGrpSpPr/>
          <p:nvPr/>
        </p:nvGrpSpPr>
        <p:grpSpPr>
          <a:xfrm>
            <a:off x="761946" y="4190715"/>
            <a:ext cx="1943100" cy="1728788"/>
            <a:chOff x="761946" y="4190715"/>
            <a:chExt cx="1943100" cy="1728788"/>
          </a:xfrm>
        </p:grpSpPr>
        <p:pic>
          <p:nvPicPr>
            <p:cNvPr id="10" name="Picture 2"/>
            <p:cNvPicPr>
              <a:picLocks noChangeAspect="1" noChangeArrowheads="1"/>
            </p:cNvPicPr>
            <p:nvPr>
              <p:custDataLst>
                <p:tags r:id="rId7"/>
              </p:custDataLst>
            </p:nvPr>
          </p:nvPicPr>
          <p:blipFill>
            <a:blip r:embed="rId10" cstate="print"/>
            <a:srcRect/>
            <a:stretch>
              <a:fillRect/>
            </a:stretch>
          </p:blipFill>
          <p:spPr bwMode="auto">
            <a:xfrm>
              <a:off x="761946" y="4190715"/>
              <a:ext cx="1943100" cy="1728788"/>
            </a:xfrm>
            <a:prstGeom prst="rect">
              <a:avLst/>
            </a:prstGeom>
            <a:noFill/>
            <a:ln w="9525">
              <a:noFill/>
              <a:miter lim="800000"/>
              <a:headEnd/>
              <a:tailEnd/>
            </a:ln>
          </p:spPr>
        </p:pic>
        <p:sp>
          <p:nvSpPr>
            <p:cNvPr id="14" name="TextBox 13"/>
            <p:cNvSpPr txBox="1"/>
            <p:nvPr/>
          </p:nvSpPr>
          <p:spPr>
            <a:xfrm>
              <a:off x="914679" y="5467420"/>
              <a:ext cx="143221" cy="261610"/>
            </a:xfrm>
            <a:prstGeom prst="rect">
              <a:avLst/>
            </a:prstGeom>
            <a:solidFill>
              <a:srgbClr val="99CCFF"/>
            </a:solidFill>
          </p:spPr>
          <p:txBody>
            <a:bodyPr wrap="square" rtlCol="0">
              <a:spAutoFit/>
            </a:bodyPr>
            <a:lstStyle/>
            <a:p>
              <a:pPr algn="ctr"/>
              <a:r>
                <a:rPr lang="en-US" sz="1100" dirty="0" smtClean="0">
                  <a:latin typeface="Arial" pitchFamily="34" charset="0"/>
                  <a:cs typeface="Arial" pitchFamily="34" charset="0"/>
                </a:rPr>
                <a:t>C</a:t>
              </a:r>
              <a:endParaRPr lang="en-US" sz="1100" dirty="0">
                <a:latin typeface="Arial" pitchFamily="34" charset="0"/>
                <a:cs typeface="Arial" pitchFamily="34" charset="0"/>
              </a:endParaRPr>
            </a:p>
          </p:txBody>
        </p:sp>
        <p:sp>
          <p:nvSpPr>
            <p:cNvPr id="15" name="TextBox 14"/>
            <p:cNvSpPr txBox="1"/>
            <p:nvPr/>
          </p:nvSpPr>
          <p:spPr>
            <a:xfrm>
              <a:off x="1161536" y="5360362"/>
              <a:ext cx="129969" cy="261610"/>
            </a:xfrm>
            <a:prstGeom prst="rect">
              <a:avLst/>
            </a:prstGeom>
            <a:solidFill>
              <a:srgbClr val="99CCFF"/>
            </a:solidFill>
          </p:spPr>
          <p:txBody>
            <a:bodyPr wrap="square" rtlCol="0">
              <a:spAutoFit/>
            </a:bodyPr>
            <a:lstStyle/>
            <a:p>
              <a:pPr algn="ctr"/>
              <a:r>
                <a:rPr lang="en-US" sz="1100" dirty="0" smtClean="0">
                  <a:latin typeface="Arial" pitchFamily="34" charset="0"/>
                  <a:cs typeface="Arial" pitchFamily="34" charset="0"/>
                </a:rPr>
                <a:t>E</a:t>
              </a:r>
              <a:endParaRPr lang="en-US" sz="1100" dirty="0">
                <a:latin typeface="Arial" pitchFamily="34" charset="0"/>
                <a:cs typeface="Arial" pitchFamily="34" charset="0"/>
              </a:endParaRPr>
            </a:p>
          </p:txBody>
        </p:sp>
      </p:grpSp>
      <p:grpSp>
        <p:nvGrpSpPr>
          <p:cNvPr id="21" name="Group 20"/>
          <p:cNvGrpSpPr/>
          <p:nvPr/>
        </p:nvGrpSpPr>
        <p:grpSpPr>
          <a:xfrm>
            <a:off x="4035129" y="4036323"/>
            <a:ext cx="1906588" cy="1890712"/>
            <a:chOff x="4035129" y="4036323"/>
            <a:chExt cx="1906588" cy="1890712"/>
          </a:xfrm>
        </p:grpSpPr>
        <p:pic>
          <p:nvPicPr>
            <p:cNvPr id="32774" name="Picture 2"/>
            <p:cNvPicPr>
              <a:picLocks noChangeAspect="1" noChangeArrowheads="1"/>
            </p:cNvPicPr>
            <p:nvPr>
              <p:custDataLst>
                <p:tags r:id="rId6"/>
              </p:custDataLst>
            </p:nvPr>
          </p:nvPicPr>
          <p:blipFill>
            <a:blip r:embed="rId11" cstate="print"/>
            <a:srcRect/>
            <a:stretch>
              <a:fillRect/>
            </a:stretch>
          </p:blipFill>
          <p:spPr bwMode="auto">
            <a:xfrm>
              <a:off x="4035129" y="4036323"/>
              <a:ext cx="1906588" cy="1890712"/>
            </a:xfrm>
            <a:prstGeom prst="rect">
              <a:avLst/>
            </a:prstGeom>
            <a:noFill/>
            <a:ln w="9525">
              <a:noFill/>
              <a:miter lim="800000"/>
              <a:headEnd/>
              <a:tailEnd/>
            </a:ln>
          </p:spPr>
        </p:pic>
        <p:sp>
          <p:nvSpPr>
            <p:cNvPr id="19" name="TextBox 18"/>
            <p:cNvSpPr txBox="1"/>
            <p:nvPr/>
          </p:nvSpPr>
          <p:spPr>
            <a:xfrm>
              <a:off x="4229103" y="5478014"/>
              <a:ext cx="143221" cy="261610"/>
            </a:xfrm>
            <a:prstGeom prst="rect">
              <a:avLst/>
            </a:prstGeom>
            <a:solidFill>
              <a:schemeClr val="bg1">
                <a:lumMod val="75000"/>
              </a:schemeClr>
            </a:solidFill>
          </p:spPr>
          <p:txBody>
            <a:bodyPr wrap="square" rtlCol="0">
              <a:spAutoFit/>
            </a:bodyPr>
            <a:lstStyle/>
            <a:p>
              <a:pPr algn="ctr"/>
              <a:r>
                <a:rPr lang="en-US" sz="1100" dirty="0" smtClean="0">
                  <a:latin typeface="Arial" pitchFamily="34" charset="0"/>
                  <a:cs typeface="Arial" pitchFamily="34" charset="0"/>
                </a:rPr>
                <a:t>C</a:t>
              </a:r>
              <a:endParaRPr lang="en-US" sz="1100" dirty="0">
                <a:latin typeface="Arial" pitchFamily="34" charset="0"/>
                <a:cs typeface="Arial" pitchFamily="34" charset="0"/>
              </a:endParaRPr>
            </a:p>
          </p:txBody>
        </p:sp>
        <p:sp>
          <p:nvSpPr>
            <p:cNvPr id="20" name="TextBox 19"/>
            <p:cNvSpPr txBox="1"/>
            <p:nvPr/>
          </p:nvSpPr>
          <p:spPr>
            <a:xfrm>
              <a:off x="4480862" y="5361472"/>
              <a:ext cx="143221" cy="261610"/>
            </a:xfrm>
            <a:prstGeom prst="rect">
              <a:avLst/>
            </a:prstGeom>
            <a:solidFill>
              <a:schemeClr val="bg1">
                <a:lumMod val="75000"/>
              </a:schemeClr>
            </a:solidFill>
          </p:spPr>
          <p:txBody>
            <a:bodyPr wrap="square" rtlCol="0">
              <a:spAutoFit/>
            </a:bodyPr>
            <a:lstStyle/>
            <a:p>
              <a:pPr algn="ctr"/>
              <a:r>
                <a:rPr lang="en-US" sz="1100" dirty="0" smtClean="0">
                  <a:latin typeface="Arial" pitchFamily="34" charset="0"/>
                  <a:cs typeface="Arial" pitchFamily="34" charset="0"/>
                </a:rPr>
                <a:t>E</a:t>
              </a:r>
              <a:endParaRPr lang="en-US" sz="1100" dirty="0">
                <a:latin typeface="Arial" pitchFamily="34" charset="0"/>
                <a:cs typeface="Arial" pitchFamily="34" charset="0"/>
              </a:endParaRPr>
            </a:p>
          </p:txBody>
        </p:sp>
      </p:grpSp>
    </p:spTree>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2"/>
</p:tagLst>
</file>

<file path=ppt/tags/tag11.xml><?xml version="1.0" encoding="utf-8"?>
<p:tagLst xmlns:a="http://schemas.openxmlformats.org/drawingml/2006/main" xmlns:r="http://schemas.openxmlformats.org/officeDocument/2006/relationships" xmlns:p="http://schemas.openxmlformats.org/presentationml/2006/main">
  <p:tag name="NUM" val="3"/>
</p:tagLst>
</file>

<file path=ppt/tags/tag12.xml><?xml version="1.0" encoding="utf-8"?>
<p:tagLst xmlns:a="http://schemas.openxmlformats.org/drawingml/2006/main" xmlns:r="http://schemas.openxmlformats.org/officeDocument/2006/relationships" xmlns:p="http://schemas.openxmlformats.org/presentationml/2006/main">
  <p:tag name="NUM" val="1"/>
</p:tagLst>
</file>

<file path=ppt/tags/tag13.xml><?xml version="1.0" encoding="utf-8"?>
<p:tagLst xmlns:a="http://schemas.openxmlformats.org/drawingml/2006/main" xmlns:r="http://schemas.openxmlformats.org/officeDocument/2006/relationships" xmlns:p="http://schemas.openxmlformats.org/presentationml/2006/main">
  <p:tag name="NUM" val="2"/>
</p:tagLst>
</file>

<file path=ppt/tags/tag14.xml><?xml version="1.0" encoding="utf-8"?>
<p:tagLst xmlns:a="http://schemas.openxmlformats.org/drawingml/2006/main" xmlns:r="http://schemas.openxmlformats.org/officeDocument/2006/relationships" xmlns:p="http://schemas.openxmlformats.org/presentationml/2006/main">
  <p:tag name="NUM" val="3"/>
</p:tagLst>
</file>

<file path=ppt/tags/tag15.xml><?xml version="1.0" encoding="utf-8"?>
<p:tagLst xmlns:a="http://schemas.openxmlformats.org/drawingml/2006/main" xmlns:r="http://schemas.openxmlformats.org/officeDocument/2006/relationships" xmlns:p="http://schemas.openxmlformats.org/presentationml/2006/main">
  <p:tag name="NUM" val="1"/>
</p:tagLst>
</file>

<file path=ppt/tags/tag16.xml><?xml version="1.0" encoding="utf-8"?>
<p:tagLst xmlns:a="http://schemas.openxmlformats.org/drawingml/2006/main" xmlns:r="http://schemas.openxmlformats.org/officeDocument/2006/relationships" xmlns:p="http://schemas.openxmlformats.org/presentationml/2006/main">
  <p:tag name="NUM" val="2"/>
</p:tagLst>
</file>

<file path=ppt/tags/tag17.xml><?xml version="1.0" encoding="utf-8"?>
<p:tagLst xmlns:a="http://schemas.openxmlformats.org/drawingml/2006/main" xmlns:r="http://schemas.openxmlformats.org/officeDocument/2006/relationships" xmlns:p="http://schemas.openxmlformats.org/presentationml/2006/main">
  <p:tag name="NUM" val="4"/>
</p:tagLst>
</file>

<file path=ppt/tags/tag18.xml><?xml version="1.0" encoding="utf-8"?>
<p:tagLst xmlns:a="http://schemas.openxmlformats.org/drawingml/2006/main" xmlns:r="http://schemas.openxmlformats.org/officeDocument/2006/relationships" xmlns:p="http://schemas.openxmlformats.org/presentationml/2006/main">
  <p:tag name="NUM" val="3"/>
</p:tagLst>
</file>

<file path=ppt/tags/tag19.xml><?xml version="1.0" encoding="utf-8"?>
<p:tagLst xmlns:a="http://schemas.openxmlformats.org/drawingml/2006/main" xmlns:r="http://schemas.openxmlformats.org/officeDocument/2006/relationships" xmlns:p="http://schemas.openxmlformats.org/presentationml/2006/main">
  <p:tag name="NUM" val="1"/>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4"/>
</p:tagLst>
</file>

<file path=ppt/tags/tag21.xml><?xml version="1.0" encoding="utf-8"?>
<p:tagLst xmlns:a="http://schemas.openxmlformats.org/drawingml/2006/main" xmlns:r="http://schemas.openxmlformats.org/officeDocument/2006/relationships" xmlns:p="http://schemas.openxmlformats.org/presentationml/2006/main">
  <p:tag name="NUM" val="5"/>
</p:tagLst>
</file>

<file path=ppt/tags/tag22.xml><?xml version="1.0" encoding="utf-8"?>
<p:tagLst xmlns:a="http://schemas.openxmlformats.org/drawingml/2006/main" xmlns:r="http://schemas.openxmlformats.org/officeDocument/2006/relationships" xmlns:p="http://schemas.openxmlformats.org/presentationml/2006/main">
  <p:tag name="NUM" val="2"/>
</p:tagLst>
</file>

<file path=ppt/tags/tag23.xml><?xml version="1.0" encoding="utf-8"?>
<p:tagLst xmlns:a="http://schemas.openxmlformats.org/drawingml/2006/main" xmlns:r="http://schemas.openxmlformats.org/officeDocument/2006/relationships" xmlns:p="http://schemas.openxmlformats.org/presentationml/2006/main">
  <p:tag name="NUM" val="3"/>
</p:tagLst>
</file>

<file path=ppt/tags/tag24.xml><?xml version="1.0" encoding="utf-8"?>
<p:tagLst xmlns:a="http://schemas.openxmlformats.org/drawingml/2006/main" xmlns:r="http://schemas.openxmlformats.org/officeDocument/2006/relationships" xmlns:p="http://schemas.openxmlformats.org/presentationml/2006/main">
  <p:tag name="NUM" val="1"/>
</p:tagLst>
</file>

<file path=ppt/tags/tag25.xml><?xml version="1.0" encoding="utf-8"?>
<p:tagLst xmlns:a="http://schemas.openxmlformats.org/drawingml/2006/main" xmlns:r="http://schemas.openxmlformats.org/officeDocument/2006/relationships" xmlns:p="http://schemas.openxmlformats.org/presentationml/2006/main">
  <p:tag name="NUM" val="5"/>
</p:tagLst>
</file>

<file path=ppt/tags/tag26.xml><?xml version="1.0" encoding="utf-8"?>
<p:tagLst xmlns:a="http://schemas.openxmlformats.org/drawingml/2006/main" xmlns:r="http://schemas.openxmlformats.org/officeDocument/2006/relationships" xmlns:p="http://schemas.openxmlformats.org/presentationml/2006/main">
  <p:tag name="NUM" val="6"/>
</p:tagLst>
</file>

<file path=ppt/tags/tag27.xml><?xml version="1.0" encoding="utf-8"?>
<p:tagLst xmlns:a="http://schemas.openxmlformats.org/drawingml/2006/main" xmlns:r="http://schemas.openxmlformats.org/officeDocument/2006/relationships" xmlns:p="http://schemas.openxmlformats.org/presentationml/2006/main">
  <p:tag name="NUM" val="2"/>
</p:tagLst>
</file>

<file path=ppt/tags/tag28.xml><?xml version="1.0" encoding="utf-8"?>
<p:tagLst xmlns:a="http://schemas.openxmlformats.org/drawingml/2006/main" xmlns:r="http://schemas.openxmlformats.org/officeDocument/2006/relationships" xmlns:p="http://schemas.openxmlformats.org/presentationml/2006/main">
  <p:tag name="NUM" val="3"/>
</p:tagLst>
</file>

<file path=ppt/tags/tag29.xml><?xml version="1.0" encoding="utf-8"?>
<p:tagLst xmlns:a="http://schemas.openxmlformats.org/drawingml/2006/main" xmlns:r="http://schemas.openxmlformats.org/officeDocument/2006/relationships" xmlns:p="http://schemas.openxmlformats.org/presentationml/2006/main">
  <p:tag name="NUM" val="3"/>
</p:tagLst>
</file>

<file path=ppt/tags/tag3.xml><?xml version="1.0" encoding="utf-8"?>
<p:tagLst xmlns:a="http://schemas.openxmlformats.org/drawingml/2006/main" xmlns:r="http://schemas.openxmlformats.org/officeDocument/2006/relationships" xmlns:p="http://schemas.openxmlformats.org/presentationml/2006/main">
  <p:tag name="NUM" val="1"/>
</p:tagLst>
</file>

<file path=ppt/tags/tag30.xml><?xml version="1.0" encoding="utf-8"?>
<p:tagLst xmlns:a="http://schemas.openxmlformats.org/drawingml/2006/main" xmlns:r="http://schemas.openxmlformats.org/officeDocument/2006/relationships" xmlns:p="http://schemas.openxmlformats.org/presentationml/2006/main">
  <p:tag name="NUM" val="1"/>
</p:tagLst>
</file>

<file path=ppt/tags/tag31.xml><?xml version="1.0" encoding="utf-8"?>
<p:tagLst xmlns:a="http://schemas.openxmlformats.org/drawingml/2006/main" xmlns:r="http://schemas.openxmlformats.org/officeDocument/2006/relationships" xmlns:p="http://schemas.openxmlformats.org/presentationml/2006/main">
  <p:tag name="NUM" val="2"/>
</p:tagLst>
</file>

<file path=ppt/tags/tag32.xml><?xml version="1.0" encoding="utf-8"?>
<p:tagLst xmlns:a="http://schemas.openxmlformats.org/drawingml/2006/main" xmlns:r="http://schemas.openxmlformats.org/officeDocument/2006/relationships" xmlns:p="http://schemas.openxmlformats.org/presentationml/2006/main">
  <p:tag name="NUM" val="7"/>
</p:tagLst>
</file>

<file path=ppt/tags/tag33.xml><?xml version="1.0" encoding="utf-8"?>
<p:tagLst xmlns:a="http://schemas.openxmlformats.org/drawingml/2006/main" xmlns:r="http://schemas.openxmlformats.org/officeDocument/2006/relationships" xmlns:p="http://schemas.openxmlformats.org/presentationml/2006/main">
  <p:tag name="NUM" val="4"/>
</p:tagLst>
</file>

<file path=ppt/tags/tag34.xml><?xml version="1.0" encoding="utf-8"?>
<p:tagLst xmlns:a="http://schemas.openxmlformats.org/drawingml/2006/main" xmlns:r="http://schemas.openxmlformats.org/officeDocument/2006/relationships" xmlns:p="http://schemas.openxmlformats.org/presentationml/2006/main">
  <p:tag name="NUM" val="6"/>
</p:tagLst>
</file>

<file path=ppt/tags/tag35.xml><?xml version="1.0" encoding="utf-8"?>
<p:tagLst xmlns:a="http://schemas.openxmlformats.org/drawingml/2006/main" xmlns:r="http://schemas.openxmlformats.org/officeDocument/2006/relationships" xmlns:p="http://schemas.openxmlformats.org/presentationml/2006/main">
  <p:tag name="NUM" val="3"/>
</p:tagLst>
</file>

<file path=ppt/tags/tag36.xml><?xml version="1.0" encoding="utf-8"?>
<p:tagLst xmlns:a="http://schemas.openxmlformats.org/drawingml/2006/main" xmlns:r="http://schemas.openxmlformats.org/officeDocument/2006/relationships" xmlns:p="http://schemas.openxmlformats.org/presentationml/2006/main">
  <p:tag name="NUM" val="3"/>
</p:tagLst>
</file>

<file path=ppt/tags/tag37.xml><?xml version="1.0" encoding="utf-8"?>
<p:tagLst xmlns:a="http://schemas.openxmlformats.org/drawingml/2006/main" xmlns:r="http://schemas.openxmlformats.org/officeDocument/2006/relationships" xmlns:p="http://schemas.openxmlformats.org/presentationml/2006/main">
  <p:tag name="NUM" val="1"/>
</p:tagLst>
</file>

<file path=ppt/tags/tag38.xml><?xml version="1.0" encoding="utf-8"?>
<p:tagLst xmlns:a="http://schemas.openxmlformats.org/drawingml/2006/main" xmlns:r="http://schemas.openxmlformats.org/officeDocument/2006/relationships" xmlns:p="http://schemas.openxmlformats.org/presentationml/2006/main">
  <p:tag name="NUM" val="2"/>
</p:tagLst>
</file>

<file path=ppt/tags/tag39.xml><?xml version="1.0" encoding="utf-8"?>
<p:tagLst xmlns:a="http://schemas.openxmlformats.org/drawingml/2006/main" xmlns:r="http://schemas.openxmlformats.org/officeDocument/2006/relationships" xmlns:p="http://schemas.openxmlformats.org/presentationml/2006/main">
  <p:tag name="NUM" val="3"/>
</p:tagLst>
</file>

<file path=ppt/tags/tag4.xml><?xml version="1.0" encoding="utf-8"?>
<p:tagLst xmlns:a="http://schemas.openxmlformats.org/drawingml/2006/main" xmlns:r="http://schemas.openxmlformats.org/officeDocument/2006/relationships" xmlns:p="http://schemas.openxmlformats.org/presentationml/2006/main">
  <p:tag name="NUM" val="2"/>
</p:tagLst>
</file>

<file path=ppt/tags/tag40.xml><?xml version="1.0" encoding="utf-8"?>
<p:tagLst xmlns:a="http://schemas.openxmlformats.org/drawingml/2006/main" xmlns:r="http://schemas.openxmlformats.org/officeDocument/2006/relationships" xmlns:p="http://schemas.openxmlformats.org/presentationml/2006/main">
  <p:tag name="NUM" val="1"/>
</p:tagLst>
</file>

<file path=ppt/tags/tag41.xml><?xml version="1.0" encoding="utf-8"?>
<p:tagLst xmlns:a="http://schemas.openxmlformats.org/drawingml/2006/main" xmlns:r="http://schemas.openxmlformats.org/officeDocument/2006/relationships" xmlns:p="http://schemas.openxmlformats.org/presentationml/2006/main">
  <p:tag name="NUM" val="2"/>
</p:tagLst>
</file>

<file path=ppt/tags/tag42.xml><?xml version="1.0" encoding="utf-8"?>
<p:tagLst xmlns:a="http://schemas.openxmlformats.org/drawingml/2006/main" xmlns:r="http://schemas.openxmlformats.org/officeDocument/2006/relationships" xmlns:p="http://schemas.openxmlformats.org/presentationml/2006/main">
  <p:tag name="NUM" val="3"/>
</p:tagLst>
</file>

<file path=ppt/tags/tag43.xml><?xml version="1.0" encoding="utf-8"?>
<p:tagLst xmlns:a="http://schemas.openxmlformats.org/drawingml/2006/main" xmlns:r="http://schemas.openxmlformats.org/officeDocument/2006/relationships" xmlns:p="http://schemas.openxmlformats.org/presentationml/2006/main">
  <p:tag name="NUM" val="1"/>
</p:tagLst>
</file>

<file path=ppt/tags/tag44.xml><?xml version="1.0" encoding="utf-8"?>
<p:tagLst xmlns:a="http://schemas.openxmlformats.org/drawingml/2006/main" xmlns:r="http://schemas.openxmlformats.org/officeDocument/2006/relationships" xmlns:p="http://schemas.openxmlformats.org/presentationml/2006/main">
  <p:tag name="NUM" val="2"/>
</p:tagLst>
</file>

<file path=ppt/tags/tag45.xml><?xml version="1.0" encoding="utf-8"?>
<p:tagLst xmlns:a="http://schemas.openxmlformats.org/drawingml/2006/main" xmlns:r="http://schemas.openxmlformats.org/officeDocument/2006/relationships" xmlns:p="http://schemas.openxmlformats.org/presentationml/2006/main">
  <p:tag name="NUM" val="3"/>
</p:tagLst>
</file>

<file path=ppt/tags/tag46.xml><?xml version="1.0" encoding="utf-8"?>
<p:tagLst xmlns:a="http://schemas.openxmlformats.org/drawingml/2006/main" xmlns:r="http://schemas.openxmlformats.org/officeDocument/2006/relationships" xmlns:p="http://schemas.openxmlformats.org/presentationml/2006/main">
  <p:tag name="NUM" val="1"/>
</p:tagLst>
</file>

<file path=ppt/tags/tag47.xml><?xml version="1.0" encoding="utf-8"?>
<p:tagLst xmlns:a="http://schemas.openxmlformats.org/drawingml/2006/main" xmlns:r="http://schemas.openxmlformats.org/officeDocument/2006/relationships" xmlns:p="http://schemas.openxmlformats.org/presentationml/2006/main">
  <p:tag name="NUM" val="2"/>
</p:tagLst>
</file>

<file path=ppt/tags/tag48.xml><?xml version="1.0" encoding="utf-8"?>
<p:tagLst xmlns:a="http://schemas.openxmlformats.org/drawingml/2006/main" xmlns:r="http://schemas.openxmlformats.org/officeDocument/2006/relationships" xmlns:p="http://schemas.openxmlformats.org/presentationml/2006/main">
  <p:tag name="NUM" val="3"/>
</p:tagLst>
</file>

<file path=ppt/tags/tag49.xml><?xml version="1.0" encoding="utf-8"?>
<p:tagLst xmlns:a="http://schemas.openxmlformats.org/drawingml/2006/main" xmlns:r="http://schemas.openxmlformats.org/officeDocument/2006/relationships" xmlns:p="http://schemas.openxmlformats.org/presentationml/2006/main">
  <p:tag name="NUM" val="5"/>
</p:tagLst>
</file>

<file path=ppt/tags/tag5.xml><?xml version="1.0" encoding="utf-8"?>
<p:tagLst xmlns:a="http://schemas.openxmlformats.org/drawingml/2006/main" xmlns:r="http://schemas.openxmlformats.org/officeDocument/2006/relationships" xmlns:p="http://schemas.openxmlformats.org/presentationml/2006/main">
  <p:tag name="NUM" val="3"/>
</p:tagLst>
</file>

<file path=ppt/tags/tag50.xml><?xml version="1.0" encoding="utf-8"?>
<p:tagLst xmlns:a="http://schemas.openxmlformats.org/drawingml/2006/main" xmlns:r="http://schemas.openxmlformats.org/officeDocument/2006/relationships" xmlns:p="http://schemas.openxmlformats.org/presentationml/2006/main">
  <p:tag name="NUM" val="6"/>
</p:tagLst>
</file>

<file path=ppt/tags/tag51.xml><?xml version="1.0" encoding="utf-8"?>
<p:tagLst xmlns:a="http://schemas.openxmlformats.org/drawingml/2006/main" xmlns:r="http://schemas.openxmlformats.org/officeDocument/2006/relationships" xmlns:p="http://schemas.openxmlformats.org/presentationml/2006/main">
  <p:tag name="NUM" val="7"/>
</p:tagLst>
</file>

<file path=ppt/tags/tag52.xml><?xml version="1.0" encoding="utf-8"?>
<p:tagLst xmlns:a="http://schemas.openxmlformats.org/drawingml/2006/main" xmlns:r="http://schemas.openxmlformats.org/officeDocument/2006/relationships" xmlns:p="http://schemas.openxmlformats.org/presentationml/2006/main">
  <p:tag name="NUM" val="8"/>
</p:tagLst>
</file>

<file path=ppt/tags/tag53.xml><?xml version="1.0" encoding="utf-8"?>
<p:tagLst xmlns:a="http://schemas.openxmlformats.org/drawingml/2006/main" xmlns:r="http://schemas.openxmlformats.org/officeDocument/2006/relationships" xmlns:p="http://schemas.openxmlformats.org/presentationml/2006/main">
  <p:tag name="NUM" val="4"/>
</p:tagLst>
</file>

<file path=ppt/tags/tag54.xml><?xml version="1.0" encoding="utf-8"?>
<p:tagLst xmlns:a="http://schemas.openxmlformats.org/drawingml/2006/main" xmlns:r="http://schemas.openxmlformats.org/officeDocument/2006/relationships" xmlns:p="http://schemas.openxmlformats.org/presentationml/2006/main">
  <p:tag name="NUM" val="1"/>
</p:tagLst>
</file>

<file path=ppt/tags/tag55.xml><?xml version="1.0" encoding="utf-8"?>
<p:tagLst xmlns:a="http://schemas.openxmlformats.org/drawingml/2006/main" xmlns:r="http://schemas.openxmlformats.org/officeDocument/2006/relationships" xmlns:p="http://schemas.openxmlformats.org/presentationml/2006/main">
  <p:tag name="NUM" val="2"/>
</p:tagLst>
</file>

<file path=ppt/tags/tag56.xml><?xml version="1.0" encoding="utf-8"?>
<p:tagLst xmlns:a="http://schemas.openxmlformats.org/drawingml/2006/main" xmlns:r="http://schemas.openxmlformats.org/officeDocument/2006/relationships" xmlns:p="http://schemas.openxmlformats.org/presentationml/2006/main">
  <p:tag name="NUM" val="3"/>
</p:tagLst>
</file>

<file path=ppt/tags/tag57.xml><?xml version="1.0" encoding="utf-8"?>
<p:tagLst xmlns:a="http://schemas.openxmlformats.org/drawingml/2006/main" xmlns:r="http://schemas.openxmlformats.org/officeDocument/2006/relationships" xmlns:p="http://schemas.openxmlformats.org/presentationml/2006/main">
  <p:tag name="NUM" val="4"/>
</p:tagLst>
</file>

<file path=ppt/tags/tag58.xml><?xml version="1.0" encoding="utf-8"?>
<p:tagLst xmlns:a="http://schemas.openxmlformats.org/drawingml/2006/main" xmlns:r="http://schemas.openxmlformats.org/officeDocument/2006/relationships" xmlns:p="http://schemas.openxmlformats.org/presentationml/2006/main">
  <p:tag name="NUM" val="1"/>
</p:tagLst>
</file>

<file path=ppt/tags/tag59.xml><?xml version="1.0" encoding="utf-8"?>
<p:tagLst xmlns:a="http://schemas.openxmlformats.org/drawingml/2006/main" xmlns:r="http://schemas.openxmlformats.org/officeDocument/2006/relationships" xmlns:p="http://schemas.openxmlformats.org/presentationml/2006/main">
  <p:tag name="NUM" val="2"/>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60.xml><?xml version="1.0" encoding="utf-8"?>
<p:tagLst xmlns:a="http://schemas.openxmlformats.org/drawingml/2006/main" xmlns:r="http://schemas.openxmlformats.org/officeDocument/2006/relationships" xmlns:p="http://schemas.openxmlformats.org/presentationml/2006/main">
  <p:tag name="NUM" val="3"/>
</p:tagLst>
</file>

<file path=ppt/tags/tag61.xml><?xml version="1.0" encoding="utf-8"?>
<p:tagLst xmlns:a="http://schemas.openxmlformats.org/drawingml/2006/main" xmlns:r="http://schemas.openxmlformats.org/officeDocument/2006/relationships" xmlns:p="http://schemas.openxmlformats.org/presentationml/2006/main">
  <p:tag name="NUM" val="1"/>
</p:tagLst>
</file>

<file path=ppt/tags/tag62.xml><?xml version="1.0" encoding="utf-8"?>
<p:tagLst xmlns:a="http://schemas.openxmlformats.org/drawingml/2006/main" xmlns:r="http://schemas.openxmlformats.org/officeDocument/2006/relationships" xmlns:p="http://schemas.openxmlformats.org/presentationml/2006/main">
  <p:tag name="NUM" val="2"/>
</p:tagLst>
</file>

<file path=ppt/tags/tag63.xml><?xml version="1.0" encoding="utf-8"?>
<p:tagLst xmlns:a="http://schemas.openxmlformats.org/drawingml/2006/main" xmlns:r="http://schemas.openxmlformats.org/officeDocument/2006/relationships" xmlns:p="http://schemas.openxmlformats.org/presentationml/2006/main">
  <p:tag name="NUM" val="3"/>
</p:tagLst>
</file>

<file path=ppt/tags/tag64.xml><?xml version="1.0" encoding="utf-8"?>
<p:tagLst xmlns:a="http://schemas.openxmlformats.org/drawingml/2006/main" xmlns:r="http://schemas.openxmlformats.org/officeDocument/2006/relationships" xmlns:p="http://schemas.openxmlformats.org/presentationml/2006/main">
  <p:tag name="NUM" val="1"/>
</p:tagLst>
</file>

<file path=ppt/tags/tag65.xml><?xml version="1.0" encoding="utf-8"?>
<p:tagLst xmlns:a="http://schemas.openxmlformats.org/drawingml/2006/main" xmlns:r="http://schemas.openxmlformats.org/officeDocument/2006/relationships" xmlns:p="http://schemas.openxmlformats.org/presentationml/2006/main">
  <p:tag name="NUM" val="2"/>
</p:tagLst>
</file>

<file path=ppt/tags/tag66.xml><?xml version="1.0" encoding="utf-8"?>
<p:tagLst xmlns:a="http://schemas.openxmlformats.org/drawingml/2006/main" xmlns:r="http://schemas.openxmlformats.org/officeDocument/2006/relationships" xmlns:p="http://schemas.openxmlformats.org/presentationml/2006/main">
  <p:tag name="NUM" val="3"/>
</p:tagLst>
</file>

<file path=ppt/tags/tag67.xml><?xml version="1.0" encoding="utf-8"?>
<p:tagLst xmlns:a="http://schemas.openxmlformats.org/drawingml/2006/main" xmlns:r="http://schemas.openxmlformats.org/officeDocument/2006/relationships" xmlns:p="http://schemas.openxmlformats.org/presentationml/2006/main">
  <p:tag name="NUM" val="1"/>
</p:tagLst>
</file>

<file path=ppt/tags/tag68.xml><?xml version="1.0" encoding="utf-8"?>
<p:tagLst xmlns:a="http://schemas.openxmlformats.org/drawingml/2006/main" xmlns:r="http://schemas.openxmlformats.org/officeDocument/2006/relationships" xmlns:p="http://schemas.openxmlformats.org/presentationml/2006/main">
  <p:tag name="NUM" val="2"/>
</p:tagLst>
</file>

<file path=ppt/tags/tag69.xml><?xml version="1.0" encoding="utf-8"?>
<p:tagLst xmlns:a="http://schemas.openxmlformats.org/drawingml/2006/main" xmlns:r="http://schemas.openxmlformats.org/officeDocument/2006/relationships" xmlns:p="http://schemas.openxmlformats.org/presentationml/2006/main">
  <p:tag name="NUM" val="3"/>
</p:tagLst>
</file>

<file path=ppt/tags/tag7.xml><?xml version="1.0" encoding="utf-8"?>
<p:tagLst xmlns:a="http://schemas.openxmlformats.org/drawingml/2006/main" xmlns:r="http://schemas.openxmlformats.org/officeDocument/2006/relationships" xmlns:p="http://schemas.openxmlformats.org/presentationml/2006/main">
  <p:tag name="NUM" val="2"/>
</p:tagLst>
</file>

<file path=ppt/tags/tag70.xml><?xml version="1.0" encoding="utf-8"?>
<p:tagLst xmlns:a="http://schemas.openxmlformats.org/drawingml/2006/main" xmlns:r="http://schemas.openxmlformats.org/officeDocument/2006/relationships" xmlns:p="http://schemas.openxmlformats.org/presentationml/2006/main">
  <p:tag name="NUM" val="1"/>
</p:tagLst>
</file>

<file path=ppt/tags/tag71.xml><?xml version="1.0" encoding="utf-8"?>
<p:tagLst xmlns:a="http://schemas.openxmlformats.org/drawingml/2006/main" xmlns:r="http://schemas.openxmlformats.org/officeDocument/2006/relationships" xmlns:p="http://schemas.openxmlformats.org/presentationml/2006/main">
  <p:tag name="NUM" val="2"/>
</p:tagLst>
</file>

<file path=ppt/tags/tag8.xml><?xml version="1.0" encoding="utf-8"?>
<p:tagLst xmlns:a="http://schemas.openxmlformats.org/drawingml/2006/main" xmlns:r="http://schemas.openxmlformats.org/officeDocument/2006/relationships" xmlns:p="http://schemas.openxmlformats.org/presentationml/2006/main">
  <p:tag name="NUM" val="3"/>
</p:tagLst>
</file>

<file path=ppt/tags/tag9.xml><?xml version="1.0" encoding="utf-8"?>
<p:tagLst xmlns:a="http://schemas.openxmlformats.org/drawingml/2006/main" xmlns:r="http://schemas.openxmlformats.org/officeDocument/2006/relationships" xmlns:p="http://schemas.openxmlformats.org/presentationml/2006/main">
  <p:tag name="NUM"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9458</TotalTime>
  <Words>2968</Words>
  <Application>Microsoft Office PowerPoint</Application>
  <PresentationFormat>On-screen Show (4:3)</PresentationFormat>
  <Paragraphs>340</Paragraphs>
  <Slides>19</Slides>
  <Notes>19</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Méthode de performance</vt:lpstr>
      <vt:lpstr>Introduction</vt:lpstr>
      <vt:lpstr>Aperçu</vt:lpstr>
      <vt:lpstr>Structure de la sous-section</vt:lpstr>
      <vt:lpstr>Structure de la sous-section</vt:lpstr>
      <vt:lpstr>Concept de méthode de performance</vt:lpstr>
      <vt:lpstr>Concept de méthode de performance</vt:lpstr>
      <vt:lpstr>Concept de méthode de performance</vt:lpstr>
      <vt:lpstr>Concept de méthode de performance</vt:lpstr>
      <vt:lpstr>Domaine d’application</vt:lpstr>
      <vt:lpstr>Calculs – articles généraux</vt:lpstr>
      <vt:lpstr>Calculs – sommaire</vt:lpstr>
      <vt:lpstr>Calculs – fenêtres et portes</vt:lpstr>
      <vt:lpstr>Calculs – étanchéité à l’air</vt:lpstr>
      <vt:lpstr>Maison proposée</vt:lpstr>
      <vt:lpstr>Maison de référence</vt:lpstr>
      <vt:lpstr>Production de rapports (division C)</vt:lpstr>
      <vt:lpstr>Logiciel </vt:lpstr>
      <vt:lpstr>Des questions?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Energy Efficiency  in Housing and Small Buildings</dc:title>
  <dc:creator>Frank Lohmann</dc:creator>
  <cp:lastModifiedBy>gagnonmm</cp:lastModifiedBy>
  <cp:revision>1041</cp:revision>
  <dcterms:created xsi:type="dcterms:W3CDTF">2010-11-15T16:25:04Z</dcterms:created>
  <dcterms:modified xsi:type="dcterms:W3CDTF">2013-03-20T20:36:31Z</dcterms:modified>
</cp:coreProperties>
</file>