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7" r:id="rId1"/>
  </p:sldMasterIdLst>
  <p:notesMasterIdLst>
    <p:notesMasterId r:id="rId31"/>
  </p:notesMasterIdLst>
  <p:handoutMasterIdLst>
    <p:handoutMasterId r:id="rId32"/>
  </p:handoutMasterIdLst>
  <p:sldIdLst>
    <p:sldId id="256" r:id="rId2"/>
    <p:sldId id="374" r:id="rId3"/>
    <p:sldId id="340" r:id="rId4"/>
    <p:sldId id="313" r:id="rId5"/>
    <p:sldId id="373" r:id="rId6"/>
    <p:sldId id="346" r:id="rId7"/>
    <p:sldId id="353" r:id="rId8"/>
    <p:sldId id="354" r:id="rId9"/>
    <p:sldId id="355" r:id="rId10"/>
    <p:sldId id="356" r:id="rId11"/>
    <p:sldId id="357" r:id="rId12"/>
    <p:sldId id="358" r:id="rId13"/>
    <p:sldId id="359" r:id="rId14"/>
    <p:sldId id="360" r:id="rId15"/>
    <p:sldId id="361" r:id="rId16"/>
    <p:sldId id="363" r:id="rId17"/>
    <p:sldId id="364" r:id="rId18"/>
    <p:sldId id="376" r:id="rId19"/>
    <p:sldId id="366" r:id="rId20"/>
    <p:sldId id="367" r:id="rId21"/>
    <p:sldId id="368" r:id="rId22"/>
    <p:sldId id="352" r:id="rId23"/>
    <p:sldId id="369" r:id="rId24"/>
    <p:sldId id="370" r:id="rId25"/>
    <p:sldId id="371" r:id="rId26"/>
    <p:sldId id="341" r:id="rId27"/>
    <p:sldId id="372" r:id="rId28"/>
    <p:sldId id="375" r:id="rId29"/>
    <p:sldId id="308" r:id="rId30"/>
  </p:sldIdLst>
  <p:sldSz cx="9144000" cy="6858000" type="screen4x3"/>
  <p:notesSz cx="6934200" cy="9232900"/>
  <p:defaultTextStyle>
    <a:defPPr>
      <a:defRPr lang="en-US"/>
    </a:defPPr>
    <a:lvl1pPr algn="l" rtl="0" fontAlgn="base">
      <a:spcBef>
        <a:spcPct val="0"/>
      </a:spcBef>
      <a:spcAft>
        <a:spcPct val="0"/>
      </a:spcAft>
      <a:defRPr sz="2400" b="1" kern="1200">
        <a:solidFill>
          <a:srgbClr val="FFFFFF"/>
        </a:solidFill>
        <a:latin typeface="Arial" pitchFamily="34" charset="0"/>
        <a:ea typeface="+mn-ea"/>
        <a:cs typeface="+mn-cs"/>
      </a:defRPr>
    </a:lvl1pPr>
    <a:lvl2pPr marL="457200" algn="l" rtl="0" fontAlgn="base">
      <a:spcBef>
        <a:spcPct val="0"/>
      </a:spcBef>
      <a:spcAft>
        <a:spcPct val="0"/>
      </a:spcAft>
      <a:defRPr sz="2400" b="1" kern="1200">
        <a:solidFill>
          <a:srgbClr val="FFFFFF"/>
        </a:solidFill>
        <a:latin typeface="Arial" pitchFamily="34" charset="0"/>
        <a:ea typeface="+mn-ea"/>
        <a:cs typeface="+mn-cs"/>
      </a:defRPr>
    </a:lvl2pPr>
    <a:lvl3pPr marL="914400" algn="l" rtl="0" fontAlgn="base">
      <a:spcBef>
        <a:spcPct val="0"/>
      </a:spcBef>
      <a:spcAft>
        <a:spcPct val="0"/>
      </a:spcAft>
      <a:defRPr sz="2400" b="1" kern="1200">
        <a:solidFill>
          <a:srgbClr val="FFFFFF"/>
        </a:solidFill>
        <a:latin typeface="Arial" pitchFamily="34" charset="0"/>
        <a:ea typeface="+mn-ea"/>
        <a:cs typeface="+mn-cs"/>
      </a:defRPr>
    </a:lvl3pPr>
    <a:lvl4pPr marL="1371600" algn="l" rtl="0" fontAlgn="base">
      <a:spcBef>
        <a:spcPct val="0"/>
      </a:spcBef>
      <a:spcAft>
        <a:spcPct val="0"/>
      </a:spcAft>
      <a:defRPr sz="2400" b="1" kern="1200">
        <a:solidFill>
          <a:srgbClr val="FFFFFF"/>
        </a:solidFill>
        <a:latin typeface="Arial" pitchFamily="34" charset="0"/>
        <a:ea typeface="+mn-ea"/>
        <a:cs typeface="+mn-cs"/>
      </a:defRPr>
    </a:lvl4pPr>
    <a:lvl5pPr marL="1828800" algn="l" rtl="0" fontAlgn="base">
      <a:spcBef>
        <a:spcPct val="0"/>
      </a:spcBef>
      <a:spcAft>
        <a:spcPct val="0"/>
      </a:spcAft>
      <a:defRPr sz="2400" b="1" kern="1200">
        <a:solidFill>
          <a:srgbClr val="FFFFFF"/>
        </a:solidFill>
        <a:latin typeface="Arial" pitchFamily="34" charset="0"/>
        <a:ea typeface="+mn-ea"/>
        <a:cs typeface="+mn-cs"/>
      </a:defRPr>
    </a:lvl5pPr>
    <a:lvl6pPr marL="2286000" algn="l" defTabSz="914400" rtl="0" eaLnBrk="1" latinLnBrk="0" hangingPunct="1">
      <a:defRPr sz="2400" b="1" kern="1200">
        <a:solidFill>
          <a:srgbClr val="FFFFFF"/>
        </a:solidFill>
        <a:latin typeface="Arial" pitchFamily="34" charset="0"/>
        <a:ea typeface="+mn-ea"/>
        <a:cs typeface="+mn-cs"/>
      </a:defRPr>
    </a:lvl6pPr>
    <a:lvl7pPr marL="2743200" algn="l" defTabSz="914400" rtl="0" eaLnBrk="1" latinLnBrk="0" hangingPunct="1">
      <a:defRPr sz="2400" b="1" kern="1200">
        <a:solidFill>
          <a:srgbClr val="FFFFFF"/>
        </a:solidFill>
        <a:latin typeface="Arial" pitchFamily="34" charset="0"/>
        <a:ea typeface="+mn-ea"/>
        <a:cs typeface="+mn-cs"/>
      </a:defRPr>
    </a:lvl7pPr>
    <a:lvl8pPr marL="3200400" algn="l" defTabSz="914400" rtl="0" eaLnBrk="1" latinLnBrk="0" hangingPunct="1">
      <a:defRPr sz="2400" b="1" kern="1200">
        <a:solidFill>
          <a:srgbClr val="FFFFFF"/>
        </a:solidFill>
        <a:latin typeface="Arial" pitchFamily="34" charset="0"/>
        <a:ea typeface="+mn-ea"/>
        <a:cs typeface="+mn-cs"/>
      </a:defRPr>
    </a:lvl8pPr>
    <a:lvl9pPr marL="3657600" algn="l" defTabSz="914400" rtl="0" eaLnBrk="1" latinLnBrk="0" hangingPunct="1">
      <a:defRPr sz="2400" b="1" kern="1200">
        <a:solidFill>
          <a:srgbClr val="FFFF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66"/>
    <a:srgbClr val="006699"/>
    <a:srgbClr val="447C98"/>
    <a:srgbClr val="FBC685"/>
    <a:srgbClr val="DAF395"/>
    <a:srgbClr val="F3DD8D"/>
    <a:srgbClr val="D0EFF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351" autoAdjust="0"/>
    <p:restoredTop sz="63738" autoAdjust="0"/>
  </p:normalViewPr>
  <p:slideViewPr>
    <p:cSldViewPr>
      <p:cViewPr varScale="1">
        <p:scale>
          <a:sx n="62" d="100"/>
          <a:sy n="62" d="100"/>
        </p:scale>
        <p:origin x="-859" y="-96"/>
      </p:cViewPr>
      <p:guideLst>
        <p:guide orient="horz" pos="1071"/>
        <p:guide pos="5525"/>
      </p:guideLst>
    </p:cSldViewPr>
  </p:slideViewPr>
  <p:outlineViewPr>
    <p:cViewPr>
      <p:scale>
        <a:sx n="33" d="100"/>
        <a:sy n="33" d="100"/>
      </p:scale>
      <p:origin x="0" y="15768"/>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1" d="100"/>
          <a:sy n="101" d="100"/>
        </p:scale>
        <p:origin x="-2568" y="-102"/>
      </p:cViewPr>
      <p:guideLst>
        <p:guide orient="horz" pos="2908"/>
        <p:guide pos="218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image" Target="../media/image25.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image" Target="../media/image30.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a:defRPr sz="1200"/>
            </a:lvl1pPr>
          </a:lstStyle>
          <a:p>
            <a:pPr>
              <a:defRPr/>
            </a:pPr>
            <a:endParaRPr lang="en-US"/>
          </a:p>
        </p:txBody>
      </p:sp>
      <p:sp>
        <p:nvSpPr>
          <p:cNvPr id="3" name="Date Placeholder 2"/>
          <p:cNvSpPr>
            <a:spLocks noGrp="1"/>
          </p:cNvSpPr>
          <p:nvPr>
            <p:ph type="dt" sz="quarter" idx="1"/>
          </p:nvPr>
        </p:nvSpPr>
        <p:spPr>
          <a:xfrm>
            <a:off x="3927775" y="0"/>
            <a:ext cx="3004820" cy="461645"/>
          </a:xfrm>
          <a:prstGeom prst="rect">
            <a:avLst/>
          </a:prstGeom>
        </p:spPr>
        <p:txBody>
          <a:bodyPr vert="horz" lIns="92382" tIns="46191" rIns="92382" bIns="46191" rtlCol="0"/>
          <a:lstStyle>
            <a:lvl1pPr algn="r">
              <a:defRPr sz="1200"/>
            </a:lvl1pPr>
          </a:lstStyle>
          <a:p>
            <a:pPr>
              <a:defRPr/>
            </a:pPr>
            <a:fld id="{58CCEB74-475E-4E28-9558-88578106B004}" type="datetimeFigureOut">
              <a:rPr lang="en-US"/>
              <a:pPr>
                <a:defRPr/>
              </a:pPr>
              <a:t>2/9/2011</a:t>
            </a:fld>
            <a:endParaRPr lang="en-US"/>
          </a:p>
        </p:txBody>
      </p:sp>
      <p:sp>
        <p:nvSpPr>
          <p:cNvPr id="4" name="Footer Placeholder 3"/>
          <p:cNvSpPr>
            <a:spLocks noGrp="1"/>
          </p:cNvSpPr>
          <p:nvPr>
            <p:ph type="ftr" sz="quarter" idx="2"/>
          </p:nvPr>
        </p:nvSpPr>
        <p:spPr>
          <a:xfrm>
            <a:off x="0" y="8769653"/>
            <a:ext cx="3004820" cy="461645"/>
          </a:xfrm>
          <a:prstGeom prst="rect">
            <a:avLst/>
          </a:prstGeom>
        </p:spPr>
        <p:txBody>
          <a:bodyPr vert="horz" lIns="92382" tIns="46191" rIns="92382" bIns="46191"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27775" y="8769653"/>
            <a:ext cx="3004820" cy="461645"/>
          </a:xfrm>
          <a:prstGeom prst="rect">
            <a:avLst/>
          </a:prstGeom>
        </p:spPr>
        <p:txBody>
          <a:bodyPr vert="horz" lIns="92382" tIns="46191" rIns="92382" bIns="46191" rtlCol="0" anchor="b"/>
          <a:lstStyle>
            <a:lvl1pPr algn="r">
              <a:defRPr sz="1200"/>
            </a:lvl1pPr>
          </a:lstStyle>
          <a:p>
            <a:pPr>
              <a:defRPr/>
            </a:pPr>
            <a:fld id="{7B426D0A-3FD6-427A-BE9B-3FE6B733628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fontAlgn="auto">
              <a:spcBef>
                <a:spcPts val="0"/>
              </a:spcBef>
              <a:spcAft>
                <a:spcPts val="0"/>
              </a:spcAft>
              <a:defRPr sz="1200" b="0">
                <a:solidFill>
                  <a:schemeClr val="tx1"/>
                </a:solidFill>
                <a:latin typeface="+mn-lt"/>
              </a:defRPr>
            </a:lvl1pPr>
          </a:lstStyle>
          <a:p>
            <a:pPr>
              <a:defRPr/>
            </a:pPr>
            <a:endParaRPr lang="en-CA"/>
          </a:p>
        </p:txBody>
      </p:sp>
      <p:sp>
        <p:nvSpPr>
          <p:cNvPr id="3" name="Date Placeholder 2"/>
          <p:cNvSpPr>
            <a:spLocks noGrp="1"/>
          </p:cNvSpPr>
          <p:nvPr>
            <p:ph type="dt" idx="1"/>
          </p:nvPr>
        </p:nvSpPr>
        <p:spPr>
          <a:xfrm>
            <a:off x="3927775" y="0"/>
            <a:ext cx="3004820" cy="461645"/>
          </a:xfrm>
          <a:prstGeom prst="rect">
            <a:avLst/>
          </a:prstGeom>
        </p:spPr>
        <p:txBody>
          <a:bodyPr vert="horz" lIns="92382" tIns="46191" rIns="92382" bIns="46191" rtlCol="0"/>
          <a:lstStyle>
            <a:lvl1pPr algn="r" fontAlgn="auto">
              <a:spcBef>
                <a:spcPts val="0"/>
              </a:spcBef>
              <a:spcAft>
                <a:spcPts val="0"/>
              </a:spcAft>
              <a:defRPr sz="1200" b="0">
                <a:solidFill>
                  <a:schemeClr val="tx1"/>
                </a:solidFill>
                <a:latin typeface="+mn-lt"/>
              </a:defRPr>
            </a:lvl1pPr>
          </a:lstStyle>
          <a:p>
            <a:pPr>
              <a:defRPr/>
            </a:pPr>
            <a:fld id="{529CFDCF-19DC-43F4-B579-5667A9407150}" type="datetimeFigureOut">
              <a:rPr lang="en-US"/>
              <a:pPr>
                <a:defRPr/>
              </a:pPr>
              <a:t>2/9/2011</a:t>
            </a:fld>
            <a:endParaRPr lang="en-CA"/>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noFill/>
          </a:ln>
        </p:spPr>
        <p:txBody>
          <a:bodyPr vert="horz" lIns="92382" tIns="46191" rIns="92382" bIns="46191" rtlCol="0" anchor="ctr"/>
          <a:lstStyle/>
          <a:p>
            <a:pPr lvl="0"/>
            <a:endParaRPr lang="en-CA" noProof="0"/>
          </a:p>
        </p:txBody>
      </p:sp>
      <p:sp>
        <p:nvSpPr>
          <p:cNvPr id="5" name="Notes Placeholder 4"/>
          <p:cNvSpPr>
            <a:spLocks noGrp="1"/>
          </p:cNvSpPr>
          <p:nvPr>
            <p:ph type="body" sz="quarter" idx="3"/>
          </p:nvPr>
        </p:nvSpPr>
        <p:spPr>
          <a:xfrm>
            <a:off x="693420" y="4385628"/>
            <a:ext cx="5547360" cy="4154805"/>
          </a:xfrm>
          <a:prstGeom prst="rect">
            <a:avLst/>
          </a:prstGeom>
        </p:spPr>
        <p:txBody>
          <a:bodyPr vert="horz" wrap="square" lIns="92382" tIns="46191" rIns="92382" bIns="46191" numCol="1" anchor="t" anchorCtr="0" compatLnSpc="1">
            <a:prstTxWarp prst="textNoShape">
              <a:avLst/>
            </a:prstTxWarp>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CA" noProof="0" dirty="0" smtClean="0"/>
          </a:p>
        </p:txBody>
      </p:sp>
      <p:sp>
        <p:nvSpPr>
          <p:cNvPr id="6" name="Footer Placeholder 5"/>
          <p:cNvSpPr>
            <a:spLocks noGrp="1"/>
          </p:cNvSpPr>
          <p:nvPr>
            <p:ph type="ftr" sz="quarter" idx="4"/>
          </p:nvPr>
        </p:nvSpPr>
        <p:spPr>
          <a:xfrm>
            <a:off x="0" y="8769653"/>
            <a:ext cx="3004820" cy="461645"/>
          </a:xfrm>
          <a:prstGeom prst="rect">
            <a:avLst/>
          </a:prstGeom>
        </p:spPr>
        <p:txBody>
          <a:bodyPr vert="horz" lIns="92382" tIns="46191" rIns="92382" bIns="46191" rtlCol="0" anchor="b"/>
          <a:lstStyle>
            <a:lvl1pPr algn="l" fontAlgn="auto">
              <a:spcBef>
                <a:spcPts val="0"/>
              </a:spcBef>
              <a:spcAft>
                <a:spcPts val="0"/>
              </a:spcAft>
              <a:defRPr sz="1200" b="0">
                <a:solidFill>
                  <a:schemeClr val="tx1"/>
                </a:solidFill>
                <a:latin typeface="+mn-lt"/>
              </a:defRPr>
            </a:lvl1pPr>
          </a:lstStyle>
          <a:p>
            <a:pPr>
              <a:defRPr/>
            </a:pPr>
            <a:endParaRPr lang="en-CA"/>
          </a:p>
        </p:txBody>
      </p:sp>
      <p:sp>
        <p:nvSpPr>
          <p:cNvPr id="7" name="Slide Number Placeholder 6"/>
          <p:cNvSpPr>
            <a:spLocks noGrp="1"/>
          </p:cNvSpPr>
          <p:nvPr>
            <p:ph type="sldNum" sz="quarter" idx="5"/>
          </p:nvPr>
        </p:nvSpPr>
        <p:spPr>
          <a:xfrm>
            <a:off x="3927775" y="8769653"/>
            <a:ext cx="3004820" cy="461645"/>
          </a:xfrm>
          <a:prstGeom prst="rect">
            <a:avLst/>
          </a:prstGeom>
        </p:spPr>
        <p:txBody>
          <a:bodyPr vert="horz" lIns="92382" tIns="46191" rIns="92382" bIns="46191" rtlCol="0" anchor="b"/>
          <a:lstStyle>
            <a:lvl1pPr algn="r" fontAlgn="auto">
              <a:spcBef>
                <a:spcPts val="0"/>
              </a:spcBef>
              <a:spcAft>
                <a:spcPts val="0"/>
              </a:spcAft>
              <a:defRPr sz="1200" b="0">
                <a:solidFill>
                  <a:schemeClr val="tx1"/>
                </a:solidFill>
                <a:latin typeface="+mn-lt"/>
              </a:defRPr>
            </a:lvl1pPr>
          </a:lstStyle>
          <a:p>
            <a:pPr>
              <a:defRPr/>
            </a:pPr>
            <a:fld id="{4C226B4D-2B25-4916-A117-0ADDEA28FBDD}" type="slidenum">
              <a:rPr lang="en-CA"/>
              <a:pPr>
                <a:defRPr/>
              </a:pPr>
              <a:t>‹#›</a:t>
            </a:fld>
            <a:endParaRPr lang="en-CA"/>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b="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b="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b="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b="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b="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In the case of fire pump installations, the Standing Committees noted that designers often miss the requirements for supervisory monitoring for such things as control valves, loss of power, phase rotation, etc.</a:t>
            </a:r>
            <a:r>
              <a:rPr lang="en-CA" baseline="0" dirty="0" smtClean="0">
                <a:latin typeface="Arial" pitchFamily="34" charset="0"/>
              </a:rPr>
              <a:t> T</a:t>
            </a:r>
            <a:r>
              <a:rPr lang="en-CA" dirty="0" smtClean="0">
                <a:latin typeface="Arial" pitchFamily="34" charset="0"/>
              </a:rPr>
              <a:t>hese are required under NFPA 20 which is referenced by Part 3 of the National Building Code.  A specific reference to NFPA 20 has been introduced to reiterate these often missed requirements.</a:t>
            </a:r>
          </a:p>
          <a:p>
            <a:pPr eaLnBrk="1" hangingPunct="1">
              <a:spcBef>
                <a:spcPct val="0"/>
              </a:spcBef>
            </a:pPr>
            <a:endParaRPr lang="en-CA" sz="2400" dirty="0" smtClean="0"/>
          </a:p>
          <a:p>
            <a:pPr eaLnBrk="1" hangingPunct="1">
              <a:spcBef>
                <a:spcPct val="0"/>
              </a:spcBef>
            </a:pPr>
            <a:endParaRPr lang="en-US" sz="2400" dirty="0" smtClean="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Recent editions of NFPA 13 no longer require sprinkler protection in elevator shafts. It has been interpreted by some code users that since the building is </a:t>
            </a:r>
            <a:r>
              <a:rPr lang="en-CA" dirty="0" err="1" smtClean="0">
                <a:latin typeface="Arial" pitchFamily="34" charset="0"/>
              </a:rPr>
              <a:t>sprinklered</a:t>
            </a:r>
            <a:r>
              <a:rPr lang="en-CA" dirty="0" smtClean="0">
                <a:latin typeface="Arial" pitchFamily="34" charset="0"/>
              </a:rPr>
              <a:t>, there is no need to install fire detectors in the elevator shaft.</a:t>
            </a:r>
          </a:p>
          <a:p>
            <a:pPr eaLnBrk="1" hangingPunct="1">
              <a:spcBef>
                <a:spcPct val="0"/>
              </a:spcBef>
            </a:pPr>
            <a:r>
              <a:rPr lang="en-CA" dirty="0" smtClean="0">
                <a:latin typeface="Arial" pitchFamily="34" charset="0"/>
              </a:rPr>
              <a:t>  </a:t>
            </a:r>
            <a:br>
              <a:rPr lang="en-CA" dirty="0" smtClean="0">
                <a:latin typeface="Arial" pitchFamily="34" charset="0"/>
              </a:rPr>
            </a:br>
            <a:r>
              <a:rPr lang="en-CA" dirty="0" smtClean="0">
                <a:latin typeface="Arial" pitchFamily="34" charset="0"/>
              </a:rPr>
              <a:t>This change makes it clear that fire detectors are required in the elevator shafts, regardless of whether the building is </a:t>
            </a:r>
            <a:r>
              <a:rPr lang="en-CA" dirty="0" err="1" smtClean="0">
                <a:latin typeface="Arial" pitchFamily="34" charset="0"/>
              </a:rPr>
              <a:t>sprinklered</a:t>
            </a:r>
            <a:r>
              <a:rPr lang="en-CA" dirty="0" smtClean="0">
                <a:latin typeface="Arial" pitchFamily="34" charset="0"/>
              </a:rPr>
              <a:t>. This new requirement would apply to cases where the sprinkler has not been extended into the shaft.</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In addition the term “throughout” causes confusion where users have interpreted that “throughout” would supersede the requirements in the referenced NFPA standards and require sprinklers in areas specifically exempted i.e. in some small closets, attics, etc.  This term has been removed to reduce this confusion.</a:t>
            </a:r>
          </a:p>
          <a:p>
            <a:pPr eaLnBrk="1" hangingPunct="1">
              <a:spcBef>
                <a:spcPct val="0"/>
              </a:spcBef>
            </a:pPr>
            <a:endParaRPr lang="en-CA" dirty="0" smtClean="0">
              <a:latin typeface="Arial" pitchFamily="34" charset="0"/>
            </a:endParaRPr>
          </a:p>
          <a:p>
            <a:pPr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3"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There are no requirements within the 2005 National Codes to require elevator rooms that experience an alarm condition to recall elevators that are being served by that room.</a:t>
            </a:r>
          </a:p>
          <a:p>
            <a:pPr eaLnBrk="1" hangingPunct="1">
              <a:spcBef>
                <a:spcPct val="0"/>
              </a:spcBef>
            </a:pPr>
            <a:r>
              <a:rPr lang="en-CA" dirty="0" smtClean="0">
                <a:latin typeface="Arial" pitchFamily="34" charset="0"/>
              </a:rPr>
              <a:t> </a:t>
            </a:r>
          </a:p>
          <a:p>
            <a:pPr eaLnBrk="1" hangingPunct="1">
              <a:spcBef>
                <a:spcPct val="0"/>
              </a:spcBef>
            </a:pPr>
            <a:r>
              <a:rPr lang="en-CA" dirty="0" smtClean="0">
                <a:latin typeface="Arial" pitchFamily="34" charset="0"/>
              </a:rPr>
              <a:t>The CSA-B44 standard does require that this detector be located in the elevator machine room. This requirement reiterates the CSA B 44 requirement that is often missed by installers and designers.</a:t>
            </a:r>
          </a:p>
          <a:p>
            <a:pPr eaLnBrk="1" hangingPunct="1">
              <a:spcBef>
                <a:spcPct val="0"/>
              </a:spcBef>
            </a:pPr>
            <a:endParaRPr lang="en-CA" sz="2400" dirty="0" smtClean="0"/>
          </a:p>
          <a:p>
            <a:pPr eaLnBrk="1" hangingPunct="1">
              <a:spcBef>
                <a:spcPct val="0"/>
              </a:spcBef>
            </a:pPr>
            <a:endParaRPr lang="en-US" sz="2400" dirty="0" smtClean="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7"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The NBC requires that each exit stair shaft be equipped with a smoke detector.  This change permits an exception to this requirement in open air type assembly occupancies and open storage garages. The exception is permitted on the basis that current detectors with electronics are not tested to temperatures below 0 degrees. </a:t>
            </a:r>
          </a:p>
          <a:p>
            <a:pPr eaLnBrk="1" hangingPunct="1">
              <a:spcBef>
                <a:spcPct val="0"/>
              </a:spcBef>
            </a:pPr>
            <a:r>
              <a:rPr lang="en-CA" dirty="0" smtClean="0">
                <a:latin typeface="Arial" pitchFamily="34" charset="0"/>
              </a:rPr>
              <a:t> </a:t>
            </a:r>
          </a:p>
          <a:p>
            <a:pPr eaLnBrk="1" hangingPunct="1">
              <a:spcBef>
                <a:spcPct val="0"/>
              </a:spcBef>
            </a:pPr>
            <a:r>
              <a:rPr lang="en-CA" dirty="0" smtClean="0">
                <a:latin typeface="Arial" pitchFamily="34" charset="0"/>
              </a:rPr>
              <a:t>The committee noted that providing smoke alarms in stairwells that are serving open-air garages does not provide any life safety benefit, as these areas are generally open to the environment. </a:t>
            </a:r>
          </a:p>
          <a:p>
            <a:pPr eaLnBrk="1" hangingPunct="1">
              <a:spcBef>
                <a:spcPct val="0"/>
              </a:spcBef>
            </a:pPr>
            <a:endParaRPr lang="en-CA" sz="2400" dirty="0" smtClean="0"/>
          </a:p>
          <a:p>
            <a:pPr eaLnBrk="1" hangingPunct="1">
              <a:spcBef>
                <a:spcPct val="0"/>
              </a:spcBef>
            </a:pPr>
            <a:endParaRPr lang="en-US" sz="2400" dirty="0" smtClean="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8131" name="Notes Placeholder 2"/>
          <p:cNvSpPr>
            <a:spLocks noGrp="1"/>
          </p:cNvSpPr>
          <p:nvPr>
            <p:ph type="body" idx="1"/>
          </p:nvPr>
        </p:nvSpPr>
        <p:spPr bwMode="auto">
          <a:noFill/>
          <a:ln>
            <a:noFill/>
            <a:miter lim="800000"/>
            <a:headEnd/>
            <a:tailEnd/>
          </a:ln>
        </p:spPr>
        <p:txBody>
          <a:bodyPr/>
          <a:lstStyle/>
          <a:p>
            <a:pPr eaLnBrk="1" hangingPunct="1">
              <a:spcBef>
                <a:spcPct val="0"/>
              </a:spcBef>
            </a:pPr>
            <a:r>
              <a:rPr lang="en-CA" dirty="0" smtClean="0">
                <a:latin typeface="Arial" pitchFamily="34" charset="0"/>
              </a:rPr>
              <a:t>The change clarifies the operational requirements of the alert signal on a two stage fire alarm system.</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Removal of the words “throughout the floor area in which they are installed” clarifies that the alert signal may sound at a continuously staffed location.  This clarifies the intent of the provision to allow the alert signal to sound at a designated staffed located rather than throughout the floor area unless there is no continuously staffed area.  In that case the alert signal will need to sound throughout the floor area.</a:t>
            </a:r>
          </a:p>
          <a:p>
            <a:pPr eaLnBrk="1" hangingPunct="1">
              <a:spcBef>
                <a:spcPct val="0"/>
              </a:spcBef>
            </a:pPr>
            <a:endParaRPr lang="en-CA" sz="2400" dirty="0" smtClean="0"/>
          </a:p>
          <a:p>
            <a:pPr eaLnBrk="1" hangingPunct="1">
              <a:spcBef>
                <a:spcPct val="0"/>
              </a:spcBef>
            </a:pPr>
            <a:r>
              <a:rPr lang="en-CA" sz="2400" dirty="0" smtClean="0"/>
              <a:t/>
            </a:r>
            <a:br>
              <a:rPr lang="en-CA" sz="2400" dirty="0" smtClean="0"/>
            </a:br>
            <a:endParaRPr lang="en-CA" sz="2400" dirty="0" smtClean="0"/>
          </a:p>
        </p:txBody>
      </p:sp>
      <p:sp>
        <p:nvSpPr>
          <p:cNvPr id="48132"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18426185-0A0E-47C4-97F8-1650E09458A5}" type="slidenum">
              <a:rPr lang="en-US" sz="1200">
                <a:solidFill>
                  <a:schemeClr val="tx1"/>
                </a:solidFill>
                <a:latin typeface="+mn-lt"/>
              </a:rPr>
              <a:pPr algn="r" fontAlgn="auto">
                <a:spcBef>
                  <a:spcPts val="0"/>
                </a:spcBef>
                <a:spcAft>
                  <a:spcPts val="0"/>
                </a:spcAft>
                <a:defRPr/>
              </a:pPr>
              <a:t>14</a:t>
            </a:fld>
            <a:endParaRPr lang="en-US" sz="1200" dirty="0">
              <a:solidFill>
                <a:schemeClr val="tx1"/>
              </a:solidFill>
              <a:latin typeface="+mn-lt"/>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b="1" smtClean="0"/>
              <a:pPr>
                <a:defRPr/>
              </a:pPr>
              <a:t>14</a:t>
            </a:fld>
            <a:endParaRPr lang="en-CA" b="1"/>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9155" name="Notes Placeholder 2"/>
          <p:cNvSpPr>
            <a:spLocks noGrp="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CA" dirty="0" smtClean="0">
                <a:latin typeface="Arial" pitchFamily="34" charset="0"/>
              </a:rPr>
              <a:t>This change allows suites of residential occupancy to be equipped with smoke detectors in lieu of smoke alarms.  The change recognizes certain smoke alarms with sounder base installations (essentially an independent smoke detector functioning as a smoke alarm) that may be the choice of installation in some hotels, motels and dormitories.  </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These detectors, although functioning remotely in the individual suites, would be connected to a fire alarm panel thus providing additional supervision of the detectors in the individual rooms.  These devices would be required to follow the inspection frequencies of CAN/ULC-S536, “Inspection and Testing of Fire Alarm Systems,” as per the National Fire Code.</a:t>
            </a:r>
          </a:p>
          <a:p>
            <a:pPr eaLnBrk="1" hangingPunct="1">
              <a:spcBef>
                <a:spcPct val="0"/>
              </a:spcBef>
            </a:pPr>
            <a:endParaRPr lang="en-CA" dirty="0" smtClean="0">
              <a:latin typeface="Arial" pitchFamily="34" charset="0"/>
            </a:endParaRP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49501E48-5416-43C2-B13E-FB51122A249E}" type="slidenum">
              <a:rPr lang="en-CA" sz="1200" b="0">
                <a:solidFill>
                  <a:schemeClr val="tx1"/>
                </a:solidFill>
                <a:latin typeface="+mn-lt"/>
              </a:rPr>
              <a:pPr algn="r" fontAlgn="auto">
                <a:spcBef>
                  <a:spcPts val="0"/>
                </a:spcBef>
                <a:spcAft>
                  <a:spcPts val="0"/>
                </a:spcAft>
                <a:defRPr/>
              </a:pPr>
              <a:t>15</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smtClean="0"/>
              <a:pPr>
                <a:defRPr/>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E1A01A92-C132-476B-B5EE-300DD89EE10D}" type="slidenum">
              <a:rPr lang="en-US" sz="1200" b="0">
                <a:solidFill>
                  <a:schemeClr val="tx1"/>
                </a:solidFill>
                <a:latin typeface="+mn-lt"/>
              </a:rPr>
              <a:pPr algn="r" fontAlgn="auto">
                <a:spcBef>
                  <a:spcPts val="0"/>
                </a:spcBef>
                <a:spcAft>
                  <a:spcPts val="0"/>
                </a:spcAft>
                <a:defRPr/>
              </a:pPr>
              <a:t>16</a:t>
            </a:fld>
            <a:endParaRPr lang="en-US" sz="1200" b="0" dirty="0">
              <a:solidFill>
                <a:schemeClr val="tx1"/>
              </a:solidFill>
              <a:latin typeface="+mn-lt"/>
            </a:endParaRPr>
          </a:p>
        </p:txBody>
      </p:sp>
      <p:sp>
        <p:nvSpPr>
          <p:cNvPr id="501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 name="Slide Number Placeholder 6"/>
          <p:cNvSpPr>
            <a:spLocks noGrp="1"/>
          </p:cNvSpPr>
          <p:nvPr>
            <p:ph type="sldNum" sz="quarter" idx="11"/>
          </p:nvPr>
        </p:nvSpPr>
        <p:spPr/>
        <p:txBody>
          <a:bodyPr/>
          <a:lstStyle/>
          <a:p>
            <a:pPr>
              <a:defRPr/>
            </a:pPr>
            <a:fld id="{4C226B4D-2B25-4916-A117-0ADDEA28FBDD}" type="slidenum">
              <a:rPr lang="en-CA" smtClean="0"/>
              <a:pPr>
                <a:defRPr/>
              </a:pPr>
              <a:t>16</a:t>
            </a:fld>
            <a:endParaRPr lang="en-CA"/>
          </a:p>
        </p:txBody>
      </p:sp>
      <p:sp>
        <p:nvSpPr>
          <p:cNvPr id="10" name="Notes Placeholder 9"/>
          <p:cNvSpPr>
            <a:spLocks noGrp="1"/>
          </p:cNvSpPr>
          <p:nvPr>
            <p:ph type="body" idx="1"/>
          </p:nvPr>
        </p:nvSpPr>
        <p:spPr/>
        <p:txBody>
          <a:bodyPr>
            <a:normAutofit/>
          </a:bodyPr>
          <a:lstStyle/>
          <a:p>
            <a:pPr eaLnBrk="1" hangingPunct="1">
              <a:spcBef>
                <a:spcPct val="0"/>
              </a:spcBef>
            </a:pPr>
            <a:r>
              <a:rPr lang="en-US" b="0" dirty="0" smtClean="0"/>
              <a:t>This is considered one of the more significant fire alarm technical changes affecting homes.</a:t>
            </a:r>
          </a:p>
          <a:p>
            <a:pPr eaLnBrk="1" hangingPunct="1">
              <a:spcBef>
                <a:spcPct val="0"/>
              </a:spcBef>
            </a:pPr>
            <a:endParaRPr lang="en-US" b="0" dirty="0" smtClean="0"/>
          </a:p>
          <a:p>
            <a:pPr eaLnBrk="1" hangingPunct="1">
              <a:spcBef>
                <a:spcPct val="0"/>
              </a:spcBef>
            </a:pPr>
            <a:r>
              <a:rPr lang="en-US" b="0" dirty="0" smtClean="0"/>
              <a:t>Smoke alarms are now required to be installed in each bedroom, (this is in addition to the corridors outside the bedrooms, and each storey including basement) of a home.</a:t>
            </a:r>
          </a:p>
          <a:p>
            <a:pPr eaLnBrk="1" hangingPunct="1">
              <a:spcBef>
                <a:spcPct val="0"/>
              </a:spcBef>
            </a:pPr>
            <a:endParaRPr lang="en-US" b="0" dirty="0" smtClean="0"/>
          </a:p>
          <a:p>
            <a:pPr eaLnBrk="1" hangingPunct="1">
              <a:spcBef>
                <a:spcPct val="0"/>
              </a:spcBef>
            </a:pPr>
            <a:r>
              <a:rPr lang="en-US" b="0" dirty="0" smtClean="0"/>
              <a:t>Statistics have shown that next to kitchen fires, fires originating in sleeping rooms within dwelling units account for the second highest causes of fire deaths in homes. Smoke alarms located only in corridors outside the sleeping rooms may cause a delay in notifying occupants within the sleeping rooms of a fire especially if the fire originates within that room with the door closed.</a:t>
            </a:r>
          </a:p>
          <a:p>
            <a:pPr eaLnBrk="1" hangingPunct="1">
              <a:spcBef>
                <a:spcPct val="0"/>
              </a:spcBef>
            </a:pPr>
            <a:endParaRPr lang="en-US" b="0" dirty="0" smtClean="0"/>
          </a:p>
          <a:p>
            <a:pPr eaLnBrk="1" hangingPunct="1">
              <a:spcBef>
                <a:spcPct val="0"/>
              </a:spcBef>
            </a:pPr>
            <a:r>
              <a:rPr lang="en-US" b="0" dirty="0" smtClean="0"/>
              <a:t>The benefits are: </a:t>
            </a:r>
          </a:p>
          <a:p>
            <a:pPr lvl="1" eaLnBrk="1" hangingPunct="1">
              <a:spcBef>
                <a:spcPct val="0"/>
              </a:spcBef>
              <a:buFontTx/>
              <a:buChar char="•"/>
            </a:pPr>
            <a:r>
              <a:rPr lang="en-US" b="0" dirty="0" smtClean="0"/>
              <a:t>the audibility levels within the sleeping room will be enhanced with the closed door, and </a:t>
            </a:r>
          </a:p>
          <a:p>
            <a:pPr lvl="1" eaLnBrk="1" hangingPunct="1">
              <a:spcBef>
                <a:spcPct val="0"/>
              </a:spcBef>
              <a:buFontTx/>
              <a:buChar char="•"/>
            </a:pPr>
            <a:r>
              <a:rPr lang="en-US" b="0" dirty="0" smtClean="0"/>
              <a:t>Secondly smoke originating in a sleeping room will not be delayed in activating the alarm  thus providing early notification to occupants.</a:t>
            </a:r>
          </a:p>
          <a:p>
            <a:pPr lvl="1" eaLnBrk="1" hangingPunct="1">
              <a:spcBef>
                <a:spcPct val="0"/>
              </a:spcBef>
              <a:buFontTx/>
              <a:buChar char="•"/>
            </a:pPr>
            <a:r>
              <a:rPr lang="en-US" b="0" dirty="0" smtClean="0"/>
              <a:t>Interconnected devices between all alarms provides additional notification. </a:t>
            </a:r>
          </a:p>
          <a:p>
            <a:pPr eaLnBrk="1" hangingPunct="1">
              <a:spcBef>
                <a:spcPct val="0"/>
              </a:spcBef>
            </a:pPr>
            <a:r>
              <a:rPr lang="en-US" b="0" dirty="0" smtClean="0"/>
              <a:t>Smoke alarms located within the corridor will be still be required as they are better capable of detecting a fire originating outside of the room.</a:t>
            </a:r>
          </a:p>
          <a:p>
            <a:endParaRPr lang="en-US" b="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 name="Slide Number Placeholder 6"/>
          <p:cNvSpPr>
            <a:spLocks noGrp="1"/>
          </p:cNvSpPr>
          <p:nvPr>
            <p:ph type="sldNum" sz="quarter" idx="11"/>
          </p:nvPr>
        </p:nvSpPr>
        <p:spPr/>
        <p:txBody>
          <a:bodyPr/>
          <a:lstStyle/>
          <a:p>
            <a:pPr>
              <a:defRPr/>
            </a:pPr>
            <a:fld id="{4C226B4D-2B25-4916-A117-0ADDEA28FBDD}" type="slidenum">
              <a:rPr lang="en-CA" smtClean="0"/>
              <a:pPr>
                <a:defRPr/>
              </a:pPr>
              <a:t>17</a:t>
            </a:fld>
            <a:endParaRPr lang="en-CA"/>
          </a:p>
        </p:txBody>
      </p:sp>
      <p:sp>
        <p:nvSpPr>
          <p:cNvPr id="10" name="Notes Placeholder 9"/>
          <p:cNvSpPr>
            <a:spLocks noGrp="1"/>
          </p:cNvSpPr>
          <p:nvPr>
            <p:ph type="body" idx="1"/>
          </p:nvPr>
        </p:nvSpPr>
        <p:spPr>
          <a:xfrm>
            <a:off x="693420" y="4387881"/>
            <a:ext cx="5547360" cy="4154805"/>
          </a:xfrm>
        </p:spPr>
        <p:txBody>
          <a:bodyPr>
            <a:normAutofit/>
          </a:bodyPr>
          <a:lstStyle/>
          <a:p>
            <a:pPr defTabSz="923818">
              <a:defRPr/>
            </a:pPr>
            <a:r>
              <a:rPr lang="en-US" dirty="0" smtClean="0"/>
              <a:t>Placement of smoke alarms is now based on  the concept  “floor space” not  “level”.  Therefore in staggered level homes the placement of the detector is based on the highest of the two levels within that floor space with consideration for the area of coverage for the smoke alarm.</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a:defRPr/>
            </a:pPr>
            <a:fld id="{3CD38DB9-CBF7-4442-B3BA-B519A8F33931}" type="slidenum">
              <a:rPr lang="en-US"/>
              <a:pPr>
                <a:defRPr/>
              </a:pPr>
              <a:t>18</a:t>
            </a:fld>
            <a:endParaRPr lang="en-US"/>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normAutofit lnSpcReduction="10000"/>
          </a:bodyPr>
          <a:lstStyle/>
          <a:p>
            <a:pPr eaLnBrk="1" hangingPunct="1">
              <a:spcBef>
                <a:spcPct val="0"/>
              </a:spcBef>
            </a:pPr>
            <a:r>
              <a:rPr lang="en-US" dirty="0" smtClean="0">
                <a:latin typeface="Arial" pitchFamily="34" charset="0"/>
                <a:cs typeface="Arial" pitchFamily="34" charset="0"/>
              </a:rPr>
              <a:t>This change introduces a new temporal pattern for smoke alarms used in residential occupancies.  This sound pattern corresponds to that currently required for fire alarms.  </a:t>
            </a:r>
          </a:p>
          <a:p>
            <a:pPr eaLnBrk="1" hangingPunct="1">
              <a:spcBef>
                <a:spcPct val="0"/>
              </a:spcBef>
            </a:pP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The change was based on research and review of studies conducted on the effectiveness of alarms in waking children and the elderly.  </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The studies have demonstrated that possibly as little as 6% of children aged 6 to 15 awoke reliably to the standard high-pitch beeping alarm signal which is typical in households today.  Installed in the hallway, the signal is usually received at around 60 </a:t>
            </a:r>
            <a:r>
              <a:rPr lang="en-CA" dirty="0" err="1" smtClean="0">
                <a:latin typeface="Arial" pitchFamily="34" charset="0"/>
              </a:rPr>
              <a:t>dBA</a:t>
            </a:r>
            <a:r>
              <a:rPr lang="en-CA" dirty="0" smtClean="0">
                <a:latin typeface="Arial" pitchFamily="34" charset="0"/>
              </a:rPr>
              <a:t> at the pillow. When the sound level is increased to 89 </a:t>
            </a:r>
            <a:r>
              <a:rPr lang="en-CA" dirty="0" err="1" smtClean="0">
                <a:latin typeface="Arial" pitchFamily="34" charset="0"/>
              </a:rPr>
              <a:t>dBA</a:t>
            </a:r>
            <a:r>
              <a:rPr lang="en-CA" dirty="0" smtClean="0">
                <a:latin typeface="Arial" pitchFamily="34" charset="0"/>
              </a:rPr>
              <a:t> at the pillow, by placing the sounder above the bed, 50% of the children awoke and only 29% of those 6-10 years old. </a:t>
            </a:r>
          </a:p>
          <a:p>
            <a:pPr eaLnBrk="1" hangingPunct="1">
              <a:spcBef>
                <a:spcPct val="0"/>
              </a:spcBef>
            </a:pPr>
            <a:r>
              <a:rPr lang="en-CA" dirty="0" smtClean="0">
                <a:latin typeface="Arial" pitchFamily="34" charset="0"/>
              </a:rPr>
              <a:t>Alternative signals were also tested; the child’s mother's voice, an actor’s voice, a low-pitch T-3 signal and the standard high-pitch alarm. All the signals were tested at night in the child’s home at 89 </a:t>
            </a:r>
            <a:r>
              <a:rPr lang="en-CA" dirty="0" err="1" smtClean="0">
                <a:latin typeface="Arial" pitchFamily="34" charset="0"/>
              </a:rPr>
              <a:t>dBA</a:t>
            </a:r>
            <a:r>
              <a:rPr lang="en-CA" dirty="0" smtClean="0">
                <a:latin typeface="Arial" pitchFamily="34" charset="0"/>
              </a:rPr>
              <a:t>. Results show that the mother’s voice was the best signal to awake the child, then the actor’s voice and the low pitch T-3 alarm. The standard alarm performed the worst with 27% of the children not awaken after 60 seconds.</a:t>
            </a: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Combined with the bedroom installation, this measure will improve the effectiveness of evacuation in home.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52228"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18CBBB4D-A11C-427A-9196-1C672205914B}" type="slidenum">
              <a:rPr lang="en-US" sz="1200" b="0">
                <a:solidFill>
                  <a:schemeClr val="tx1"/>
                </a:solidFill>
                <a:latin typeface="+mn-lt"/>
              </a:rPr>
              <a:pPr algn="r" fontAlgn="auto">
                <a:spcBef>
                  <a:spcPts val="0"/>
                </a:spcBef>
                <a:spcAft>
                  <a:spcPts val="0"/>
                </a:spcAft>
                <a:defRPr/>
              </a:pPr>
              <a:t>19</a:t>
            </a:fld>
            <a:endParaRPr lang="en-US" sz="1200" b="0" dirty="0">
              <a:solidFill>
                <a:schemeClr val="tx1"/>
              </a:solidFill>
              <a:latin typeface="+mn-lt"/>
            </a:endParaRPr>
          </a:p>
        </p:txBody>
      </p:sp>
      <p:sp>
        <p:nvSpPr>
          <p:cNvPr id="8" name="Notes Placeholder 7"/>
          <p:cNvSpPr>
            <a:spLocks noGrp="1"/>
          </p:cNvSpPr>
          <p:nvPr>
            <p:ph type="body" idx="1"/>
          </p:nvPr>
        </p:nvSpPr>
        <p:spPr/>
        <p:txBody>
          <a:bodyPr>
            <a:normAutofit/>
          </a:bodyPr>
          <a:lstStyle/>
          <a:p>
            <a:pPr eaLnBrk="1" hangingPunct="1">
              <a:spcBef>
                <a:spcPct val="0"/>
              </a:spcBef>
            </a:pPr>
            <a:r>
              <a:rPr lang="en-CA" dirty="0" smtClean="0"/>
              <a:t>The 2005 NBC currently asks for intelligible messaging for voice communication systems; however it is unclear what is expected by this term “</a:t>
            </a:r>
            <a:r>
              <a:rPr lang="en-CA" dirty="0" err="1" smtClean="0"/>
              <a:t>intelligble</a:t>
            </a:r>
            <a:r>
              <a:rPr lang="en-CA" dirty="0" smtClean="0"/>
              <a:t>”. </a:t>
            </a:r>
          </a:p>
          <a:p>
            <a:pPr eaLnBrk="1" hangingPunct="1">
              <a:spcBef>
                <a:spcPct val="0"/>
              </a:spcBef>
            </a:pPr>
            <a:r>
              <a:rPr lang="en-CA" dirty="0" smtClean="0"/>
              <a:t>It was noted that in several facilities the intelligibility of messages through a voice communication system varies from very poor to very good, and there is no consistency. </a:t>
            </a:r>
          </a:p>
          <a:p>
            <a:pPr eaLnBrk="1" hangingPunct="1">
              <a:spcBef>
                <a:spcPct val="0"/>
              </a:spcBef>
            </a:pPr>
            <a:endParaRPr lang="en-CA" dirty="0" smtClean="0"/>
          </a:p>
          <a:p>
            <a:pPr eaLnBrk="1" hangingPunct="1">
              <a:spcBef>
                <a:spcPct val="0"/>
              </a:spcBef>
            </a:pPr>
            <a:r>
              <a:rPr lang="en-CA" dirty="0" smtClean="0"/>
              <a:t>The change introduces a measurable and quantifiable value 0.70 common intelligibility scale (CIS) for the voice communication system required to be installed in buildings.  There is further guidance on the CIS with a reference to NFPA 72.</a:t>
            </a:r>
          </a:p>
          <a:p>
            <a:endParaRPr lang="en-US" dirty="0"/>
          </a:p>
        </p:txBody>
      </p:sp>
      <p:sp>
        <p:nvSpPr>
          <p:cNvPr id="10" name="Slide Number Placeholder 9"/>
          <p:cNvSpPr>
            <a:spLocks noGrp="1"/>
          </p:cNvSpPr>
          <p:nvPr>
            <p:ph type="sldNum" sz="quarter" idx="10"/>
          </p:nvPr>
        </p:nvSpPr>
        <p:spPr/>
        <p:txBody>
          <a:bodyPr/>
          <a:lstStyle/>
          <a:p>
            <a:pPr>
              <a:defRPr/>
            </a:pPr>
            <a:fld id="{4C226B4D-2B25-4916-A117-0ADDEA28FBDD}" type="slidenum">
              <a:rPr lang="en-CA" smtClean="0"/>
              <a:pPr>
                <a:defRPr/>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r>
              <a:rPr lang="en-US" b="0" dirty="0" smtClean="0">
                <a:latin typeface="Arial" pitchFamily="34" charset="0"/>
              </a:rPr>
              <a:t>This </a:t>
            </a:r>
            <a:r>
              <a:rPr lang="en-CA" b="0" dirty="0" smtClean="0">
                <a:latin typeface="Arial" pitchFamily="34" charset="0"/>
              </a:rPr>
              <a:t>presentation is part of a series of 13</a:t>
            </a:r>
            <a:br>
              <a:rPr lang="en-CA" b="0" dirty="0" smtClean="0">
                <a:latin typeface="Arial" pitchFamily="34" charset="0"/>
              </a:rPr>
            </a:br>
            <a:r>
              <a:rPr lang="en-CA" b="0" dirty="0" smtClean="0">
                <a:latin typeface="Arial" pitchFamily="34" charset="0"/>
              </a:rPr>
              <a:t>on the 2010 National Model Construction Codes. </a:t>
            </a:r>
          </a:p>
          <a:p>
            <a:pPr eaLnBrk="1" hangingPunct="1">
              <a:spcBef>
                <a:spcPct val="0"/>
              </a:spcBef>
            </a:pPr>
            <a:endParaRPr lang="en-CA" b="0" dirty="0" smtClean="0">
              <a:latin typeface="Arial" pitchFamily="34" charset="0"/>
            </a:endParaRPr>
          </a:p>
          <a:p>
            <a:pPr eaLnBrk="1" hangingPunct="1">
              <a:spcBef>
                <a:spcPct val="0"/>
              </a:spcBef>
            </a:pPr>
            <a:r>
              <a:rPr lang="en-CA" b="0" dirty="0" smtClean="0">
                <a:latin typeface="Arial" pitchFamily="34" charset="0"/>
              </a:rPr>
              <a:t>It is important to note that the model codes, which are developed </a:t>
            </a:r>
          </a:p>
          <a:p>
            <a:pPr eaLnBrk="1" hangingPunct="1">
              <a:spcBef>
                <a:spcPct val="0"/>
              </a:spcBef>
            </a:pPr>
            <a:r>
              <a:rPr lang="en-CA" b="0" dirty="0" smtClean="0">
                <a:latin typeface="Arial" pitchFamily="34" charset="0"/>
              </a:rPr>
              <a:t>by the Canadian Commission on Building and Fire Codes,</a:t>
            </a:r>
          </a:p>
          <a:p>
            <a:pPr eaLnBrk="1" hangingPunct="1">
              <a:spcBef>
                <a:spcPct val="0"/>
              </a:spcBef>
            </a:pPr>
            <a:r>
              <a:rPr lang="en-CA" b="0" dirty="0" smtClean="0">
                <a:latin typeface="Arial" pitchFamily="34" charset="0"/>
              </a:rPr>
              <a:t>must be adopted by provincial/territorial authorities to become law.</a:t>
            </a:r>
          </a:p>
          <a:p>
            <a:pPr eaLnBrk="1" hangingPunct="1">
              <a:spcBef>
                <a:spcPct val="0"/>
              </a:spcBef>
            </a:pPr>
            <a:endParaRPr lang="en-US" b="0" dirty="0" smtClean="0">
              <a:latin typeface="Arial" pitchFamily="34" charset="0"/>
            </a:endParaRPr>
          </a:p>
          <a:p>
            <a:pPr eaLnBrk="1" hangingPunct="1">
              <a:spcBef>
                <a:spcPct val="0"/>
              </a:spcBef>
            </a:pPr>
            <a:r>
              <a:rPr lang="en-US" b="0" dirty="0" smtClean="0">
                <a:latin typeface="Arial" pitchFamily="34" charset="0"/>
              </a:rPr>
              <a:t>This may mean that code requirements enacted by legislation within </a:t>
            </a:r>
          </a:p>
          <a:p>
            <a:pPr eaLnBrk="1" hangingPunct="1">
              <a:spcBef>
                <a:spcPct val="0"/>
              </a:spcBef>
            </a:pPr>
            <a:r>
              <a:rPr lang="en-US" b="0" dirty="0" smtClean="0">
                <a:latin typeface="Arial" pitchFamily="34" charset="0"/>
              </a:rPr>
              <a:t>your province or territory might differ from what is presented here. </a:t>
            </a:r>
          </a:p>
          <a:p>
            <a:pPr eaLnBrk="1" hangingPunct="1">
              <a:spcBef>
                <a:spcPct val="0"/>
              </a:spcBef>
            </a:pPr>
            <a:endParaRPr lang="en-US" b="0" dirty="0" smtClean="0">
              <a:latin typeface="Arial" pitchFamily="34" charset="0"/>
            </a:endParaRPr>
          </a:p>
          <a:p>
            <a:pPr eaLnBrk="1" hangingPunct="1">
              <a:spcBef>
                <a:spcPct val="0"/>
              </a:spcBef>
            </a:pPr>
            <a:r>
              <a:rPr lang="en-US" b="0" dirty="0" smtClean="0">
                <a:latin typeface="Arial" pitchFamily="34" charset="0"/>
              </a:rPr>
              <a:t>Please check with your local authority.</a:t>
            </a:r>
            <a:endParaRPr lang="en-CA" b="0" dirty="0" smtClean="0">
              <a:latin typeface="Arial" pitchFamily="34" charset="0"/>
            </a:endParaRPr>
          </a:p>
          <a:p>
            <a:pPr eaLnBrk="1" hangingPunct="1">
              <a:spcBef>
                <a:spcPct val="0"/>
              </a:spcBef>
            </a:pPr>
            <a:endParaRPr lang="en-US" b="0"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4C9645AD-1204-431C-B049-383464EEED72}" type="slidenum">
              <a:rPr lang="en-CA" smtClean="0"/>
              <a:pPr>
                <a:defRPr/>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37EEACC4-992D-4E1F-B038-576E308C22A0}" type="slidenum">
              <a:rPr lang="en-CA" sz="1200" b="0">
                <a:solidFill>
                  <a:schemeClr val="tx1"/>
                </a:solidFill>
                <a:latin typeface="+mn-lt"/>
              </a:rPr>
              <a:pPr algn="r" fontAlgn="auto">
                <a:spcBef>
                  <a:spcPts val="0"/>
                </a:spcBef>
                <a:spcAft>
                  <a:spcPts val="0"/>
                </a:spcAft>
                <a:defRPr/>
              </a:pPr>
              <a:t>20</a:t>
            </a:fld>
            <a:endParaRPr lang="en-CA" sz="1200" b="0" dirty="0">
              <a:solidFill>
                <a:schemeClr val="tx1"/>
              </a:solidFill>
              <a:latin typeface="+mn-lt"/>
            </a:endParaRPr>
          </a:p>
        </p:txBody>
      </p:sp>
      <p:sp>
        <p:nvSpPr>
          <p:cNvPr id="15" name="Notes Placeholder 14"/>
          <p:cNvSpPr>
            <a:spLocks noGrp="1"/>
          </p:cNvSpPr>
          <p:nvPr>
            <p:ph type="body" idx="1"/>
          </p:nvPr>
        </p:nvSpPr>
        <p:spPr/>
        <p:txBody>
          <a:bodyPr>
            <a:normAutofit/>
          </a:bodyPr>
          <a:lstStyle/>
          <a:p>
            <a:pPr eaLnBrk="1" hangingPunct="1">
              <a:spcBef>
                <a:spcPct val="0"/>
              </a:spcBef>
            </a:pPr>
            <a:r>
              <a:rPr lang="en-US" dirty="0" smtClean="0"/>
              <a:t>Notwithstanding the high building requirements and with the exception of Group B, Division 1, and Group F, Division </a:t>
            </a:r>
            <a:r>
              <a:rPr lang="en-US" smtClean="0"/>
              <a:t>1 occupancies, </a:t>
            </a:r>
            <a:r>
              <a:rPr lang="en-US" dirty="0" smtClean="0"/>
              <a:t>a voice communication system is required under the 2010 NBC in all buildings equipped with a two stage fire alarm system where the occupant load exceeds 1000 persons.</a:t>
            </a:r>
          </a:p>
          <a:p>
            <a:pPr eaLnBrk="1" hangingPunct="1">
              <a:spcBef>
                <a:spcPct val="0"/>
              </a:spcBef>
            </a:pPr>
            <a:endParaRPr lang="en-US" dirty="0" smtClean="0"/>
          </a:p>
          <a:p>
            <a:pPr eaLnBrk="1" hangingPunct="1">
              <a:spcBef>
                <a:spcPct val="0"/>
              </a:spcBef>
            </a:pPr>
            <a:r>
              <a:rPr lang="en-US" dirty="0" smtClean="0"/>
              <a:t>This change was derived as a result of research conducted by a Task Group into the evacuation times and human behavior during alarm initiation in various occupancies.  It was concluded that providing messaging to the occupants during an alarm was a critical factor in improving evacuation from a building.</a:t>
            </a:r>
            <a:endParaRPr lang="en-CA" dirty="0" smtClean="0"/>
          </a:p>
          <a:p>
            <a:endParaRPr lang="en-US" dirty="0"/>
          </a:p>
        </p:txBody>
      </p:sp>
      <p:sp>
        <p:nvSpPr>
          <p:cNvPr id="16" name="Slide Number Placeholder 15"/>
          <p:cNvSpPr>
            <a:spLocks noGrp="1"/>
          </p:cNvSpPr>
          <p:nvPr>
            <p:ph type="sldNum" sz="quarter" idx="10"/>
          </p:nvPr>
        </p:nvSpPr>
        <p:spPr/>
        <p:txBody>
          <a:bodyPr/>
          <a:lstStyle/>
          <a:p>
            <a:pPr>
              <a:defRPr/>
            </a:pPr>
            <a:fld id="{4C226B4D-2B25-4916-A117-0ADDEA28FBDD}" type="slidenum">
              <a:rPr lang="en-CA" smtClean="0"/>
              <a:pPr>
                <a:defRPr/>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8276B14B-7FDB-4FA4-A80B-B8B240B0D4FE}" type="slidenum">
              <a:rPr lang="en-US" sz="1200" b="0">
                <a:solidFill>
                  <a:schemeClr val="tx1"/>
                </a:solidFill>
                <a:latin typeface="+mn-lt"/>
              </a:rPr>
              <a:pPr algn="r" fontAlgn="auto">
                <a:spcBef>
                  <a:spcPts val="0"/>
                </a:spcBef>
                <a:spcAft>
                  <a:spcPts val="0"/>
                </a:spcAft>
                <a:defRPr/>
              </a:pPr>
              <a:t>21</a:t>
            </a:fld>
            <a:endParaRPr lang="en-US" sz="1200" b="0" dirty="0">
              <a:solidFill>
                <a:schemeClr val="tx1"/>
              </a:solidFill>
              <a:latin typeface="+mn-lt"/>
            </a:endParaRPr>
          </a:p>
        </p:txBody>
      </p:sp>
      <p:sp>
        <p:nvSpPr>
          <p:cNvPr id="552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300" name="Rectangle 3"/>
          <p:cNvSpPr>
            <a:spLocks noGrp="1" noChangeArrowheads="1"/>
          </p:cNvSpPr>
          <p:nvPr>
            <p:ph type="body" idx="1"/>
          </p:nvPr>
        </p:nvSpPr>
        <p:spPr bwMode="auto">
          <a:noFill/>
          <a:ln>
            <a:noFill/>
            <a:miter lim="800000"/>
            <a:headEnd/>
            <a:tailEnd/>
          </a:ln>
        </p:spPr>
        <p:txBody>
          <a:bodyPr>
            <a:normAutofit/>
          </a:bodyPr>
          <a:lstStyle/>
          <a:p>
            <a:pPr eaLnBrk="1" hangingPunct="1">
              <a:spcBef>
                <a:spcPct val="0"/>
              </a:spcBef>
            </a:pPr>
            <a:r>
              <a:rPr lang="en-CA" dirty="0" smtClean="0">
                <a:latin typeface="Arial" pitchFamily="34" charset="0"/>
              </a:rPr>
              <a:t>This change introduces the requirement for manually operated silencing switch on the circuitry of the smoke alarm.</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It has been shown that smoke alarms that do not have a manually operated silencing device incorporated within the circuitry are prone to tampering and disconnection due to false alarms or annoyance.  This change will </a:t>
            </a:r>
            <a:r>
              <a:rPr lang="en-CA" smtClean="0">
                <a:latin typeface="Arial" pitchFamily="34" charset="0"/>
              </a:rPr>
              <a:t>allow manual silencing </a:t>
            </a:r>
            <a:r>
              <a:rPr lang="en-CA" dirty="0" smtClean="0">
                <a:latin typeface="Arial" pitchFamily="34" charset="0"/>
              </a:rPr>
              <a:t>of the alarm in the event of a nuisance alarm.</a:t>
            </a:r>
          </a:p>
          <a:p>
            <a:pPr eaLnBrk="1" hangingPunct="1">
              <a:spcBef>
                <a:spcPct val="0"/>
              </a:spcBef>
            </a:pPr>
            <a:r>
              <a:rPr lang="en-CA" dirty="0" smtClean="0">
                <a:latin typeface="Arial" pitchFamily="34" charset="0"/>
              </a:rPr>
              <a:t> </a:t>
            </a:r>
          </a:p>
          <a:p>
            <a:pPr eaLnBrk="1" hangingPunct="1">
              <a:spcBef>
                <a:spcPct val="0"/>
              </a:spcBef>
            </a:pPr>
            <a:endParaRPr lang="en-US" dirty="0" smtClean="0">
              <a:latin typeface="Arial" pitchFamily="34" charset="0"/>
              <a:cs typeface="Arial" pitchFamily="34" charset="0"/>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smtClean="0"/>
              <a:pPr>
                <a:defRPr/>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a:normAutofit/>
          </a:bodyPr>
          <a:lstStyle/>
          <a:p>
            <a:pPr eaLnBrk="1" hangingPunct="1">
              <a:lnSpc>
                <a:spcPct val="90000"/>
              </a:lnSpc>
              <a:spcBef>
                <a:spcPct val="0"/>
              </a:spcBef>
            </a:pPr>
            <a:r>
              <a:rPr lang="en-CA" dirty="0" smtClean="0">
                <a:latin typeface="Arial" pitchFamily="34" charset="0"/>
              </a:rPr>
              <a:t>Under the previous codes, there were no requirements for supplemental power supply for smoke alarms.  This change introduces a requirement for an alternate power supply (battery back-up) for smoke alarms in homes.</a:t>
            </a:r>
          </a:p>
          <a:p>
            <a:pPr eaLnBrk="1" hangingPunct="1">
              <a:lnSpc>
                <a:spcPct val="90000"/>
              </a:lnSpc>
              <a:spcBef>
                <a:spcPct val="0"/>
              </a:spcBef>
            </a:pPr>
            <a:endParaRPr lang="en-CA" dirty="0" smtClean="0">
              <a:latin typeface="Arial" pitchFamily="34" charset="0"/>
            </a:endParaRPr>
          </a:p>
          <a:p>
            <a:pPr eaLnBrk="1" hangingPunct="1">
              <a:lnSpc>
                <a:spcPct val="90000"/>
              </a:lnSpc>
              <a:spcBef>
                <a:spcPct val="0"/>
              </a:spcBef>
            </a:pPr>
            <a:r>
              <a:rPr lang="en-CA" dirty="0" smtClean="0">
                <a:latin typeface="Arial" pitchFamily="34" charset="0"/>
              </a:rPr>
              <a:t> As a result of the extended power outages that occurred in both Ontario and the Maritimes in 2003, various provinces expressed concern over the lack of Code provisions requiring secondary power supply to smoke alarms installed in residential occupancies.  The risk of fire increases during power outages as building occupants rely more on candles for light and portable, exposed-flame appliances for cooking and heating.  </a:t>
            </a:r>
          </a:p>
          <a:p>
            <a:pPr eaLnBrk="1" hangingPunct="1">
              <a:lnSpc>
                <a:spcPct val="90000"/>
              </a:lnSpc>
              <a:spcBef>
                <a:spcPct val="0"/>
              </a:spcBef>
            </a:pPr>
            <a:r>
              <a:rPr lang="en-CA" dirty="0" smtClean="0">
                <a:latin typeface="Arial" pitchFamily="34" charset="0"/>
              </a:rPr>
              <a:t> </a:t>
            </a:r>
          </a:p>
          <a:p>
            <a:pPr eaLnBrk="1" hangingPunct="1">
              <a:lnSpc>
                <a:spcPct val="90000"/>
              </a:lnSpc>
              <a:spcBef>
                <a:spcPct val="0"/>
              </a:spcBef>
            </a:pPr>
            <a:r>
              <a:rPr lang="fr-CA" dirty="0" err="1" smtClean="0">
                <a:latin typeface="Arial" pitchFamily="34" charset="0"/>
              </a:rPr>
              <a:t>Providing</a:t>
            </a:r>
            <a:r>
              <a:rPr lang="fr-CA" dirty="0" smtClean="0">
                <a:latin typeface="Arial" pitchFamily="34" charset="0"/>
              </a:rPr>
              <a:t> the </a:t>
            </a:r>
            <a:r>
              <a:rPr lang="fr-CA" dirty="0" err="1" smtClean="0">
                <a:latin typeface="Arial" pitchFamily="34" charset="0"/>
              </a:rPr>
              <a:t>battery</a:t>
            </a:r>
            <a:r>
              <a:rPr lang="fr-CA" dirty="0" smtClean="0">
                <a:latin typeface="Arial" pitchFamily="34" charset="0"/>
              </a:rPr>
              <a:t> </a:t>
            </a:r>
            <a:r>
              <a:rPr lang="fr-CA" dirty="0" err="1" smtClean="0">
                <a:latin typeface="Arial" pitchFamily="34" charset="0"/>
              </a:rPr>
              <a:t>back-up</a:t>
            </a:r>
            <a:r>
              <a:rPr lang="fr-CA" dirty="0" smtClean="0">
                <a:latin typeface="Arial" pitchFamily="34" charset="0"/>
              </a:rPr>
              <a:t> </a:t>
            </a:r>
            <a:r>
              <a:rPr lang="fr-CA" dirty="0" err="1" smtClean="0">
                <a:latin typeface="Arial" pitchFamily="34" charset="0"/>
              </a:rPr>
              <a:t>capability</a:t>
            </a:r>
            <a:r>
              <a:rPr lang="fr-CA" dirty="0" smtClean="0">
                <a:latin typeface="Arial" pitchFamily="34" charset="0"/>
              </a:rPr>
              <a:t> in </a:t>
            </a:r>
            <a:r>
              <a:rPr lang="fr-CA" dirty="0" err="1" smtClean="0">
                <a:latin typeface="Arial" pitchFamily="34" charset="0"/>
              </a:rPr>
              <a:t>smoke</a:t>
            </a:r>
            <a:r>
              <a:rPr lang="fr-CA" dirty="0" smtClean="0">
                <a:latin typeface="Arial" pitchFamily="34" charset="0"/>
              </a:rPr>
              <a:t> </a:t>
            </a:r>
            <a:r>
              <a:rPr lang="fr-CA" dirty="0" err="1" smtClean="0">
                <a:latin typeface="Arial" pitchFamily="34" charset="0"/>
              </a:rPr>
              <a:t>alarms</a:t>
            </a:r>
            <a:r>
              <a:rPr lang="fr-CA" dirty="0" smtClean="0">
                <a:latin typeface="Arial" pitchFamily="34" charset="0"/>
              </a:rPr>
              <a:t> </a:t>
            </a:r>
            <a:r>
              <a:rPr lang="fr-CA" dirty="0" err="1" smtClean="0">
                <a:latin typeface="Arial" pitchFamily="34" charset="0"/>
              </a:rPr>
              <a:t>will</a:t>
            </a:r>
            <a:r>
              <a:rPr lang="fr-CA" dirty="0" smtClean="0">
                <a:latin typeface="Arial" pitchFamily="34" charset="0"/>
              </a:rPr>
              <a:t> </a:t>
            </a:r>
            <a:r>
              <a:rPr lang="fr-CA" dirty="0" err="1" smtClean="0">
                <a:latin typeface="Arial" pitchFamily="34" charset="0"/>
              </a:rPr>
              <a:t>reduce</a:t>
            </a:r>
            <a:r>
              <a:rPr lang="fr-CA" dirty="0" smtClean="0">
                <a:latin typeface="Arial" pitchFamily="34" charset="0"/>
              </a:rPr>
              <a:t> the </a:t>
            </a:r>
            <a:r>
              <a:rPr lang="fr-CA" dirty="0" err="1" smtClean="0">
                <a:latin typeface="Arial" pitchFamily="34" charset="0"/>
              </a:rPr>
              <a:t>probability</a:t>
            </a:r>
            <a:r>
              <a:rPr lang="fr-CA" dirty="0" smtClean="0">
                <a:latin typeface="Arial" pitchFamily="34" charset="0"/>
              </a:rPr>
              <a:t> of </a:t>
            </a:r>
            <a:r>
              <a:rPr lang="fr-CA" dirty="0" err="1" smtClean="0">
                <a:latin typeface="Arial" pitchFamily="34" charset="0"/>
              </a:rPr>
              <a:t>undetected</a:t>
            </a:r>
            <a:r>
              <a:rPr lang="fr-CA" dirty="0" smtClean="0">
                <a:latin typeface="Arial" pitchFamily="34" charset="0"/>
              </a:rPr>
              <a:t> </a:t>
            </a:r>
            <a:r>
              <a:rPr lang="fr-CA" dirty="0" err="1" smtClean="0">
                <a:latin typeface="Arial" pitchFamily="34" charset="0"/>
              </a:rPr>
              <a:t>fires</a:t>
            </a:r>
            <a:r>
              <a:rPr lang="fr-CA" dirty="0" smtClean="0">
                <a:latin typeface="Arial" pitchFamily="34" charset="0"/>
              </a:rPr>
              <a:t>.  </a:t>
            </a:r>
            <a:r>
              <a:rPr lang="fr-CA" dirty="0" err="1" smtClean="0">
                <a:latin typeface="Arial" pitchFamily="34" charset="0"/>
              </a:rPr>
              <a:t>While</a:t>
            </a:r>
            <a:r>
              <a:rPr lang="fr-CA" dirty="0" smtClean="0">
                <a:latin typeface="Arial" pitchFamily="34" charset="0"/>
              </a:rPr>
              <a:t> people </a:t>
            </a:r>
            <a:r>
              <a:rPr lang="fr-CA" dirty="0" err="1" smtClean="0">
                <a:latin typeface="Arial" pitchFamily="34" charset="0"/>
              </a:rPr>
              <a:t>may</a:t>
            </a:r>
            <a:r>
              <a:rPr lang="fr-CA" dirty="0" smtClean="0">
                <a:latin typeface="Arial" pitchFamily="34" charset="0"/>
              </a:rPr>
              <a:t> </a:t>
            </a:r>
            <a:r>
              <a:rPr lang="fr-CA" dirty="0" err="1" smtClean="0">
                <a:latin typeface="Arial" pitchFamily="34" charset="0"/>
              </a:rPr>
              <a:t>generally</a:t>
            </a:r>
            <a:r>
              <a:rPr lang="fr-CA" dirty="0" smtClean="0">
                <a:latin typeface="Arial" pitchFamily="34" charset="0"/>
              </a:rPr>
              <a:t> </a:t>
            </a:r>
            <a:r>
              <a:rPr lang="fr-CA" dirty="0" err="1" smtClean="0">
                <a:latin typeface="Arial" pitchFamily="34" charset="0"/>
              </a:rPr>
              <a:t>rely</a:t>
            </a:r>
            <a:r>
              <a:rPr lang="fr-CA" dirty="0" smtClean="0">
                <a:latin typeface="Arial" pitchFamily="34" charset="0"/>
              </a:rPr>
              <a:t> on the hard-</a:t>
            </a:r>
            <a:r>
              <a:rPr lang="fr-CA" dirty="0" err="1" smtClean="0">
                <a:latin typeface="Arial" pitchFamily="34" charset="0"/>
              </a:rPr>
              <a:t>wired</a:t>
            </a:r>
            <a:r>
              <a:rPr lang="fr-CA" dirty="0" smtClean="0">
                <a:latin typeface="Arial" pitchFamily="34" charset="0"/>
              </a:rPr>
              <a:t> power </a:t>
            </a:r>
            <a:r>
              <a:rPr lang="fr-CA" dirty="0" err="1" smtClean="0">
                <a:latin typeface="Arial" pitchFamily="34" charset="0"/>
              </a:rPr>
              <a:t>supply</a:t>
            </a:r>
            <a:r>
              <a:rPr lang="fr-CA" dirty="0" smtClean="0">
                <a:latin typeface="Arial" pitchFamily="34" charset="0"/>
              </a:rPr>
              <a:t>, cautions are </a:t>
            </a:r>
            <a:r>
              <a:rPr lang="fr-CA" dirty="0" err="1" smtClean="0">
                <a:latin typeface="Arial" pitchFamily="34" charset="0"/>
              </a:rPr>
              <a:t>generally</a:t>
            </a:r>
            <a:r>
              <a:rPr lang="fr-CA" dirty="0" smtClean="0">
                <a:latin typeface="Arial" pitchFamily="34" charset="0"/>
              </a:rPr>
              <a:t> </a:t>
            </a:r>
            <a:r>
              <a:rPr lang="fr-CA" dirty="0" err="1" smtClean="0">
                <a:latin typeface="Arial" pitchFamily="34" charset="0"/>
              </a:rPr>
              <a:t>announced</a:t>
            </a:r>
            <a:r>
              <a:rPr lang="fr-CA" dirty="0" smtClean="0">
                <a:latin typeface="Arial" pitchFamily="34" charset="0"/>
              </a:rPr>
              <a:t> </a:t>
            </a:r>
            <a:r>
              <a:rPr lang="fr-CA" dirty="0" err="1" smtClean="0">
                <a:latin typeface="Arial" pitchFamily="34" charset="0"/>
              </a:rPr>
              <a:t>when</a:t>
            </a:r>
            <a:r>
              <a:rPr lang="fr-CA" dirty="0" smtClean="0">
                <a:latin typeface="Arial" pitchFamily="34" charset="0"/>
              </a:rPr>
              <a:t> </a:t>
            </a:r>
            <a:r>
              <a:rPr lang="fr-CA" dirty="0" err="1" smtClean="0">
                <a:latin typeface="Arial" pitchFamily="34" charset="0"/>
              </a:rPr>
              <a:t>there</a:t>
            </a:r>
            <a:r>
              <a:rPr lang="fr-CA" dirty="0" smtClean="0">
                <a:latin typeface="Arial" pitchFamily="34" charset="0"/>
              </a:rPr>
              <a:t> are power </a:t>
            </a:r>
            <a:r>
              <a:rPr lang="fr-CA" dirty="0" err="1" smtClean="0">
                <a:latin typeface="Arial" pitchFamily="34" charset="0"/>
              </a:rPr>
              <a:t>outages</a:t>
            </a:r>
            <a:r>
              <a:rPr lang="fr-CA" dirty="0" smtClean="0">
                <a:latin typeface="Arial" pitchFamily="34" charset="0"/>
              </a:rPr>
              <a:t>.  </a:t>
            </a:r>
            <a:r>
              <a:rPr lang="fr-CA" dirty="0" err="1" smtClean="0">
                <a:latin typeface="Arial" pitchFamily="34" charset="0"/>
              </a:rPr>
              <a:t>Reminders</a:t>
            </a:r>
            <a:r>
              <a:rPr lang="fr-CA" dirty="0" smtClean="0">
                <a:latin typeface="Arial" pitchFamily="34" charset="0"/>
              </a:rPr>
              <a:t> in </a:t>
            </a:r>
            <a:r>
              <a:rPr lang="fr-CA" dirty="0" err="1" smtClean="0">
                <a:latin typeface="Arial" pitchFamily="34" charset="0"/>
              </a:rPr>
              <a:t>those</a:t>
            </a:r>
            <a:r>
              <a:rPr lang="fr-CA" dirty="0" smtClean="0">
                <a:latin typeface="Arial" pitchFamily="34" charset="0"/>
              </a:rPr>
              <a:t> </a:t>
            </a:r>
            <a:r>
              <a:rPr lang="fr-CA" dirty="0" err="1" smtClean="0">
                <a:latin typeface="Arial" pitchFamily="34" charset="0"/>
              </a:rPr>
              <a:t>announcements</a:t>
            </a:r>
            <a:r>
              <a:rPr lang="fr-CA" dirty="0" smtClean="0">
                <a:latin typeface="Arial" pitchFamily="34" charset="0"/>
              </a:rPr>
              <a:t> to check </a:t>
            </a:r>
            <a:r>
              <a:rPr lang="fr-CA" dirty="0" err="1" smtClean="0">
                <a:latin typeface="Arial" pitchFamily="34" charset="0"/>
              </a:rPr>
              <a:t>smoke</a:t>
            </a:r>
            <a:r>
              <a:rPr lang="fr-CA" dirty="0" smtClean="0">
                <a:latin typeface="Arial" pitchFamily="34" charset="0"/>
              </a:rPr>
              <a:t> </a:t>
            </a:r>
            <a:r>
              <a:rPr lang="fr-CA" dirty="0" err="1" smtClean="0">
                <a:latin typeface="Arial" pitchFamily="34" charset="0"/>
              </a:rPr>
              <a:t>alarm</a:t>
            </a:r>
            <a:r>
              <a:rPr lang="fr-CA" dirty="0" smtClean="0">
                <a:latin typeface="Arial" pitchFamily="34" charset="0"/>
              </a:rPr>
              <a:t> batteries </a:t>
            </a:r>
            <a:r>
              <a:rPr lang="fr-CA" dirty="0" err="1" smtClean="0">
                <a:latin typeface="Arial" pitchFamily="34" charset="0"/>
              </a:rPr>
              <a:t>would</a:t>
            </a:r>
            <a:r>
              <a:rPr lang="fr-CA" dirty="0" smtClean="0">
                <a:latin typeface="Arial" pitchFamily="34" charset="0"/>
              </a:rPr>
              <a:t> </a:t>
            </a:r>
            <a:r>
              <a:rPr lang="fr-CA" dirty="0" err="1" smtClean="0">
                <a:latin typeface="Arial" pitchFamily="34" charset="0"/>
              </a:rPr>
              <a:t>further</a:t>
            </a:r>
            <a:r>
              <a:rPr lang="fr-CA" dirty="0" smtClean="0">
                <a:latin typeface="Arial" pitchFamily="34" charset="0"/>
              </a:rPr>
              <a:t> </a:t>
            </a:r>
            <a:r>
              <a:rPr lang="fr-CA" dirty="0" err="1" smtClean="0">
                <a:latin typeface="Arial" pitchFamily="34" charset="0"/>
              </a:rPr>
              <a:t>reduce</a:t>
            </a:r>
            <a:r>
              <a:rPr lang="fr-CA" dirty="0" smtClean="0">
                <a:latin typeface="Arial" pitchFamily="34" charset="0"/>
              </a:rPr>
              <a:t> the </a:t>
            </a:r>
            <a:r>
              <a:rPr lang="fr-CA" dirty="0" err="1" smtClean="0">
                <a:latin typeface="Arial" pitchFamily="34" charset="0"/>
              </a:rPr>
              <a:t>likelihood</a:t>
            </a:r>
            <a:r>
              <a:rPr lang="fr-CA" dirty="0" smtClean="0">
                <a:latin typeface="Arial" pitchFamily="34" charset="0"/>
              </a:rPr>
              <a:t> of </a:t>
            </a:r>
            <a:r>
              <a:rPr lang="fr-CA" dirty="0" err="1" smtClean="0">
                <a:latin typeface="Arial" pitchFamily="34" charset="0"/>
              </a:rPr>
              <a:t>fire</a:t>
            </a:r>
            <a:r>
              <a:rPr lang="fr-CA" dirty="0" smtClean="0">
                <a:latin typeface="Arial" pitchFamily="34" charset="0"/>
              </a:rPr>
              <a:t> </a:t>
            </a:r>
            <a:r>
              <a:rPr lang="fr-CA" dirty="0" err="1" smtClean="0">
                <a:latin typeface="Arial" pitchFamily="34" charset="0"/>
              </a:rPr>
              <a:t>deaths</a:t>
            </a:r>
            <a:r>
              <a:rPr lang="fr-CA" dirty="0" smtClean="0">
                <a:latin typeface="Arial" pitchFamily="34" charset="0"/>
              </a:rPr>
              <a:t> and </a:t>
            </a:r>
            <a:r>
              <a:rPr lang="fr-CA" dirty="0" err="1" smtClean="0">
                <a:latin typeface="Arial" pitchFamily="34" charset="0"/>
              </a:rPr>
              <a:t>property</a:t>
            </a:r>
            <a:r>
              <a:rPr lang="fr-CA" dirty="0" smtClean="0">
                <a:latin typeface="Arial" pitchFamily="34" charset="0"/>
              </a:rPr>
              <a:t> </a:t>
            </a:r>
            <a:r>
              <a:rPr lang="fr-CA" dirty="0" err="1" smtClean="0">
                <a:latin typeface="Arial" pitchFamily="34" charset="0"/>
              </a:rPr>
              <a:t>loss</a:t>
            </a:r>
            <a:r>
              <a:rPr lang="fr-CA" dirty="0" smtClean="0">
                <a:latin typeface="Arial" pitchFamily="34" charset="0"/>
              </a:rPr>
              <a:t>.</a:t>
            </a:r>
            <a:endParaRPr lang="en-CA" dirty="0" smtClean="0">
              <a:latin typeface="Arial" pitchFamily="34" charset="0"/>
            </a:endParaRPr>
          </a:p>
          <a:p>
            <a:pPr eaLnBrk="1" hangingPunct="1">
              <a:lnSpc>
                <a:spcPct val="90000"/>
              </a:lnSpc>
              <a:spcBef>
                <a:spcPct val="0"/>
              </a:spcBef>
            </a:pPr>
            <a:endParaRPr lang="en-CA" dirty="0" smtClean="0">
              <a:latin typeface="Arial" pitchFamily="34" charset="0"/>
            </a:endParaRPr>
          </a:p>
          <a:p>
            <a:pPr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7" name="Rectangle 3"/>
          <p:cNvSpPr>
            <a:spLocks noGrp="1" noChangeArrowheads="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CA" dirty="0" smtClean="0">
                <a:latin typeface="Arial" pitchFamily="34" charset="0"/>
              </a:rPr>
              <a:t>The 2005 wording states that a 2-way communication system needs to be provided on each floor for voice communication. This was viewed as restrictive of new technologies that could be utilized to meet the intent of the 2-way communication.</a:t>
            </a:r>
          </a:p>
          <a:p>
            <a:pPr eaLnBrk="1" hangingPunct="1">
              <a:spcBef>
                <a:spcPct val="0"/>
              </a:spcBef>
            </a:pPr>
            <a:r>
              <a:rPr lang="en-CA" dirty="0" smtClean="0">
                <a:latin typeface="Arial" pitchFamily="34" charset="0"/>
              </a:rPr>
              <a:t> </a:t>
            </a:r>
          </a:p>
          <a:p>
            <a:pPr eaLnBrk="1" hangingPunct="1">
              <a:spcBef>
                <a:spcPct val="0"/>
              </a:spcBef>
            </a:pPr>
            <a:r>
              <a:rPr lang="en-CA" dirty="0" smtClean="0">
                <a:latin typeface="Arial" pitchFamily="34" charset="0"/>
              </a:rPr>
              <a:t>The change creates a more performance-based requirement and allows new technologies to be considered.</a:t>
            </a:r>
          </a:p>
          <a:p>
            <a:pPr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b="1" smtClean="0"/>
              <a:pPr>
                <a:defRPr/>
              </a:pPr>
              <a:t>23</a:t>
            </a:fld>
            <a:endParaRPr lang="en-CA" b="1"/>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58371" name="Notes Placeholder 2"/>
          <p:cNvSpPr>
            <a:spLocks noGrp="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US" dirty="0" smtClean="0">
                <a:latin typeface="Arial" pitchFamily="34" charset="0"/>
              </a:rPr>
              <a:t>A new Group B Division 3 Residential Care Occupancy has been developed.  This occupancy is regarded as falling between the current Group B Division 2 Care and Detention and the Group C Residential Occupancy.  With regards to fire alarm systems one relaxation has been introduced.  This will be explored in the following slide.</a:t>
            </a:r>
            <a:endParaRPr lang="en-CA" dirty="0" smtClean="0">
              <a:latin typeface="Arial" pitchFamily="34" charset="0"/>
            </a:endParaRP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7BE7AA4A-338D-4D97-AA39-394620B1BF7C}" type="slidenum">
              <a:rPr lang="en-CA" sz="1200" b="0">
                <a:solidFill>
                  <a:schemeClr val="tx1"/>
                </a:solidFill>
                <a:latin typeface="+mn-lt"/>
              </a:rPr>
              <a:pPr algn="r" fontAlgn="auto">
                <a:spcBef>
                  <a:spcPts val="0"/>
                </a:spcBef>
                <a:spcAft>
                  <a:spcPts val="0"/>
                </a:spcAft>
                <a:defRPr/>
              </a:pPr>
              <a:t>24</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smtClean="0"/>
              <a:pPr>
                <a:defRPr/>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59395" name="Notes Placeholder 2"/>
          <p:cNvSpPr>
            <a:spLocks noGrp="1"/>
          </p:cNvSpPr>
          <p:nvPr>
            <p:ph type="body" idx="1"/>
          </p:nvPr>
        </p:nvSpPr>
        <p:spPr bwMode="auto">
          <a:noFill/>
          <a:ln>
            <a:noFill/>
            <a:miter lim="800000"/>
            <a:headEnd/>
            <a:tailEnd/>
          </a:ln>
        </p:spPr>
        <p:txBody>
          <a:bodyPr/>
          <a:lstStyle/>
          <a:p>
            <a:pPr eaLnBrk="1" hangingPunct="1">
              <a:spcBef>
                <a:spcPct val="0"/>
              </a:spcBef>
            </a:pPr>
            <a:r>
              <a:rPr lang="en-CA" dirty="0" smtClean="0">
                <a:latin typeface="Arial" pitchFamily="34" charset="0"/>
              </a:rPr>
              <a:t>The change allows for a relaxation by permitting the use of smoke alarms within sleeping rooms and suites of residential care in lieu of smoke detectors.  </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It should be noted that the requirement for fire alarm system with smoke detectors has not been waived for the remainder of the building </a:t>
            </a:r>
            <a:r>
              <a:rPr lang="en-CA" dirty="0" err="1" smtClean="0">
                <a:latin typeface="Arial" pitchFamily="34" charset="0"/>
              </a:rPr>
              <a:t>ie</a:t>
            </a:r>
            <a:r>
              <a:rPr lang="en-CA" dirty="0" smtClean="0">
                <a:latin typeface="Arial" pitchFamily="34" charset="0"/>
              </a:rPr>
              <a:t>. general area corridors, common spaces, etc.</a:t>
            </a:r>
            <a:endParaRPr lang="en-US" dirty="0" smtClean="0">
              <a:latin typeface="Arial" pitchFamily="34" charset="0"/>
            </a:endParaRPr>
          </a:p>
        </p:txBody>
      </p:sp>
      <p:sp>
        <p:nvSpPr>
          <p:cNvPr id="41988"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2C88A234-7C9E-47D0-9556-250EE4C54544}" type="slidenum">
              <a:rPr lang="en-US" sz="1200" b="0">
                <a:solidFill>
                  <a:schemeClr val="tx1"/>
                </a:solidFill>
                <a:latin typeface="+mn-lt"/>
              </a:rPr>
              <a:pPr algn="r" fontAlgn="auto">
                <a:spcBef>
                  <a:spcPts val="0"/>
                </a:spcBef>
                <a:spcAft>
                  <a:spcPts val="0"/>
                </a:spcAft>
                <a:defRPr/>
              </a:pPr>
              <a:t>25</a:t>
            </a:fld>
            <a:endParaRPr lang="en-US"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smtClean="0"/>
              <a:pPr>
                <a:defRPr/>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bwMode="auto">
          <a:noFill/>
        </p:spPr>
        <p:txBody>
          <a:bodyPr>
            <a:normAutofit/>
          </a:bodyPr>
          <a:lstStyle/>
          <a:p>
            <a:pPr eaLnBrk="1" hangingPunct="1">
              <a:spcBef>
                <a:spcPct val="0"/>
              </a:spcBef>
            </a:pPr>
            <a:r>
              <a:rPr lang="en-US" dirty="0" smtClean="0">
                <a:latin typeface="Arial" pitchFamily="34" charset="0"/>
              </a:rPr>
              <a:t>The new pictogram sign calls for the green “running man” image and directional arrows in place of the traditional red EXIT or SORTIE signs.</a:t>
            </a:r>
            <a:endParaRPr lang="en-CA" dirty="0" smtClean="0">
              <a:latin typeface="Arial" pitchFamily="34" charset="0"/>
            </a:endParaRPr>
          </a:p>
          <a:p>
            <a:pPr eaLnBrk="1" hangingPunct="1">
              <a:spcBef>
                <a:spcPct val="0"/>
              </a:spcBef>
            </a:pPr>
            <a:r>
              <a:rPr lang="en-US" dirty="0" smtClean="0">
                <a:latin typeface="Arial" pitchFamily="34" charset="0"/>
              </a:rPr>
              <a:t>The new format conforms to International Standards Organization (ISO) symbols now commonplace in the European Union and many other countries. </a:t>
            </a:r>
            <a:endParaRPr lang="en-CA" dirty="0" smtClean="0">
              <a:latin typeface="Arial" pitchFamily="34" charset="0"/>
            </a:endParaRPr>
          </a:p>
          <a:p>
            <a:pPr eaLnBrk="1" hangingPunct="1">
              <a:spcBef>
                <a:spcPct val="0"/>
              </a:spcBef>
            </a:pPr>
            <a:endParaRPr lang="en-CA" dirty="0" smtClean="0">
              <a:latin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The benefit of these new signs include:</a:t>
            </a:r>
            <a:endParaRPr lang="en-US" dirty="0" smtClean="0">
              <a:latin typeface="Arial" pitchFamily="34" charset="0"/>
            </a:endParaRPr>
          </a:p>
          <a:p>
            <a:pPr lvl="2" eaLnBrk="1" hangingPunct="1">
              <a:spcBef>
                <a:spcPct val="0"/>
              </a:spcBef>
              <a:buFontTx/>
              <a:buChar char="•"/>
            </a:pPr>
            <a:r>
              <a:rPr lang="en-US" dirty="0" smtClean="0">
                <a:latin typeface="Arial" pitchFamily="34" charset="0"/>
              </a:rPr>
              <a:t>conformity to universal sign,</a:t>
            </a:r>
          </a:p>
          <a:p>
            <a:pPr lvl="2" eaLnBrk="1" hangingPunct="1">
              <a:spcBef>
                <a:spcPct val="0"/>
              </a:spcBef>
              <a:buFontTx/>
              <a:buChar char="•"/>
            </a:pPr>
            <a:r>
              <a:rPr lang="en-US" dirty="0" smtClean="0">
                <a:latin typeface="Arial" pitchFamily="34" charset="0"/>
              </a:rPr>
              <a:t>harmonization with other jurisdictions,</a:t>
            </a:r>
          </a:p>
          <a:p>
            <a:pPr lvl="2" eaLnBrk="1" hangingPunct="1">
              <a:spcBef>
                <a:spcPct val="0"/>
              </a:spcBef>
              <a:buFontTx/>
              <a:buChar char="•"/>
            </a:pPr>
            <a:r>
              <a:rPr lang="en-US" dirty="0" smtClean="0">
                <a:latin typeface="Arial" pitchFamily="34" charset="0"/>
              </a:rPr>
              <a:t>not language dependant, and</a:t>
            </a:r>
          </a:p>
          <a:p>
            <a:pPr lvl="2" eaLnBrk="1" hangingPunct="1">
              <a:spcBef>
                <a:spcPct val="0"/>
              </a:spcBef>
              <a:buFontTx/>
              <a:buChar char="•"/>
            </a:pPr>
            <a:r>
              <a:rPr lang="en-US" dirty="0" smtClean="0">
                <a:latin typeface="Arial" pitchFamily="34" charset="0"/>
              </a:rPr>
              <a:t>International recognition.</a:t>
            </a:r>
          </a:p>
          <a:p>
            <a:pPr algn="ctr"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1443" name="Rectangle 3"/>
          <p:cNvSpPr>
            <a:spLocks noGrp="1" noChangeArrowheads="1"/>
          </p:cNvSpPr>
          <p:nvPr>
            <p:ph type="body" idx="1"/>
          </p:nvPr>
        </p:nvSpPr>
        <p:spPr bwMode="auto">
          <a:solidFill>
            <a:srgbClr val="FFFFFF"/>
          </a:solidFill>
          <a:ln>
            <a:noFill/>
            <a:miter lim="800000"/>
            <a:headEnd/>
            <a:tailEnd/>
          </a:ln>
        </p:spPr>
        <p:txBody>
          <a:bodyPr>
            <a:normAutofit/>
          </a:bodyPr>
          <a:lstStyle/>
          <a:p>
            <a:pPr eaLnBrk="1" hangingPunct="1">
              <a:spcBef>
                <a:spcPct val="0"/>
              </a:spcBef>
            </a:pPr>
            <a:r>
              <a:rPr lang="en-CA" dirty="0" smtClean="0">
                <a:latin typeface="TimesNewRomanPSMT"/>
              </a:rPr>
              <a:t>Exit signs Continue... </a:t>
            </a:r>
          </a:p>
          <a:p>
            <a:pPr eaLnBrk="1" hangingPunct="1">
              <a:spcBef>
                <a:spcPct val="0"/>
              </a:spcBef>
            </a:pPr>
            <a:endParaRPr lang="en-CA" dirty="0" smtClean="0">
              <a:latin typeface="TimesNewRomanPSMT"/>
            </a:endParaRPr>
          </a:p>
          <a:p>
            <a:pPr eaLnBrk="1" hangingPunct="1">
              <a:spcBef>
                <a:spcPct val="0"/>
              </a:spcBef>
            </a:pPr>
            <a:r>
              <a:rPr lang="en-US" dirty="0" smtClean="0">
                <a:latin typeface="Arial" pitchFamily="34" charset="0"/>
              </a:rPr>
              <a:t>The 2010 Code has included design parameters for the use of </a:t>
            </a:r>
            <a:r>
              <a:rPr lang="en-US" dirty="0" err="1" smtClean="0">
                <a:latin typeface="Arial" pitchFamily="34" charset="0"/>
              </a:rPr>
              <a:t>photoluminescent</a:t>
            </a:r>
            <a:r>
              <a:rPr lang="en-US" dirty="0" smtClean="0">
                <a:latin typeface="Arial" pitchFamily="34" charset="0"/>
              </a:rPr>
              <a:t> exit signs – a technology that adherents promote for both safety and energy conservation reasons. </a:t>
            </a:r>
          </a:p>
          <a:p>
            <a:pPr eaLnBrk="1" hangingPunct="1">
              <a:spcBef>
                <a:spcPct val="0"/>
              </a:spcBef>
            </a:pPr>
            <a:r>
              <a:rPr lang="en-US" dirty="0" err="1" smtClean="0">
                <a:latin typeface="Arial" pitchFamily="34" charset="0"/>
              </a:rPr>
              <a:t>Photoluminescent</a:t>
            </a:r>
            <a:r>
              <a:rPr lang="en-US" dirty="0" smtClean="0">
                <a:latin typeface="Arial" pitchFamily="34" charset="0"/>
              </a:rPr>
              <a:t> signs absorb and store light at levels as low as 5 </a:t>
            </a:r>
            <a:r>
              <a:rPr lang="en-US" dirty="0" err="1" smtClean="0">
                <a:latin typeface="Arial" pitchFamily="34" charset="0"/>
              </a:rPr>
              <a:t>lux</a:t>
            </a:r>
            <a:r>
              <a:rPr lang="en-US" dirty="0" smtClean="0">
                <a:latin typeface="Arial" pitchFamily="34" charset="0"/>
              </a:rPr>
              <a:t> and, once charged, can provide illumination for several hours in the absence of light. They can function in combination with conventional or emergency lighting without having to be wired into a power system, and they require negligible maintenance because there are no bulbs to replace. </a:t>
            </a:r>
          </a:p>
          <a:p>
            <a:pPr eaLnBrk="1" hangingPunct="1">
              <a:spcBef>
                <a:spcPct val="0"/>
              </a:spcBef>
            </a:pPr>
            <a:endParaRPr lang="en-US" dirty="0" smtClean="0">
              <a:latin typeface="Arial" pitchFamily="34" charset="0"/>
            </a:endParaRPr>
          </a:p>
          <a:p>
            <a:pPr eaLnBrk="1" hangingPunct="1">
              <a:spcBef>
                <a:spcPct val="0"/>
              </a:spcBef>
            </a:pPr>
            <a:r>
              <a:rPr lang="en-US" dirty="0" smtClean="0">
                <a:latin typeface="TimesNewRomanPSMT"/>
              </a:rPr>
              <a:t>The code recognizes this available </a:t>
            </a:r>
            <a:r>
              <a:rPr lang="en-US" dirty="0" err="1" smtClean="0">
                <a:latin typeface="TimesNewRomanPSMT"/>
              </a:rPr>
              <a:t>photoluminescent</a:t>
            </a:r>
            <a:r>
              <a:rPr lang="en-US" dirty="0" smtClean="0">
                <a:latin typeface="TimesNewRomanPSMT"/>
              </a:rPr>
              <a:t> technology which:</a:t>
            </a:r>
          </a:p>
          <a:p>
            <a:pPr lvl="2" eaLnBrk="1" hangingPunct="1">
              <a:spcBef>
                <a:spcPct val="0"/>
              </a:spcBef>
              <a:buFontTx/>
              <a:buChar char="•"/>
            </a:pPr>
            <a:r>
              <a:rPr lang="en-US" dirty="0" smtClean="0">
                <a:latin typeface="TimesNewRomanPSMT"/>
              </a:rPr>
              <a:t>will continue to function if building emergency power fails,</a:t>
            </a:r>
          </a:p>
          <a:p>
            <a:pPr lvl="2" eaLnBrk="1" hangingPunct="1">
              <a:spcBef>
                <a:spcPct val="0"/>
              </a:spcBef>
              <a:buFontTx/>
              <a:buChar char="•"/>
            </a:pPr>
            <a:r>
              <a:rPr lang="en-US" dirty="0" smtClean="0">
                <a:latin typeface="TimesNewRomanPSMT"/>
              </a:rPr>
              <a:t>provide options to designers, and easier installation and</a:t>
            </a:r>
          </a:p>
          <a:p>
            <a:pPr eaLnBrk="1" hangingPunct="1">
              <a:spcBef>
                <a:spcPct val="0"/>
              </a:spcBef>
            </a:pPr>
            <a:endParaRPr lang="en-US" dirty="0" smtClean="0">
              <a:latin typeface="TimesNewRomanPSMT"/>
            </a:endParaRPr>
          </a:p>
          <a:p>
            <a:pPr eaLnBrk="1" hangingPunct="1">
              <a:spcBef>
                <a:spcPct val="0"/>
              </a:spcBef>
            </a:pPr>
            <a:r>
              <a:rPr lang="en-US" dirty="0" smtClean="0">
                <a:latin typeface="TimesNewRomanPSMT"/>
              </a:rPr>
              <a:t>All </a:t>
            </a:r>
            <a:r>
              <a:rPr lang="en-US" dirty="0" err="1" smtClean="0">
                <a:latin typeface="TimesNewRomanPSMT"/>
              </a:rPr>
              <a:t>photoluminescent</a:t>
            </a:r>
            <a:r>
              <a:rPr lang="en-US" dirty="0" smtClean="0">
                <a:latin typeface="TimesNewRomanPSMT"/>
              </a:rPr>
              <a:t> exit signs need to be listed</a:t>
            </a:r>
          </a:p>
          <a:p>
            <a:pPr algn="ctr" eaLnBrk="1" hangingPunct="1">
              <a:spcBef>
                <a:spcPct val="0"/>
              </a:spcBef>
            </a:pPr>
            <a:r>
              <a:rPr lang="en-US" dirty="0" smtClean="0">
                <a:latin typeface="TimesNewRomanPSMT"/>
              </a:rPr>
              <a:t> </a:t>
            </a:r>
          </a:p>
          <a:p>
            <a:pPr algn="ctr"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27</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143E0A88-BDB6-4DF4-B6A1-1CF7F08C1F4D}" type="slidenum">
              <a:rPr lang="en-CA" smtClean="0"/>
              <a:pPr>
                <a:defRPr/>
              </a:pPr>
              <a:t>28</a:t>
            </a:fld>
            <a:endParaRPr lang="en-CA"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pPr eaLnBrk="1" hangingPunct="1">
              <a:spcBef>
                <a:spcPct val="0"/>
              </a:spcBef>
            </a:pPr>
            <a:endParaRPr lang="en-CA" sz="2400" b="1" dirty="0" smtClean="0">
              <a:solidFill>
                <a:srgbClr val="FFFFFF"/>
              </a:solidFill>
            </a:endParaRPr>
          </a:p>
        </p:txBody>
      </p:sp>
      <p:sp>
        <p:nvSpPr>
          <p:cNvPr id="4" name="Slide Number Placeholder 3"/>
          <p:cNvSpPr>
            <a:spLocks noGrp="1"/>
          </p:cNvSpPr>
          <p:nvPr>
            <p:ph type="sldNum" sz="quarter" idx="5"/>
          </p:nvPr>
        </p:nvSpPr>
        <p:spPr/>
        <p:txBody>
          <a:bodyPr/>
          <a:lstStyle/>
          <a:p>
            <a:pPr>
              <a:defRPr/>
            </a:pPr>
            <a:fld id="{F1B121D9-B554-4E39-987C-A94A9F27A0B1}" type="slidenum">
              <a:rPr lang="en-CA" smtClean="0"/>
              <a:pPr>
                <a:defRPr/>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a:lstStyle/>
          <a:p>
            <a:pPr eaLnBrk="1" hangingPunct="1">
              <a:spcBef>
                <a:spcPct val="0"/>
              </a:spcBef>
            </a:pPr>
            <a:r>
              <a:rPr lang="en-US" b="0" dirty="0" smtClean="0">
                <a:latin typeface="Arial" pitchFamily="34" charset="0"/>
              </a:rPr>
              <a:t>Today’s presentation will focus on fire alarm and exit sign changes that have been included in the  2010 National Building Code Parts 3 and 9, as well as the National Fire Code of Canada.</a:t>
            </a:r>
          </a:p>
          <a:p>
            <a:pPr eaLnBrk="1" hangingPunct="1">
              <a:spcBef>
                <a:spcPct val="0"/>
              </a:spcBef>
            </a:pPr>
            <a:endParaRPr lang="en-US" b="0" dirty="0" smtClean="0">
              <a:latin typeface="Arial" pitchFamily="34" charset="0"/>
            </a:endParaRPr>
          </a:p>
          <a:p>
            <a:pPr eaLnBrk="1" hangingPunct="1">
              <a:spcBef>
                <a:spcPct val="0"/>
              </a:spcBef>
            </a:pPr>
            <a:r>
              <a:rPr lang="en-US" b="0" dirty="0" smtClean="0">
                <a:latin typeface="Arial" pitchFamily="34" charset="0"/>
              </a:rPr>
              <a:t>The first part of the presentation will focus on technical changes related to detection placement, audibility, and supervision of fire alarm systems.</a:t>
            </a:r>
          </a:p>
          <a:p>
            <a:pPr eaLnBrk="1" hangingPunct="1">
              <a:spcBef>
                <a:spcPct val="0"/>
              </a:spcBef>
            </a:pPr>
            <a:endParaRPr lang="en-US" b="0" dirty="0" smtClean="0">
              <a:latin typeface="Arial" pitchFamily="34" charset="0"/>
            </a:endParaRPr>
          </a:p>
          <a:p>
            <a:pPr eaLnBrk="1" hangingPunct="1">
              <a:spcBef>
                <a:spcPct val="0"/>
              </a:spcBef>
            </a:pPr>
            <a:r>
              <a:rPr lang="en-US" b="0" dirty="0" smtClean="0">
                <a:latin typeface="Arial" pitchFamily="34" charset="0"/>
              </a:rPr>
              <a:t> The last part of the presentation will conclude with newly introduced requirements for exit signs.</a:t>
            </a:r>
          </a:p>
          <a:p>
            <a:pPr eaLnBrk="1" hangingPunct="1">
              <a:spcBef>
                <a:spcPct val="0"/>
              </a:spcBef>
            </a:pPr>
            <a:endParaRPr lang="en-CA" b="0" dirty="0" smtClean="0">
              <a:latin typeface="Arial" pitchFamily="34" charset="0"/>
            </a:endParaRPr>
          </a:p>
          <a:p>
            <a:pPr eaLnBrk="1" hangingPunct="1">
              <a:spcBef>
                <a:spcPct val="0"/>
              </a:spcBef>
            </a:pPr>
            <a:endParaRPr lang="en-US" sz="2400" dirty="0" smtClean="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r>
              <a:rPr lang="en-CA" sz="1100" dirty="0" smtClean="0"/>
              <a:t>Relaxations  have been introduced permitting the exemption of a fire alarm systems in all buildings where a sprinkler system has been installed.  The exception permits the fire alarm system to be waived where an automatic sprinkler system has been installed according to NFPA 13D “Sprinkler Systems for 1-2 Family Dwelling Units and Manufactured Homes.”</a:t>
            </a:r>
          </a:p>
          <a:p>
            <a:pPr eaLnBrk="1" hangingPunct="1">
              <a:spcBef>
                <a:spcPct val="0"/>
              </a:spcBef>
            </a:pPr>
            <a:r>
              <a:rPr lang="en-CA" sz="1100" dirty="0" smtClean="0"/>
              <a:t> </a:t>
            </a:r>
          </a:p>
          <a:p>
            <a:pPr eaLnBrk="1" hangingPunct="1">
              <a:spcBef>
                <a:spcPct val="0"/>
              </a:spcBef>
            </a:pPr>
            <a:r>
              <a:rPr lang="en-US" sz="1100" dirty="0" smtClean="0"/>
              <a:t>In addition,  a similar relaxation has been introduced</a:t>
            </a:r>
            <a:r>
              <a:rPr lang="en-CA" sz="1100" dirty="0" smtClean="0"/>
              <a:t>  in buildings with fewer than 9 heads.</a:t>
            </a:r>
          </a:p>
          <a:p>
            <a:pPr eaLnBrk="1" hangingPunct="1">
              <a:spcBef>
                <a:spcPct val="0"/>
              </a:spcBef>
            </a:pPr>
            <a:r>
              <a:rPr lang="en-CA" sz="1100" dirty="0" smtClean="0"/>
              <a:t> </a:t>
            </a:r>
            <a:br>
              <a:rPr lang="en-CA" sz="1100" dirty="0" smtClean="0"/>
            </a:br>
            <a:r>
              <a:rPr lang="en-CA" sz="1100" dirty="0" smtClean="0"/>
              <a:t>The relaxations were justified based on t</a:t>
            </a:r>
            <a:r>
              <a:rPr lang="fr-CA" sz="1100" dirty="0" err="1" smtClean="0"/>
              <a:t>he</a:t>
            </a:r>
            <a:r>
              <a:rPr lang="fr-CA" sz="1100" dirty="0" smtClean="0"/>
              <a:t> </a:t>
            </a:r>
            <a:r>
              <a:rPr lang="fr-CA" sz="1100" dirty="0" err="1" smtClean="0"/>
              <a:t>additional</a:t>
            </a:r>
            <a:r>
              <a:rPr lang="fr-CA" sz="1100" dirty="0" smtClean="0"/>
              <a:t> </a:t>
            </a:r>
            <a:r>
              <a:rPr lang="fr-CA" sz="1100" dirty="0" err="1" smtClean="0"/>
              <a:t>cost</a:t>
            </a:r>
            <a:r>
              <a:rPr lang="fr-CA" sz="1100" dirty="0" smtClean="0"/>
              <a:t> of the system and </a:t>
            </a:r>
            <a:r>
              <a:rPr lang="fr-CA" sz="1100" dirty="0" err="1" smtClean="0"/>
              <a:t>expected</a:t>
            </a:r>
            <a:r>
              <a:rPr lang="fr-CA" sz="1100" dirty="0" smtClean="0"/>
              <a:t> </a:t>
            </a:r>
            <a:r>
              <a:rPr lang="fr-CA" sz="1100" dirty="0" err="1" smtClean="0"/>
              <a:t>cost</a:t>
            </a:r>
            <a:r>
              <a:rPr lang="fr-CA" sz="1100" dirty="0" smtClean="0"/>
              <a:t> of monitoring.  </a:t>
            </a:r>
            <a:r>
              <a:rPr lang="fr-CA" sz="1100" dirty="0" err="1" smtClean="0"/>
              <a:t>Since</a:t>
            </a:r>
            <a:r>
              <a:rPr lang="fr-CA" sz="1100" dirty="0" smtClean="0"/>
              <a:t> the </a:t>
            </a:r>
            <a:r>
              <a:rPr lang="fr-CA" sz="1100" dirty="0" err="1" smtClean="0"/>
              <a:t>requirement</a:t>
            </a:r>
            <a:r>
              <a:rPr lang="fr-CA" sz="1100" dirty="0" smtClean="0"/>
              <a:t> for a sprinkler system </a:t>
            </a:r>
            <a:r>
              <a:rPr lang="fr-CA" sz="1100" dirty="0" err="1" smtClean="0"/>
              <a:t>was</a:t>
            </a:r>
            <a:r>
              <a:rPr lang="fr-CA" sz="1100" dirty="0" smtClean="0"/>
              <a:t> </a:t>
            </a:r>
            <a:r>
              <a:rPr lang="fr-CA" sz="1100" dirty="0" err="1" smtClean="0"/>
              <a:t>seen</a:t>
            </a:r>
            <a:r>
              <a:rPr lang="fr-CA" sz="1100" dirty="0" smtClean="0"/>
              <a:t> as an upgrade in </a:t>
            </a:r>
            <a:r>
              <a:rPr lang="fr-CA" sz="1100" dirty="0" err="1" smtClean="0"/>
              <a:t>these</a:t>
            </a:r>
            <a:r>
              <a:rPr lang="fr-CA" sz="1100" dirty="0" smtClean="0"/>
              <a:t> </a:t>
            </a:r>
            <a:r>
              <a:rPr lang="fr-CA" sz="1100" dirty="0" err="1" smtClean="0"/>
              <a:t>individual</a:t>
            </a:r>
            <a:r>
              <a:rPr lang="fr-CA" sz="1100" dirty="0" smtClean="0"/>
              <a:t> </a:t>
            </a:r>
            <a:r>
              <a:rPr lang="fr-CA" sz="1100" dirty="0" err="1" smtClean="0"/>
              <a:t>dwelling</a:t>
            </a:r>
            <a:r>
              <a:rPr lang="fr-CA" sz="1100" dirty="0" smtClean="0"/>
              <a:t> </a:t>
            </a:r>
            <a:r>
              <a:rPr lang="fr-CA" sz="1100" dirty="0" err="1" smtClean="0"/>
              <a:t>units</a:t>
            </a:r>
            <a:r>
              <a:rPr lang="fr-CA" sz="1100" dirty="0" smtClean="0"/>
              <a:t>, the </a:t>
            </a:r>
            <a:r>
              <a:rPr lang="fr-CA" sz="1100" dirty="0" err="1" smtClean="0"/>
              <a:t>committee</a:t>
            </a:r>
            <a:r>
              <a:rPr lang="fr-CA" sz="1100" dirty="0" smtClean="0"/>
              <a:t> </a:t>
            </a:r>
            <a:r>
              <a:rPr lang="fr-CA" sz="1100" dirty="0" err="1" smtClean="0"/>
              <a:t>concluded</a:t>
            </a:r>
            <a:r>
              <a:rPr lang="fr-CA" sz="1100" dirty="0" smtClean="0"/>
              <a:t> </a:t>
            </a:r>
            <a:r>
              <a:rPr lang="fr-CA" sz="1100" dirty="0" err="1" smtClean="0"/>
              <a:t>that</a:t>
            </a:r>
            <a:r>
              <a:rPr lang="fr-CA" sz="1100" dirty="0" smtClean="0"/>
              <a:t> the </a:t>
            </a:r>
            <a:r>
              <a:rPr lang="fr-CA" sz="1100" dirty="0" err="1" smtClean="0"/>
              <a:t>added</a:t>
            </a:r>
            <a:r>
              <a:rPr lang="fr-CA" sz="1100" dirty="0" smtClean="0"/>
              <a:t> </a:t>
            </a:r>
            <a:r>
              <a:rPr lang="fr-CA" sz="1100" dirty="0" err="1" smtClean="0"/>
              <a:t>cost</a:t>
            </a:r>
            <a:r>
              <a:rPr lang="fr-CA" sz="1100" dirty="0" smtClean="0"/>
              <a:t> </a:t>
            </a:r>
            <a:r>
              <a:rPr lang="fr-CA" sz="1100" dirty="0" err="1" smtClean="0"/>
              <a:t>could</a:t>
            </a:r>
            <a:r>
              <a:rPr lang="fr-CA" sz="1100" dirty="0" smtClean="0"/>
              <a:t> not </a:t>
            </a:r>
            <a:r>
              <a:rPr lang="fr-CA" sz="1100" dirty="0" err="1" smtClean="0"/>
              <a:t>be</a:t>
            </a:r>
            <a:r>
              <a:rPr lang="fr-CA" sz="1100" dirty="0" smtClean="0"/>
              <a:t> </a:t>
            </a:r>
            <a:r>
              <a:rPr lang="fr-CA" sz="1100" dirty="0" err="1" smtClean="0"/>
              <a:t>justified</a:t>
            </a:r>
            <a:r>
              <a:rPr lang="fr-CA" sz="1100" dirty="0" smtClean="0"/>
              <a:t>. This relaxation </a:t>
            </a:r>
            <a:r>
              <a:rPr lang="fr-CA" sz="1100" dirty="0" err="1" smtClean="0"/>
              <a:t>was</a:t>
            </a:r>
            <a:r>
              <a:rPr lang="fr-CA" sz="1100" dirty="0" smtClean="0"/>
              <a:t> </a:t>
            </a:r>
            <a:r>
              <a:rPr lang="fr-CA" sz="1100" dirty="0" err="1" smtClean="0"/>
              <a:t>seen</a:t>
            </a:r>
            <a:r>
              <a:rPr lang="fr-CA" sz="1100" dirty="0" smtClean="0"/>
              <a:t> as an </a:t>
            </a:r>
            <a:r>
              <a:rPr lang="fr-CA" sz="1100" dirty="0" err="1" smtClean="0"/>
              <a:t>incentive</a:t>
            </a:r>
            <a:r>
              <a:rPr lang="fr-CA" sz="1100" dirty="0" smtClean="0"/>
              <a:t> for 1 or 2 </a:t>
            </a:r>
            <a:r>
              <a:rPr lang="fr-CA" sz="1100" dirty="0" err="1" smtClean="0"/>
              <a:t>family</a:t>
            </a:r>
            <a:r>
              <a:rPr lang="fr-CA" sz="1100" dirty="0" smtClean="0"/>
              <a:t> </a:t>
            </a:r>
            <a:r>
              <a:rPr lang="fr-CA" sz="1100" dirty="0" err="1" smtClean="0"/>
              <a:t>dwelling</a:t>
            </a:r>
            <a:r>
              <a:rPr lang="fr-CA" sz="1100" dirty="0" smtClean="0"/>
              <a:t> to </a:t>
            </a:r>
            <a:r>
              <a:rPr lang="fr-CA" sz="1100" dirty="0" err="1" smtClean="0"/>
              <a:t>install</a:t>
            </a:r>
            <a:r>
              <a:rPr lang="fr-CA" sz="1100" dirty="0" smtClean="0"/>
              <a:t> sprinkler </a:t>
            </a:r>
            <a:r>
              <a:rPr lang="fr-CA" sz="1100" dirty="0" err="1" smtClean="0"/>
              <a:t>systems</a:t>
            </a:r>
            <a:r>
              <a:rPr lang="fr-CA" sz="1100" dirty="0" smtClean="0"/>
              <a:t>. </a:t>
            </a:r>
          </a:p>
          <a:p>
            <a:pPr eaLnBrk="1" hangingPunct="1">
              <a:spcBef>
                <a:spcPct val="0"/>
              </a:spcBef>
            </a:pPr>
            <a:endParaRPr lang="fr-CA" sz="1100" dirty="0" smtClean="0"/>
          </a:p>
          <a:p>
            <a:pPr eaLnBrk="1" hangingPunct="1">
              <a:spcBef>
                <a:spcPct val="0"/>
              </a:spcBef>
            </a:pPr>
            <a:r>
              <a:rPr lang="fr-CA" sz="1100" dirty="0" smtClean="0"/>
              <a:t>It </a:t>
            </a:r>
            <a:r>
              <a:rPr lang="fr-CA" sz="1100" dirty="0" err="1" smtClean="0"/>
              <a:t>should</a:t>
            </a:r>
            <a:r>
              <a:rPr lang="fr-CA" sz="1100" dirty="0" smtClean="0"/>
              <a:t> </a:t>
            </a:r>
            <a:r>
              <a:rPr lang="fr-CA" sz="1100" dirty="0" err="1" smtClean="0"/>
              <a:t>be</a:t>
            </a:r>
            <a:r>
              <a:rPr lang="fr-CA" sz="1100" dirty="0" smtClean="0"/>
              <a:t> </a:t>
            </a:r>
            <a:r>
              <a:rPr lang="fr-CA" sz="1100" dirty="0" err="1" smtClean="0"/>
              <a:t>noted</a:t>
            </a:r>
            <a:r>
              <a:rPr lang="fr-CA" sz="1100" dirty="0" smtClean="0"/>
              <a:t> </a:t>
            </a:r>
            <a:r>
              <a:rPr lang="fr-CA" sz="1100" dirty="0" err="1" smtClean="0"/>
              <a:t>that</a:t>
            </a:r>
            <a:r>
              <a:rPr lang="fr-CA" sz="1100" dirty="0" smtClean="0"/>
              <a:t> </a:t>
            </a:r>
            <a:r>
              <a:rPr lang="fr-CA" sz="1100" dirty="0" err="1" smtClean="0"/>
              <a:t>this</a:t>
            </a:r>
            <a:r>
              <a:rPr lang="fr-CA" sz="1100" dirty="0" smtClean="0"/>
              <a:t> relaxation </a:t>
            </a:r>
            <a:r>
              <a:rPr lang="fr-CA" sz="1100" dirty="0" err="1" smtClean="0"/>
              <a:t>does</a:t>
            </a:r>
            <a:r>
              <a:rPr lang="fr-CA" sz="1100" dirty="0" smtClean="0"/>
              <a:t> not </a:t>
            </a:r>
            <a:r>
              <a:rPr lang="fr-CA" sz="1100" dirty="0" err="1" smtClean="0"/>
              <a:t>preclude</a:t>
            </a:r>
            <a:r>
              <a:rPr lang="fr-CA" sz="1100" dirty="0" smtClean="0"/>
              <a:t> the </a:t>
            </a:r>
            <a:r>
              <a:rPr lang="fr-CA" sz="1100" dirty="0" err="1" smtClean="0"/>
              <a:t>requirement</a:t>
            </a:r>
            <a:r>
              <a:rPr lang="fr-CA" sz="1100" dirty="0" smtClean="0"/>
              <a:t> for </a:t>
            </a:r>
            <a:r>
              <a:rPr lang="fr-CA" sz="1100" dirty="0" err="1" smtClean="0"/>
              <a:t>smoke</a:t>
            </a:r>
            <a:r>
              <a:rPr lang="fr-CA" sz="1100" dirty="0" smtClean="0"/>
              <a:t> </a:t>
            </a:r>
            <a:r>
              <a:rPr lang="fr-CA" sz="1100" dirty="0" err="1" smtClean="0"/>
              <a:t>alarms</a:t>
            </a:r>
            <a:r>
              <a:rPr lang="fr-CA" sz="1100" dirty="0" smtClean="0"/>
              <a:t>.</a:t>
            </a:r>
            <a:endParaRPr lang="en-CA" sz="1100" dirty="0" smtClean="0"/>
          </a:p>
          <a:p>
            <a:pPr eaLnBrk="1" hangingPunct="1">
              <a:spcBef>
                <a:spcPct val="0"/>
              </a:spcBef>
            </a:pPr>
            <a:r>
              <a:rPr lang="fr-CA" sz="1100" dirty="0" smtClean="0"/>
              <a:t> </a:t>
            </a:r>
            <a:endParaRPr lang="en-CA" sz="1100" dirty="0" smtClean="0"/>
          </a:p>
          <a:p>
            <a:pPr eaLnBrk="1" hangingPunct="1">
              <a:spcBef>
                <a:spcPct val="0"/>
              </a:spcBef>
            </a:pPr>
            <a:r>
              <a:rPr lang="en-US" sz="1100" dirty="0" smtClean="0"/>
              <a:t> </a:t>
            </a:r>
            <a:endParaRPr lang="en-CA" sz="1100" dirty="0" smtClean="0"/>
          </a:p>
          <a:p>
            <a:pPr eaLnBrk="1" hangingPunct="1">
              <a:spcBef>
                <a:spcPct val="0"/>
              </a:spcBef>
            </a:pPr>
            <a:endParaRPr lang="en-CA" sz="1100" dirty="0" smtClean="0"/>
          </a:p>
        </p:txBody>
      </p:sp>
      <p:sp>
        <p:nvSpPr>
          <p:cNvPr id="4" name="Slide Number Placeholder 3"/>
          <p:cNvSpPr>
            <a:spLocks noGrp="1"/>
          </p:cNvSpPr>
          <p:nvPr>
            <p:ph type="sldNum" sz="quarter" idx="5"/>
          </p:nvPr>
        </p:nvSpPr>
        <p:spPr/>
        <p:txBody>
          <a:bodyPr/>
          <a:lstStyle/>
          <a:p>
            <a:pPr>
              <a:defRPr/>
            </a:pPr>
            <a:fld id="{FDF503A8-CA10-4A7A-B3C6-0C535F005EA3}" type="slidenum">
              <a:rPr lang="en-CA" smtClean="0"/>
              <a:pPr>
                <a:defRPr/>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r>
              <a:rPr lang="en-CA" dirty="0" smtClean="0">
                <a:latin typeface="Arial" pitchFamily="34" charset="0"/>
              </a:rPr>
              <a:t>The continuity of fire alarm systems in multiple interconnected buildings was clarified, as the current code provisions were vague on this issue. Although it is clear that when the building is separated by a firewall with openings the code requires both sides of the building to be treated as one building in the case of the fire alarm system.</a:t>
            </a:r>
          </a:p>
          <a:p>
            <a:pPr eaLnBrk="1" hangingPunct="1">
              <a:spcBef>
                <a:spcPct val="0"/>
              </a:spcBef>
            </a:pPr>
            <a:r>
              <a:rPr lang="en-CA" dirty="0" smtClean="0">
                <a:latin typeface="Arial" pitchFamily="34" charset="0"/>
              </a:rPr>
              <a:t> </a:t>
            </a:r>
          </a:p>
          <a:p>
            <a:pPr eaLnBrk="1" hangingPunct="1">
              <a:spcBef>
                <a:spcPct val="0"/>
              </a:spcBef>
            </a:pPr>
            <a:r>
              <a:rPr lang="en-CA" dirty="0" smtClean="0">
                <a:latin typeface="Arial" pitchFamily="34" charset="0"/>
              </a:rPr>
              <a:t>However in the case of buildings interconnected by walkways identified in Parts 3 and 9, the fire alarm application was not as clear. </a:t>
            </a:r>
          </a:p>
          <a:p>
            <a:pPr eaLnBrk="1" hangingPunct="1">
              <a:spcBef>
                <a:spcPct val="0"/>
              </a:spcBef>
            </a:pPr>
            <a:r>
              <a:rPr lang="en-CA" dirty="0" smtClean="0">
                <a:latin typeface="Arial" pitchFamily="34" charset="0"/>
              </a:rPr>
              <a:t/>
            </a:r>
            <a:br>
              <a:rPr lang="en-CA" dirty="0" smtClean="0">
                <a:latin typeface="Arial" pitchFamily="34" charset="0"/>
              </a:rPr>
            </a:br>
            <a:r>
              <a:rPr lang="en-CA" dirty="0" smtClean="0">
                <a:latin typeface="Arial" pitchFamily="34" charset="0"/>
              </a:rPr>
              <a:t>This change was deemed to be a clarification of the intent to treat buildings from the perspective of fire alarm requirements as stand-alone when separated by a tunnel, walkway or vestibule.</a:t>
            </a:r>
          </a:p>
          <a:p>
            <a:pPr eaLnBrk="1" hangingPunct="1">
              <a:spcBef>
                <a:spcPct val="0"/>
              </a:spcBef>
            </a:pPr>
            <a:r>
              <a:rPr lang="fr-CA" dirty="0" smtClean="0">
                <a:latin typeface="Arial" pitchFamily="34" charset="0"/>
              </a:rPr>
              <a:t> </a:t>
            </a:r>
            <a:endParaRPr lang="en-CA" dirty="0" smtClean="0">
              <a:latin typeface="Arial" pitchFamily="34" charset="0"/>
            </a:endParaRPr>
          </a:p>
          <a:p>
            <a:pPr eaLnBrk="1" hangingPunct="1">
              <a:spcBef>
                <a:spcPct val="0"/>
              </a:spcBef>
            </a:pPr>
            <a:r>
              <a:rPr lang="en-US" dirty="0" smtClean="0">
                <a:latin typeface="Arial" pitchFamily="34" charset="0"/>
              </a:rPr>
              <a:t> </a:t>
            </a:r>
            <a:endParaRPr lang="en-CA" dirty="0" smtClean="0">
              <a:latin typeface="Arial" pitchFamily="34" charset="0"/>
            </a:endParaRPr>
          </a:p>
          <a:p>
            <a:pPr eaLnBrk="1" hangingPunct="1">
              <a:spcBef>
                <a:spcPct val="0"/>
              </a:spcBef>
            </a:pPr>
            <a:endParaRPr lang="en-CA"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FFA63DDB-F1C1-4DAB-BFEF-104F01BF25ED}" type="slidenum">
              <a:rPr lang="en-CA" smtClean="0"/>
              <a:pPr>
                <a:defRPr/>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p:spPr>
      </p:sp>
      <p:sp>
        <p:nvSpPr>
          <p:cNvPr id="39939" name="Rectangle 3"/>
          <p:cNvSpPr>
            <a:spLocks noGrp="1"/>
          </p:cNvSpPr>
          <p:nvPr>
            <p:ph type="body" idx="1"/>
          </p:nvPr>
        </p:nvSpPr>
        <p:spPr bwMode="auto">
          <a:noFill/>
        </p:spPr>
        <p:txBody>
          <a:bodyPr/>
          <a:lstStyle/>
          <a:p>
            <a:pPr eaLnBrk="1" hangingPunct="1">
              <a:spcBef>
                <a:spcPct val="0"/>
              </a:spcBef>
            </a:pPr>
            <a:r>
              <a:rPr lang="en-CA" sz="1100" dirty="0" smtClean="0"/>
              <a:t>The 2005 Codes did not provide occupants of adjoining buildings with notification of possible fire that could impact them by way of the interconnected walkway.  </a:t>
            </a:r>
          </a:p>
          <a:p>
            <a:pPr eaLnBrk="1" hangingPunct="1">
              <a:spcBef>
                <a:spcPct val="0"/>
              </a:spcBef>
            </a:pPr>
            <a:endParaRPr lang="en-CA" sz="1100" dirty="0" smtClean="0"/>
          </a:p>
          <a:p>
            <a:pPr eaLnBrk="1" hangingPunct="1">
              <a:spcBef>
                <a:spcPct val="0"/>
              </a:spcBef>
            </a:pPr>
            <a:r>
              <a:rPr lang="en-CA" sz="1100" dirty="0" smtClean="0"/>
              <a:t>This change introduces a requirement for smoke detectors to be installed near the entrance to walkways of adjoining buildings, where a fire alarm system is required.  These detectors would serve to notify occupants of the adjacent building of a fire condition in the subject building.</a:t>
            </a:r>
          </a:p>
          <a:p>
            <a:pPr eaLnBrk="1" hangingPunct="1">
              <a:spcBef>
                <a:spcPct val="0"/>
              </a:spcBef>
            </a:pPr>
            <a:endParaRPr lang="en-US" sz="1100" dirty="0" smtClean="0"/>
          </a:p>
          <a:p>
            <a:pPr eaLnBrk="1" hangingPunct="1">
              <a:spcBef>
                <a:spcPct val="0"/>
              </a:spcBef>
            </a:pPr>
            <a:r>
              <a:rPr lang="en-US" sz="1100" dirty="0" smtClean="0"/>
              <a:t>An exception is permitted in Group F Industrial Occupancies which are permitted to have heat detectors in lieu of smoke detectors, in order to reduce the possibility of false alarms.</a:t>
            </a:r>
            <a:endParaRPr lang="en-CA" sz="1100" dirty="0" smtClean="0"/>
          </a:p>
          <a:p>
            <a:pPr eaLnBrk="1" hangingPunct="1">
              <a:spcBef>
                <a:spcPct val="0"/>
              </a:spcBef>
            </a:pPr>
            <a:r>
              <a:rPr lang="en-CA" sz="1100" dirty="0" smtClean="0"/>
              <a:t> </a:t>
            </a:r>
          </a:p>
          <a:p>
            <a:pPr eaLnBrk="1" hangingPunct="1">
              <a:spcBef>
                <a:spcPct val="0"/>
              </a:spcBef>
            </a:pPr>
            <a:endParaRPr lang="en-US" sz="1100" dirty="0" smtClean="0"/>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0963" name="Notes Placeholder 2"/>
          <p:cNvSpPr>
            <a:spLocks noGrp="1"/>
          </p:cNvSpPr>
          <p:nvPr>
            <p:ph type="body" idx="1"/>
          </p:nvPr>
        </p:nvSpPr>
        <p:spPr bwMode="auto">
          <a:noFill/>
          <a:ln>
            <a:noFill/>
            <a:miter lim="800000"/>
            <a:headEnd/>
            <a:tailEnd/>
          </a:ln>
        </p:spPr>
        <p:txBody>
          <a:bodyPr/>
          <a:lstStyle/>
          <a:p>
            <a:pPr eaLnBrk="1" hangingPunct="1">
              <a:spcBef>
                <a:spcPct val="0"/>
              </a:spcBef>
            </a:pPr>
            <a:r>
              <a:rPr lang="en-CA" dirty="0" smtClean="0">
                <a:latin typeface="Arial" pitchFamily="34" charset="0"/>
              </a:rPr>
              <a:t>Although the National Building and Fire  Codes require individual fire protection and life safety components to be commissioned to ensure proper operation there is no specific requirements that require integrated systems to be tested as a whole. </a:t>
            </a:r>
          </a:p>
          <a:p>
            <a:pPr eaLnBrk="1" hangingPunct="1">
              <a:spcBef>
                <a:spcPct val="0"/>
              </a:spcBef>
            </a:pPr>
            <a:r>
              <a:rPr lang="en-CA" dirty="0" smtClean="0">
                <a:latin typeface="Arial" pitchFamily="34" charset="0"/>
              </a:rPr>
              <a:t> </a:t>
            </a:r>
            <a:br>
              <a:rPr lang="en-CA" dirty="0" smtClean="0">
                <a:latin typeface="Arial" pitchFamily="34" charset="0"/>
              </a:rPr>
            </a:br>
            <a:r>
              <a:rPr lang="en-CA" dirty="0" smtClean="0">
                <a:latin typeface="Arial" pitchFamily="34" charset="0"/>
              </a:rPr>
              <a:t>This change requires the life safety and fire protection systems, which are integrated, to be commissioned to operate as intended. All to often one trade will commission a specific component of the life safety system or fire protection system (e.g. door hold-open device) but where there is reliance on the operation of another system (i.e. fire alarm) to ensure the function of this door, that interconnection is not confirmed. </a:t>
            </a:r>
          </a:p>
          <a:p>
            <a:pPr eaLnBrk="1" hangingPunct="1">
              <a:spcBef>
                <a:spcPct val="0"/>
              </a:spcBef>
            </a:pPr>
            <a:endParaRPr lang="en-CA" dirty="0" smtClean="0">
              <a:latin typeface="Arial" pitchFamily="34" charset="0"/>
            </a:endParaRPr>
          </a:p>
          <a:p>
            <a:pPr eaLnBrk="1" hangingPunct="1">
              <a:spcBef>
                <a:spcPct val="0"/>
              </a:spcBef>
            </a:pPr>
            <a:r>
              <a:rPr lang="en-CA" dirty="0" smtClean="0">
                <a:latin typeface="Arial" pitchFamily="34" charset="0"/>
              </a:rPr>
              <a:t>The 2005 Codes had no requirements that the integrated systems must be tested as a whole.</a:t>
            </a:r>
          </a:p>
          <a:p>
            <a:pPr eaLnBrk="1" hangingPunct="1">
              <a:spcBef>
                <a:spcPct val="0"/>
              </a:spcBef>
            </a:pPr>
            <a:endParaRPr lang="en-CA" dirty="0" smtClean="0">
              <a:latin typeface="Arial" pitchFamily="34" charset="0"/>
            </a:endParaRP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D4D2D3F9-23EF-4CB3-A7CB-750E79466CC0}" type="slidenum">
              <a:rPr lang="en-CA" sz="1200" b="0">
                <a:solidFill>
                  <a:schemeClr val="tx1"/>
                </a:solidFill>
                <a:latin typeface="+mn-lt"/>
              </a:rPr>
              <a:pPr algn="r" fontAlgn="auto">
                <a:spcBef>
                  <a:spcPts val="0"/>
                </a:spcBef>
                <a:spcAft>
                  <a:spcPts val="0"/>
                </a:spcAft>
                <a:defRPr/>
              </a:pPr>
              <a:t>7</a:t>
            </a:fld>
            <a:endParaRPr lang="en-CA" sz="1200" b="0" dirty="0">
              <a:solidFill>
                <a:schemeClr val="tx1"/>
              </a:solidFill>
              <a:latin typeface="+mn-lt"/>
            </a:endParaRPr>
          </a:p>
        </p:txBody>
      </p:sp>
      <p:sp>
        <p:nvSpPr>
          <p:cNvPr id="6" name="Slide Number Placeholder 5"/>
          <p:cNvSpPr>
            <a:spLocks noGrp="1"/>
          </p:cNvSpPr>
          <p:nvPr>
            <p:ph type="sldNum" sz="quarter" idx="10"/>
          </p:nvPr>
        </p:nvSpPr>
        <p:spPr/>
        <p:txBody>
          <a:bodyPr/>
          <a:lstStyle/>
          <a:p>
            <a:pPr>
              <a:defRPr/>
            </a:pPr>
            <a:fld id="{4C226B4D-2B25-4916-A117-0ADDEA28FBDD}" type="slidenum">
              <a:rPr lang="en-CA" smtClean="0"/>
              <a:pPr>
                <a:defRPr/>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solidFill>
            <a:srgbClr val="FFFFFF"/>
          </a:solidFill>
          <a:ln>
            <a:solidFill>
              <a:srgbClr val="000000"/>
            </a:solidFill>
            <a:miter lim="800000"/>
            <a:headEnd/>
            <a:tailEnd/>
          </a:ln>
        </p:spPr>
      </p:sp>
      <p:sp>
        <p:nvSpPr>
          <p:cNvPr id="41987" name="Notes Placeholder 2"/>
          <p:cNvSpPr>
            <a:spLocks noGrp="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The commissioning requirements will now include integrated systems such as fire alarms or smoke alarms connected to, sprinklers, smoke control, ventilations, pressurization, door hold-open devices, elevator recalls, fire shutters etc.</a:t>
            </a:r>
          </a:p>
        </p:txBody>
      </p:sp>
      <p:sp>
        <p:nvSpPr>
          <p:cNvPr id="4" name="Slide Number Placeholder 3"/>
          <p:cNvSpPr txBox="1">
            <a:spLocks noGrp="1"/>
          </p:cNvSpPr>
          <p:nvPr/>
        </p:nvSpPr>
        <p:spPr>
          <a:xfrm>
            <a:off x="3927775" y="8769653"/>
            <a:ext cx="3004820" cy="461645"/>
          </a:xfrm>
          <a:prstGeom prst="rect">
            <a:avLst/>
          </a:prstGeom>
          <a:noFill/>
        </p:spPr>
        <p:txBody>
          <a:bodyPr lIns="92382" tIns="46191" rIns="92382" bIns="46191" anchor="b"/>
          <a:lstStyle/>
          <a:p>
            <a:pPr algn="r" fontAlgn="auto">
              <a:spcBef>
                <a:spcPts val="0"/>
              </a:spcBef>
              <a:spcAft>
                <a:spcPts val="0"/>
              </a:spcAft>
              <a:defRPr/>
            </a:pPr>
            <a:fld id="{F4D7D52A-1685-41BF-806E-D21B1FE6FEEE}" type="slidenum">
              <a:rPr lang="en-CA" sz="1200" b="0">
                <a:solidFill>
                  <a:schemeClr val="tx1"/>
                </a:solidFill>
                <a:latin typeface="+mn-lt"/>
              </a:rPr>
              <a:pPr algn="r" fontAlgn="auto">
                <a:spcBef>
                  <a:spcPts val="0"/>
                </a:spcBef>
                <a:spcAft>
                  <a:spcPts val="0"/>
                </a:spcAft>
                <a:defRPr/>
              </a:pPr>
              <a:t>8</a:t>
            </a:fld>
            <a:endParaRPr lang="en-CA" sz="1200" b="0" dirty="0">
              <a:solidFill>
                <a:schemeClr val="tx1"/>
              </a:solidFill>
              <a:latin typeface="+mn-lt"/>
            </a:endParaRPr>
          </a:p>
        </p:txBody>
      </p:sp>
      <p:sp>
        <p:nvSpPr>
          <p:cNvPr id="5" name="Slide Number Placeholder 4"/>
          <p:cNvSpPr>
            <a:spLocks noGrp="1"/>
          </p:cNvSpPr>
          <p:nvPr>
            <p:ph type="sldNum" sz="quarter" idx="10"/>
          </p:nvPr>
        </p:nvSpPr>
        <p:spPr/>
        <p:txBody>
          <a:bodyPr/>
          <a:lstStyle/>
          <a:p>
            <a:pPr>
              <a:defRPr/>
            </a:pPr>
            <a:fld id="{4C226B4D-2B25-4916-A117-0ADDEA28FBDD}" type="slidenum">
              <a:rPr lang="en-CA" smtClean="0"/>
              <a:pPr>
                <a:defRPr/>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Rectangle 3"/>
          <p:cNvSpPr>
            <a:spLocks noGrp="1" noChangeArrowheads="1"/>
          </p:cNvSpPr>
          <p:nvPr>
            <p:ph type="body" idx="1"/>
          </p:nvPr>
        </p:nvSpPr>
        <p:spPr bwMode="auto">
          <a:solidFill>
            <a:srgbClr val="FFFFFF"/>
          </a:solidFill>
          <a:ln>
            <a:noFill/>
            <a:miter lim="800000"/>
            <a:headEnd/>
            <a:tailEnd/>
          </a:ln>
        </p:spPr>
        <p:txBody>
          <a:bodyPr/>
          <a:lstStyle/>
          <a:p>
            <a:pPr eaLnBrk="1" hangingPunct="1">
              <a:spcBef>
                <a:spcPct val="0"/>
              </a:spcBef>
            </a:pPr>
            <a:r>
              <a:rPr lang="en-CA" dirty="0" smtClean="0">
                <a:latin typeface="Arial" pitchFamily="34" charset="0"/>
              </a:rPr>
              <a:t>In the case of commercial kitchen ventilation systems, the Standing Committees noted that designers often miss the requirements for supervisory  monitoring of the fire extinguishing system required by NFPA 96.   A specific reference to NFPA 96 has been introduced to reiterate these often missed requirements.</a:t>
            </a:r>
            <a:br>
              <a:rPr lang="en-CA" dirty="0" smtClean="0">
                <a:latin typeface="Arial" pitchFamily="34" charset="0"/>
              </a:rPr>
            </a:b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4C226B4D-2B25-4916-A117-0ADDEA28FBDD}" type="slidenum">
              <a:rPr lang="en-CA" smtClean="0"/>
              <a:pPr>
                <a:defRPr/>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4098" descr="corp_e_tw"/>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a:t>Click to edit Master 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9ECB1F4A-E0E3-4BF0-8C79-75E6B3F8422B}"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7"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2000"/>
            <a:ext cx="845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9" name="Picture 4" descr="presentations-e.jpg"/>
          <p:cNvPicPr>
            <a:picLocks noChangeAspect="1"/>
          </p:cNvPicPr>
          <p:nvPr userDrawn="1"/>
        </p:nvPicPr>
        <p:blipFill>
          <a:blip r:embed="rId2" cstate="print"/>
          <a:srcRect/>
          <a:stretch>
            <a:fillRect/>
          </a:stretch>
        </p:blipFill>
        <p:spPr bwMode="auto">
          <a:xfrm>
            <a:off x="7380288" y="333375"/>
            <a:ext cx="1504950" cy="904875"/>
          </a:xfrm>
          <a:prstGeom prst="rect">
            <a:avLst/>
          </a:prstGeom>
          <a:noFill/>
          <a:ln w="9525">
            <a:noFill/>
            <a:miter lim="800000"/>
            <a:headEnd/>
            <a:tailEnd/>
          </a:ln>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6"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52552C5D-4812-4DC8-982A-F9EB8078CEF5}"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8" name="Straight Connector 6"/>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2000"/>
            <a:ext cx="462724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Picture Placeholder 8"/>
          <p:cNvSpPr>
            <a:spLocks noGrp="1"/>
          </p:cNvSpPr>
          <p:nvPr>
            <p:ph type="pic" sz="quarter" idx="11"/>
          </p:nvPr>
        </p:nvSpPr>
        <p:spPr>
          <a:xfrm>
            <a:off x="5076056" y="1602000"/>
            <a:ext cx="3636144" cy="4266000"/>
          </a:xfrm>
        </p:spPr>
        <p:txBody>
          <a:bodyPr/>
          <a:lstStyle/>
          <a:p>
            <a:pPr lvl="0"/>
            <a:endParaRPr lang="en-US" noProof="0"/>
          </a:p>
        </p:txBody>
      </p:sp>
      <p:pic>
        <p:nvPicPr>
          <p:cNvPr id="12" name="Picture 4" descr="presentations-e.jpg"/>
          <p:cNvPicPr>
            <a:picLocks noChangeAspect="1"/>
          </p:cNvPicPr>
          <p:nvPr userDrawn="1"/>
        </p:nvPicPr>
        <p:blipFill>
          <a:blip r:embed="rId2" cstate="print"/>
          <a:srcRect/>
          <a:stretch>
            <a:fillRect/>
          </a:stretch>
        </p:blipFill>
        <p:spPr bwMode="auto">
          <a:xfrm>
            <a:off x="7380288" y="333375"/>
            <a:ext cx="1504950" cy="904875"/>
          </a:xfrm>
          <a:prstGeom prst="rect">
            <a:avLst/>
          </a:prstGeom>
          <a:noFill/>
          <a:ln w="9525">
            <a:noFill/>
            <a:miter lim="800000"/>
            <a:headEnd/>
            <a:tailEnd/>
          </a:ln>
        </p:spPr>
      </p:pic>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bwMode="auto">
          <a:xfrm>
            <a:off x="304800" y="1601788"/>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5"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Lst>
  <p:transition/>
  <p:hf hdr="0" ftr="0" dt="0"/>
  <p:txStyles>
    <p:titleStyle>
      <a:lvl1pPr algn="r" rtl="0" eaLnBrk="0" fontAlgn="base" hangingPunct="0">
        <a:spcBef>
          <a:spcPct val="0"/>
        </a:spcBef>
        <a:spcAft>
          <a:spcPct val="0"/>
        </a:spcAft>
        <a:defRPr sz="3000" b="1">
          <a:solidFill>
            <a:srgbClr val="000066"/>
          </a:solidFill>
          <a:latin typeface="+mj-lt"/>
          <a:ea typeface="+mj-ea"/>
          <a:cs typeface="+mj-cs"/>
        </a:defRPr>
      </a:lvl1pPr>
      <a:lvl2pPr algn="r" rtl="0" eaLnBrk="0" fontAlgn="base" hangingPunct="0">
        <a:spcBef>
          <a:spcPct val="0"/>
        </a:spcBef>
        <a:spcAft>
          <a:spcPct val="0"/>
        </a:spcAft>
        <a:defRPr sz="3000" b="1">
          <a:solidFill>
            <a:srgbClr val="000066"/>
          </a:solidFill>
          <a:latin typeface="Arial" charset="0"/>
        </a:defRPr>
      </a:lvl2pPr>
      <a:lvl3pPr algn="r" rtl="0" eaLnBrk="0" fontAlgn="base" hangingPunct="0">
        <a:spcBef>
          <a:spcPct val="0"/>
        </a:spcBef>
        <a:spcAft>
          <a:spcPct val="0"/>
        </a:spcAft>
        <a:defRPr sz="3000" b="1">
          <a:solidFill>
            <a:srgbClr val="000066"/>
          </a:solidFill>
          <a:latin typeface="Arial" charset="0"/>
        </a:defRPr>
      </a:lvl3pPr>
      <a:lvl4pPr algn="r" rtl="0" eaLnBrk="0" fontAlgn="base" hangingPunct="0">
        <a:spcBef>
          <a:spcPct val="0"/>
        </a:spcBef>
        <a:spcAft>
          <a:spcPct val="0"/>
        </a:spcAft>
        <a:defRPr sz="3000" b="1">
          <a:solidFill>
            <a:srgbClr val="000066"/>
          </a:solidFill>
          <a:latin typeface="Arial" charset="0"/>
        </a:defRPr>
      </a:lvl4pPr>
      <a:lvl5pPr algn="r"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66"/>
          </a:solidFill>
          <a:latin typeface="+mn-lt"/>
        </a:defRPr>
      </a:lvl2pPr>
      <a:lvl3pPr marL="1143000" indent="-228600" algn="l" rtl="0" eaLnBrk="0" fontAlgn="base" hangingPunct="0">
        <a:spcBef>
          <a:spcPct val="20000"/>
        </a:spcBef>
        <a:spcAft>
          <a:spcPct val="0"/>
        </a:spcAft>
        <a:buChar char="•"/>
        <a:defRPr>
          <a:solidFill>
            <a:srgbClr val="000066"/>
          </a:solidFill>
          <a:latin typeface="+mn-lt"/>
        </a:defRPr>
      </a:lvl3pPr>
      <a:lvl4pPr marL="1600200" indent="-228600" algn="l" rtl="0" eaLnBrk="0" fontAlgn="base" hangingPunct="0">
        <a:spcBef>
          <a:spcPct val="20000"/>
        </a:spcBef>
        <a:spcAft>
          <a:spcPct val="0"/>
        </a:spcAft>
        <a:buChar char="–"/>
        <a:defRPr sz="1700">
          <a:solidFill>
            <a:srgbClr val="000066"/>
          </a:solidFill>
          <a:latin typeface="+mn-lt"/>
        </a:defRPr>
      </a:lvl4pPr>
      <a:lvl5pPr marL="2057400" indent="-228600" algn="l" rtl="0" eaLnBrk="0" fontAlgn="base" hangingPunct="0">
        <a:spcBef>
          <a:spcPct val="20000"/>
        </a:spcBef>
        <a:spcAft>
          <a:spcPct val="0"/>
        </a:spcAft>
        <a:buChar char="»"/>
        <a:defRPr sz="1500">
          <a:solidFill>
            <a:srgbClr val="000066"/>
          </a:solidFill>
          <a:latin typeface="+mn-lt"/>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6.bin"/><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vmlDrawing" Target="../drawings/vmlDrawing6.vml"/><Relationship Id="rId5" Type="http://schemas.openxmlformats.org/officeDocument/2006/relationships/oleObject" Target="../embeddings/oleObject9.bin"/><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oleObject" Target="../embeddings/oleObject10.bin"/><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11.bin"/><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21.jpeg"/><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audio" Target="file:///\\irc-data\ce\CODES\C%20C%20C%20General%20Operations\Presentations%20&amp;%20Papers\Proposed%20Changes%202010\Construct%20Canada%202009\T3%20Pattern2.wav"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vmlDrawing" Target="../drawings/vmlDrawing11.vml"/><Relationship Id="rId5" Type="http://schemas.openxmlformats.org/officeDocument/2006/relationships/oleObject" Target="../embeddings/oleObject15.bin"/><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vmlDrawing" Target="../drawings/vmlDrawing12.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mclaughlinquinn.com/blog/wp-content/uploads/2009/11/nursing-home-care.jp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hyperlink" Target="http://www.google.ca/imgres?imgurl=http://www.jnrelectronics.net/images/products/smokealarm.jpg&amp;imgrefurl=http://www.jnrelectronics.net/productspg7.html&amp;usg=__WlOwBocYYlg7vajyMTxC0tPMhPw=&amp;h=360&amp;w=360&amp;sz=15&amp;hl=en&amp;start=7&amp;zoom=1&amp;itbs=1&amp;tbnid=3yDVzEfE64WnrM:&amp;tbnh=121&amp;tbnw=121&amp;prev=/images?q=picture+of+smoke+alarm&amp;hl=en&amp;sa=G&amp;tbs=isch:1" TargetMode="Externa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codes@nrc.gc.ca"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jpeg"/><Relationship Id="rId4" Type="http://schemas.openxmlformats.org/officeDocument/2006/relationships/hyperlink" Target="http://www.google.ca/imgres?imgurl=http://images.world66.com/co/ve/re/covered_walkways_c_galleryfull&amp;imgrefurl=http://www.world66.com/northamerica/canada/newbrunswick/saintjohn/lib/gallery/showimage?pic=northamerica/canada/newbrunswick/saintjohn/covered_walkways_c&amp;usg=__lAJS1rZfnIK12C6_-P-WRxMC3Sk=&amp;h=389&amp;w=583&amp;sz=56&amp;hl=en&amp;start=204&amp;zoom=1&amp;tbnid=-0F8uOo9KM9ECM:&amp;tbnh=136&amp;tbnw=181&amp;prev=/images?q=pictures+of+walkways+between+building&amp;um=1&amp;hl=en&amp;sa=X&amp;biw=1259&amp;bih=599&amp;tbs=isch:1&amp;um=1&amp;itbs=1&amp;iact=hc&amp;vpx=796&amp;vpy=321&amp;dur=15&amp;hovh=183&amp;hovw=275&amp;tx=160&amp;ty=129&amp;ei=GLrWTJu5OOSInAeak4m3CQ&amp;oei=6bnWTNWpEomWnAfzp5W2BQ&amp;esq=12&amp;page=12&amp;ndsp=18&amp;ved=1t:429,r:10,s:20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8.xml"/><Relationship Id="rId7"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9.jpeg"/><Relationship Id="rId5" Type="http://schemas.openxmlformats.org/officeDocument/2006/relationships/hyperlink" Target="http://www.google.ca/imgres?imgurl=http://www.erau.edu/db/safety/firealarm.jpg&amp;imgrefurl=http://www.erau.edu/db/safety/lss.html&amp;usg=__yQ3KWCp8WeAFKrG2UvoqUlVJWjk=&amp;h=376&amp;w=250&amp;sz=18&amp;hl=en&amp;start=3&amp;zoom=1&amp;um=1&amp;itbs=1&amp;tbnid=h_FHmVHWWAbIuM:&amp;tbnh=122&amp;tbnw=81&amp;prev=/images?q=picture+of+fire+safety+systems&amp;um=1&amp;hl=en&amp;sa=X&amp;tbs=isch:1" TargetMode="Externa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8"/>
          <p:cNvSpPr>
            <a:spLocks noGrp="1" noChangeArrowheads="1"/>
          </p:cNvSpPr>
          <p:nvPr>
            <p:ph type="ctrTitle"/>
          </p:nvPr>
        </p:nvSpPr>
        <p:spPr>
          <a:xfrm>
            <a:off x="1263650" y="3438525"/>
            <a:ext cx="4100513" cy="1143000"/>
          </a:xfrm>
        </p:spPr>
        <p:txBody>
          <a:bodyPr/>
          <a:lstStyle/>
          <a:p>
            <a:pPr algn="l" eaLnBrk="1" hangingPunct="1"/>
            <a:r>
              <a:rPr lang="en-US" smtClean="0"/>
              <a:t>Fire Alarms </a:t>
            </a:r>
            <a:br>
              <a:rPr lang="en-US" smtClean="0"/>
            </a:br>
            <a:r>
              <a:rPr lang="en-US" smtClean="0"/>
              <a:t>and Exit Signs</a:t>
            </a:r>
            <a:endParaRPr lang="en-CA" smtClean="0"/>
          </a:p>
        </p:txBody>
      </p:sp>
      <p:sp>
        <p:nvSpPr>
          <p:cNvPr id="17412" name="Rectangle 9"/>
          <p:cNvSpPr>
            <a:spLocks noGrp="1" noChangeArrowheads="1"/>
          </p:cNvSpPr>
          <p:nvPr>
            <p:ph type="subTitle" idx="1"/>
          </p:nvPr>
        </p:nvSpPr>
        <p:spPr>
          <a:xfrm>
            <a:off x="1263650" y="4797425"/>
            <a:ext cx="4029075" cy="787400"/>
          </a:xfrm>
        </p:spPr>
        <p:txBody>
          <a:bodyPr/>
          <a:lstStyle/>
          <a:p>
            <a:pPr algn="l" eaLnBrk="1" hangingPunct="1">
              <a:spcBef>
                <a:spcPct val="0"/>
              </a:spcBef>
            </a:pPr>
            <a:r>
              <a:rPr lang="en-CA" sz="1400" dirty="0" smtClean="0"/>
              <a:t>Philip Rizcallah, P. Eng</a:t>
            </a:r>
          </a:p>
          <a:p>
            <a:pPr algn="l" eaLnBrk="1" hangingPunct="1">
              <a:spcBef>
                <a:spcPct val="0"/>
              </a:spcBef>
            </a:pPr>
            <a:r>
              <a:rPr lang="en-CA" sz="1400" dirty="0" smtClean="0"/>
              <a:t>NRC Canadian Codes Centre</a:t>
            </a:r>
          </a:p>
          <a:p>
            <a:pPr algn="l" eaLnBrk="1" hangingPunct="1">
              <a:spcBef>
                <a:spcPct val="0"/>
              </a:spcBef>
            </a:pPr>
            <a:r>
              <a:rPr lang="en-CA" sz="1400" smtClean="0"/>
              <a:t>February 2011</a:t>
            </a:r>
          </a:p>
          <a:p>
            <a:pPr algn="l" eaLnBrk="1" hangingPunct="1">
              <a:spcBef>
                <a:spcPct val="0"/>
              </a:spcBef>
            </a:pPr>
            <a:endParaRPr lang="en-CA" sz="1400" dirty="0" smtClean="0"/>
          </a:p>
        </p:txBody>
      </p:sp>
      <p:sp>
        <p:nvSpPr>
          <p:cNvPr id="8" name="TextBox 5"/>
          <p:cNvSpPr txBox="1">
            <a:spLocks noChangeArrowheads="1"/>
          </p:cNvSpPr>
          <p:nvPr/>
        </p:nvSpPr>
        <p:spPr bwMode="auto">
          <a:xfrm>
            <a:off x="1263650" y="3068638"/>
            <a:ext cx="5022850" cy="338137"/>
          </a:xfrm>
          <a:prstGeom prst="rect">
            <a:avLst/>
          </a:prstGeom>
          <a:noFill/>
          <a:ln w="9525">
            <a:noFill/>
            <a:miter lim="800000"/>
            <a:headEnd/>
            <a:tailEnd/>
          </a:ln>
        </p:spPr>
        <p:txBody>
          <a:bodyPr wrap="none">
            <a:spAutoFit/>
          </a:bodyPr>
          <a:lstStyle/>
          <a:p>
            <a:r>
              <a:rPr lang="en-US" sz="1600" b="0" dirty="0">
                <a:solidFill>
                  <a:srgbClr val="000066"/>
                </a:solidFill>
              </a:rPr>
              <a:t>2010 NATIONAL MODEL CONSTRUCTION CODES</a:t>
            </a:r>
          </a:p>
        </p:txBody>
      </p:sp>
      <p:pic>
        <p:nvPicPr>
          <p:cNvPr id="9" name="Picture 7" descr="code-fan-e.jpg"/>
          <p:cNvPicPr>
            <a:picLocks noChangeAspect="1"/>
          </p:cNvPicPr>
          <p:nvPr/>
        </p:nvPicPr>
        <p:blipFill>
          <a:blip r:embed="rId3" cstate="print"/>
          <a:srcRect/>
          <a:stretch>
            <a:fillRect/>
          </a:stretch>
        </p:blipFill>
        <p:spPr bwMode="auto">
          <a:xfrm>
            <a:off x="5651500" y="3860800"/>
            <a:ext cx="3163888" cy="1922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3"/>
          <p:cNvSpPr>
            <a:spLocks noGrp="1"/>
          </p:cNvSpPr>
          <p:nvPr>
            <p:ph type="title"/>
          </p:nvPr>
        </p:nvSpPr>
        <p:spPr>
          <a:xfrm>
            <a:off x="300038" y="260350"/>
            <a:ext cx="7080250" cy="1042988"/>
          </a:xfrm>
        </p:spPr>
        <p:txBody>
          <a:bodyPr/>
          <a:lstStyle/>
          <a:p>
            <a:r>
              <a:rPr lang="en-US" smtClean="0"/>
              <a:t>Fire Pump Supervision</a:t>
            </a:r>
          </a:p>
        </p:txBody>
      </p:sp>
      <p:sp>
        <p:nvSpPr>
          <p:cNvPr id="4100" name="Content Placeholder 4"/>
          <p:cNvSpPr>
            <a:spLocks noGrp="1"/>
          </p:cNvSpPr>
          <p:nvPr>
            <p:ph idx="1"/>
          </p:nvPr>
        </p:nvSpPr>
        <p:spPr>
          <a:xfrm>
            <a:off x="304800" y="1601788"/>
            <a:ext cx="4495800" cy="4267200"/>
          </a:xfrm>
        </p:spPr>
        <p:txBody>
          <a:bodyPr/>
          <a:lstStyle/>
          <a:p>
            <a:r>
              <a:rPr lang="fr-CA" dirty="0" err="1" smtClean="0"/>
              <a:t>Electrically</a:t>
            </a:r>
            <a:r>
              <a:rPr lang="fr-CA" dirty="0" smtClean="0"/>
              <a:t> </a:t>
            </a:r>
            <a:r>
              <a:rPr lang="fr-CA" dirty="0" err="1" smtClean="0"/>
              <a:t>supervised</a:t>
            </a:r>
            <a:r>
              <a:rPr lang="fr-CA" dirty="0" smtClean="0"/>
              <a:t> </a:t>
            </a:r>
            <a:br>
              <a:rPr lang="fr-CA" dirty="0" smtClean="0"/>
            </a:br>
            <a:r>
              <a:rPr lang="fr-CA" dirty="0" smtClean="0"/>
              <a:t>as </a:t>
            </a:r>
            <a:r>
              <a:rPr lang="fr-CA" dirty="0" err="1" smtClean="0"/>
              <a:t>stipulated</a:t>
            </a:r>
            <a:r>
              <a:rPr lang="fr-CA" dirty="0" smtClean="0"/>
              <a:t> in NFPA 20</a:t>
            </a:r>
          </a:p>
          <a:p>
            <a:pPr lvl="1"/>
            <a:r>
              <a:rPr lang="fr-CA" dirty="0" smtClean="0"/>
              <a:t>“Installation of </a:t>
            </a:r>
            <a:r>
              <a:rPr lang="fr-CA" dirty="0" err="1" smtClean="0"/>
              <a:t>Stationary</a:t>
            </a:r>
            <a:r>
              <a:rPr lang="fr-CA" dirty="0" smtClean="0"/>
              <a:t> </a:t>
            </a:r>
            <a:br>
              <a:rPr lang="fr-CA" dirty="0" smtClean="0"/>
            </a:br>
            <a:r>
              <a:rPr lang="fr-CA" dirty="0" err="1" smtClean="0"/>
              <a:t>Pumps</a:t>
            </a:r>
            <a:r>
              <a:rPr lang="fr-CA" dirty="0" smtClean="0"/>
              <a:t> for </a:t>
            </a:r>
            <a:r>
              <a:rPr lang="fr-CA" dirty="0" err="1" smtClean="0"/>
              <a:t>Fire</a:t>
            </a:r>
            <a:r>
              <a:rPr lang="fr-CA" dirty="0" smtClean="0"/>
              <a:t> Protection”</a:t>
            </a:r>
          </a:p>
          <a:p>
            <a:pPr lvl="1"/>
            <a:endParaRPr lang="fr-CA" dirty="0" smtClean="0"/>
          </a:p>
          <a:p>
            <a:r>
              <a:rPr lang="en-US" dirty="0" smtClean="0"/>
              <a:t>Benefit reiterates often missed requirements</a:t>
            </a:r>
          </a:p>
          <a:p>
            <a:pPr lvl="1"/>
            <a:endParaRPr lang="en-CA" dirty="0" smtClean="0"/>
          </a:p>
          <a:p>
            <a:endParaRPr lang="en-US" dirty="0" smtClean="0"/>
          </a:p>
          <a:p>
            <a:endParaRPr lang="en-US" dirty="0" smtClean="0"/>
          </a:p>
        </p:txBody>
      </p:sp>
      <p:pic>
        <p:nvPicPr>
          <p:cNvPr id="4101" name="Picture 7" descr="C:\Documents and Settings\rizcallahp\Desktop\fire-pump-assembly.jpg"/>
          <p:cNvPicPr>
            <a:picLocks noGrp="1" noChangeAspect="1" noChangeArrowheads="1"/>
          </p:cNvPicPr>
          <p:nvPr>
            <p:ph sz="quarter" idx="4294967295"/>
          </p:nvPr>
        </p:nvPicPr>
        <p:blipFill>
          <a:blip r:embed="rId4" cstate="print"/>
          <a:srcRect/>
          <a:stretch>
            <a:fillRect/>
          </a:stretch>
        </p:blipFill>
        <p:spPr>
          <a:xfrm>
            <a:off x="5638800" y="1700213"/>
            <a:ext cx="3109913" cy="2332037"/>
          </a:xfrm>
        </p:spPr>
      </p:pic>
      <p:graphicFrame>
        <p:nvGraphicFramePr>
          <p:cNvPr id="2" name="Object 4"/>
          <p:cNvGraphicFramePr>
            <a:graphicFrameLocks noChangeAspect="1"/>
          </p:cNvGraphicFramePr>
          <p:nvPr/>
        </p:nvGraphicFramePr>
        <p:xfrm>
          <a:off x="4640263" y="3933825"/>
          <a:ext cx="2308225" cy="2362200"/>
        </p:xfrm>
        <a:graphic>
          <a:graphicData uri="http://schemas.openxmlformats.org/presentationml/2006/ole">
            <p:oleObj spid="_x0000_s4099" name="Photo Editor Photo" r:id="rId5" imgW="1552792" imgH="1590897"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itle 3"/>
          <p:cNvSpPr>
            <a:spLocks noGrp="1"/>
          </p:cNvSpPr>
          <p:nvPr>
            <p:ph type="title"/>
          </p:nvPr>
        </p:nvSpPr>
        <p:spPr>
          <a:xfrm>
            <a:off x="300038" y="260350"/>
            <a:ext cx="7080250" cy="1042988"/>
          </a:xfrm>
        </p:spPr>
        <p:txBody>
          <a:bodyPr/>
          <a:lstStyle/>
          <a:p>
            <a:r>
              <a:rPr lang="en-US" smtClean="0"/>
              <a:t>Fire Detectors</a:t>
            </a:r>
          </a:p>
        </p:txBody>
      </p:sp>
      <p:sp>
        <p:nvSpPr>
          <p:cNvPr id="5125" name="Content Placeholder 4"/>
          <p:cNvSpPr>
            <a:spLocks noGrp="1"/>
          </p:cNvSpPr>
          <p:nvPr>
            <p:ph idx="1"/>
          </p:nvPr>
        </p:nvSpPr>
        <p:spPr>
          <a:xfrm>
            <a:off x="304800" y="1601788"/>
            <a:ext cx="4627563" cy="4267200"/>
          </a:xfrm>
        </p:spPr>
        <p:txBody>
          <a:bodyPr/>
          <a:lstStyle/>
          <a:p>
            <a:r>
              <a:rPr lang="en-US" dirty="0" smtClean="0"/>
              <a:t>Required </a:t>
            </a:r>
          </a:p>
          <a:p>
            <a:pPr lvl="1"/>
            <a:r>
              <a:rPr lang="en-CA" dirty="0" smtClean="0"/>
              <a:t>in elevator </a:t>
            </a:r>
            <a:r>
              <a:rPr lang="en-CA" dirty="0" err="1" smtClean="0"/>
              <a:t>hoistway</a:t>
            </a:r>
            <a:r>
              <a:rPr lang="en-CA" dirty="0" smtClean="0"/>
              <a:t> and dumbwaiter shafts</a:t>
            </a:r>
          </a:p>
          <a:p>
            <a:pPr lvl="1"/>
            <a:r>
              <a:rPr lang="en-CA" dirty="0" smtClean="0"/>
              <a:t>where sprinkler not installed </a:t>
            </a:r>
            <a:br>
              <a:rPr lang="en-CA" dirty="0" smtClean="0"/>
            </a:br>
            <a:r>
              <a:rPr lang="en-CA" dirty="0" smtClean="0"/>
              <a:t>in </a:t>
            </a:r>
            <a:r>
              <a:rPr lang="en-CA" dirty="0" err="1" smtClean="0"/>
              <a:t>hoistway</a:t>
            </a:r>
            <a:r>
              <a:rPr lang="en-CA" dirty="0" smtClean="0"/>
              <a:t> or shaft</a:t>
            </a:r>
          </a:p>
          <a:p>
            <a:endParaRPr lang="en-US" dirty="0" smtClean="0"/>
          </a:p>
          <a:p>
            <a:r>
              <a:rPr lang="en-US" dirty="0" smtClean="0"/>
              <a:t>The term “throughout” deleted for clarification of intent</a:t>
            </a:r>
          </a:p>
        </p:txBody>
      </p:sp>
      <p:pic>
        <p:nvPicPr>
          <p:cNvPr id="5126" name="Picture 7" descr="C:\Documents and Settings\rizcallahp\Desktop\hoistway.jpg"/>
          <p:cNvPicPr>
            <a:picLocks noGrp="1" noChangeAspect="1" noChangeArrowheads="1"/>
          </p:cNvPicPr>
          <p:nvPr>
            <p:ph sz="quarter" idx="11"/>
          </p:nvPr>
        </p:nvPicPr>
        <p:blipFill>
          <a:blip r:embed="rId4" cstate="print"/>
          <a:srcRect/>
          <a:stretch>
            <a:fillRect/>
          </a:stretch>
        </p:blipFill>
        <p:spPr>
          <a:xfrm>
            <a:off x="5113089" y="1781795"/>
            <a:ext cx="3635375" cy="2727325"/>
          </a:xfrm>
        </p:spPr>
      </p:pic>
      <p:graphicFrame>
        <p:nvGraphicFramePr>
          <p:cNvPr id="5122" name="Object 5"/>
          <p:cNvGraphicFramePr>
            <a:graphicFrameLocks noChangeAspect="1"/>
          </p:cNvGraphicFramePr>
          <p:nvPr/>
        </p:nvGraphicFramePr>
        <p:xfrm>
          <a:off x="6804248" y="4165823"/>
          <a:ext cx="1838325" cy="1495425"/>
        </p:xfrm>
        <a:graphic>
          <a:graphicData uri="http://schemas.openxmlformats.org/presentationml/2006/ole">
            <p:oleObj spid="_x0000_s5122" name="Photo Editor Photo" r:id="rId5" imgW="1838095" imgH="1495634" progId="">
              <p:embed/>
            </p:oleObj>
          </a:graphicData>
        </a:graphic>
      </p:graphicFrame>
      <p:graphicFrame>
        <p:nvGraphicFramePr>
          <p:cNvPr id="5123" name="Object 6"/>
          <p:cNvGraphicFramePr>
            <a:graphicFrameLocks noChangeAspect="1"/>
          </p:cNvGraphicFramePr>
          <p:nvPr/>
        </p:nvGraphicFramePr>
        <p:xfrm>
          <a:off x="4644008" y="4404320"/>
          <a:ext cx="1990725" cy="1905000"/>
        </p:xfrm>
        <a:graphic>
          <a:graphicData uri="http://schemas.openxmlformats.org/presentationml/2006/ole">
            <p:oleObj spid="_x0000_s5123" name="Photo Editor Photo" r:id="rId6" imgW="1991003" imgH="1905266"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3"/>
          <p:cNvSpPr>
            <a:spLocks noGrp="1"/>
          </p:cNvSpPr>
          <p:nvPr>
            <p:ph type="title"/>
          </p:nvPr>
        </p:nvSpPr>
        <p:spPr>
          <a:xfrm>
            <a:off x="300038" y="260350"/>
            <a:ext cx="7080250" cy="1042988"/>
          </a:xfrm>
        </p:spPr>
        <p:txBody>
          <a:bodyPr/>
          <a:lstStyle/>
          <a:p>
            <a:r>
              <a:rPr lang="en-US" smtClean="0"/>
              <a:t>Elevator Machine Room</a:t>
            </a:r>
          </a:p>
        </p:txBody>
      </p:sp>
      <p:sp>
        <p:nvSpPr>
          <p:cNvPr id="6148" name="Content Placeholder 4"/>
          <p:cNvSpPr>
            <a:spLocks noGrp="1"/>
          </p:cNvSpPr>
          <p:nvPr>
            <p:ph idx="1"/>
          </p:nvPr>
        </p:nvSpPr>
        <p:spPr>
          <a:xfrm>
            <a:off x="304800" y="1601788"/>
            <a:ext cx="4627563" cy="2436812"/>
          </a:xfrm>
        </p:spPr>
        <p:txBody>
          <a:bodyPr/>
          <a:lstStyle/>
          <a:p>
            <a:r>
              <a:rPr lang="en-US" dirty="0" smtClean="0"/>
              <a:t>Smoke detectors</a:t>
            </a:r>
          </a:p>
          <a:p>
            <a:pPr lvl="1"/>
            <a:r>
              <a:rPr lang="en-US" dirty="0" smtClean="0"/>
              <a:t>required in elevator machine rooms </a:t>
            </a:r>
          </a:p>
          <a:p>
            <a:pPr lvl="1"/>
            <a:r>
              <a:rPr lang="en-US" dirty="0" smtClean="0"/>
              <a:t>must recall elevator served </a:t>
            </a:r>
            <a:br>
              <a:rPr lang="en-US" dirty="0" smtClean="0"/>
            </a:br>
            <a:r>
              <a:rPr lang="en-US" dirty="0" smtClean="0"/>
              <a:t>by that machine room</a:t>
            </a:r>
            <a:endParaRPr lang="en-CA" dirty="0" smtClean="0"/>
          </a:p>
          <a:p>
            <a:endParaRPr lang="en-US" dirty="0" smtClean="0"/>
          </a:p>
        </p:txBody>
      </p:sp>
      <p:pic>
        <p:nvPicPr>
          <p:cNvPr id="6149" name="Picture 7" descr="C:\Documents and Settings\rizcallahp\Desktop\elevRoom.jpg"/>
          <p:cNvPicPr>
            <a:picLocks noGrp="1" noChangeAspect="1" noChangeArrowheads="1"/>
          </p:cNvPicPr>
          <p:nvPr>
            <p:ph sz="quarter" idx="11"/>
          </p:nvPr>
        </p:nvPicPr>
        <p:blipFill>
          <a:blip r:embed="rId4" cstate="print"/>
          <a:srcRect/>
          <a:stretch>
            <a:fillRect/>
          </a:stretch>
        </p:blipFill>
        <p:spPr>
          <a:xfrm>
            <a:off x="5549900" y="1700213"/>
            <a:ext cx="3198813" cy="4265612"/>
          </a:xfrm>
        </p:spPr>
      </p:pic>
      <p:graphicFrame>
        <p:nvGraphicFramePr>
          <p:cNvPr id="6146" name="Object 4"/>
          <p:cNvGraphicFramePr>
            <a:graphicFrameLocks noChangeAspect="1"/>
          </p:cNvGraphicFramePr>
          <p:nvPr/>
        </p:nvGraphicFramePr>
        <p:xfrm>
          <a:off x="4572000" y="4221088"/>
          <a:ext cx="1838325" cy="1495425"/>
        </p:xfrm>
        <a:graphic>
          <a:graphicData uri="http://schemas.openxmlformats.org/presentationml/2006/ole">
            <p:oleObj spid="_x0000_s6146" name="Photo Editor Photo" r:id="rId5" imgW="1838095" imgH="1495634"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3"/>
          <p:cNvSpPr>
            <a:spLocks noGrp="1"/>
          </p:cNvSpPr>
          <p:nvPr>
            <p:ph type="title"/>
          </p:nvPr>
        </p:nvSpPr>
        <p:spPr>
          <a:xfrm>
            <a:off x="300038" y="260350"/>
            <a:ext cx="7080250" cy="1042988"/>
          </a:xfrm>
        </p:spPr>
        <p:txBody>
          <a:bodyPr/>
          <a:lstStyle/>
          <a:p>
            <a:r>
              <a:rPr lang="en-US" smtClean="0"/>
              <a:t>Smoke Detectors in Stair Shafts</a:t>
            </a:r>
          </a:p>
        </p:txBody>
      </p:sp>
      <p:sp>
        <p:nvSpPr>
          <p:cNvPr id="7172" name="Content Placeholder 4"/>
          <p:cNvSpPr>
            <a:spLocks noGrp="1"/>
          </p:cNvSpPr>
          <p:nvPr>
            <p:ph idx="1"/>
          </p:nvPr>
        </p:nvSpPr>
        <p:spPr>
          <a:xfrm>
            <a:off x="304800" y="1601788"/>
            <a:ext cx="4914900" cy="4267200"/>
          </a:xfrm>
        </p:spPr>
        <p:txBody>
          <a:bodyPr/>
          <a:lstStyle/>
          <a:p>
            <a:r>
              <a:rPr lang="en-US" dirty="0" smtClean="0"/>
              <a:t>Required in shafts except </a:t>
            </a:r>
          </a:p>
          <a:p>
            <a:pPr lvl="1"/>
            <a:r>
              <a:rPr lang="en-US" dirty="0" smtClean="0"/>
              <a:t>Group A, Division 4 </a:t>
            </a:r>
            <a:r>
              <a:rPr lang="en-US" i="1" dirty="0" smtClean="0"/>
              <a:t>occupancy</a:t>
            </a:r>
            <a:r>
              <a:rPr lang="en-US" dirty="0" smtClean="0"/>
              <a:t>, or </a:t>
            </a:r>
          </a:p>
          <a:p>
            <a:pPr lvl="1"/>
            <a:r>
              <a:rPr lang="en-US" dirty="0" smtClean="0"/>
              <a:t>an open </a:t>
            </a:r>
            <a:r>
              <a:rPr lang="en-US" i="1" dirty="0" smtClean="0"/>
              <a:t>storage garage</a:t>
            </a:r>
          </a:p>
        </p:txBody>
      </p:sp>
      <p:pic>
        <p:nvPicPr>
          <p:cNvPr id="7173" name="Picture 8" descr="C:\Documents and Settings\rizcallahp\Desktop\stairw.jpg"/>
          <p:cNvPicPr>
            <a:picLocks noGrp="1" noChangeAspect="1" noChangeArrowheads="1"/>
          </p:cNvPicPr>
          <p:nvPr>
            <p:ph sz="quarter" idx="11"/>
          </p:nvPr>
        </p:nvPicPr>
        <p:blipFill>
          <a:blip r:embed="rId4" cstate="print"/>
          <a:srcRect/>
          <a:stretch>
            <a:fillRect/>
          </a:stretch>
        </p:blipFill>
        <p:spPr>
          <a:xfrm>
            <a:off x="5414963" y="1700213"/>
            <a:ext cx="3333750" cy="2500312"/>
          </a:xfrm>
        </p:spPr>
      </p:pic>
      <p:graphicFrame>
        <p:nvGraphicFramePr>
          <p:cNvPr id="7170" name="Object 4"/>
          <p:cNvGraphicFramePr>
            <a:graphicFrameLocks noChangeAspect="1"/>
          </p:cNvGraphicFramePr>
          <p:nvPr/>
        </p:nvGraphicFramePr>
        <p:xfrm>
          <a:off x="5791200" y="3886200"/>
          <a:ext cx="1838325" cy="1495425"/>
        </p:xfrm>
        <a:graphic>
          <a:graphicData uri="http://schemas.openxmlformats.org/presentationml/2006/ole">
            <p:oleObj spid="_x0000_s7170" name="Photo Editor Photo" r:id="rId5" imgW="1838095" imgH="1495634"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a:xfrm>
            <a:off x="300038" y="260350"/>
            <a:ext cx="7080250" cy="1042988"/>
          </a:xfrm>
        </p:spPr>
        <p:txBody>
          <a:bodyPr/>
          <a:lstStyle/>
          <a:p>
            <a:r>
              <a:rPr lang="en-US" smtClean="0"/>
              <a:t>Audibility of Alert Signals</a:t>
            </a:r>
            <a:endParaRPr lang="en-CA" smtClean="0"/>
          </a:p>
        </p:txBody>
      </p:sp>
      <p:sp>
        <p:nvSpPr>
          <p:cNvPr id="8196" name="Content Placeholder 2"/>
          <p:cNvSpPr>
            <a:spLocks noGrp="1"/>
          </p:cNvSpPr>
          <p:nvPr>
            <p:ph idx="1"/>
          </p:nvPr>
        </p:nvSpPr>
        <p:spPr>
          <a:xfrm>
            <a:off x="304800" y="1601788"/>
            <a:ext cx="4338638" cy="4059237"/>
          </a:xfrm>
        </p:spPr>
        <p:txBody>
          <a:bodyPr/>
          <a:lstStyle/>
          <a:p>
            <a:r>
              <a:rPr lang="en-US" dirty="0" smtClean="0"/>
              <a:t>Audible in continuously staffed locations, or </a:t>
            </a:r>
          </a:p>
          <a:p>
            <a:r>
              <a:rPr lang="en-US" dirty="0" smtClean="0"/>
              <a:t>throughout </a:t>
            </a:r>
            <a:r>
              <a:rPr lang="en-US" i="1" dirty="0" smtClean="0"/>
              <a:t>floor area</a:t>
            </a:r>
            <a:endParaRPr lang="en-CA" i="1" dirty="0" smtClean="0"/>
          </a:p>
          <a:p>
            <a:endParaRPr lang="en-CA" dirty="0" smtClean="0"/>
          </a:p>
        </p:txBody>
      </p:sp>
      <p:pic>
        <p:nvPicPr>
          <p:cNvPr id="8197" name="Picture 5" descr="C:\Documents and Settings\rizcallahp\Desktop\security.jpg"/>
          <p:cNvPicPr>
            <a:picLocks noChangeAspect="1" noChangeArrowheads="1"/>
          </p:cNvPicPr>
          <p:nvPr/>
        </p:nvPicPr>
        <p:blipFill>
          <a:blip r:embed="rId4" cstate="print"/>
          <a:srcRect/>
          <a:stretch>
            <a:fillRect/>
          </a:stretch>
        </p:blipFill>
        <p:spPr bwMode="auto">
          <a:xfrm>
            <a:off x="5913438" y="1700213"/>
            <a:ext cx="2835275" cy="2198687"/>
          </a:xfrm>
          <a:prstGeom prst="rect">
            <a:avLst/>
          </a:prstGeom>
          <a:noFill/>
          <a:ln w="9525">
            <a:noFill/>
            <a:miter lim="800000"/>
            <a:headEnd/>
            <a:tailEnd/>
          </a:ln>
        </p:spPr>
      </p:pic>
      <p:graphicFrame>
        <p:nvGraphicFramePr>
          <p:cNvPr id="8194" name="Object 4"/>
          <p:cNvGraphicFramePr>
            <a:graphicFrameLocks noChangeAspect="1"/>
          </p:cNvGraphicFramePr>
          <p:nvPr/>
        </p:nvGraphicFramePr>
        <p:xfrm>
          <a:off x="5029200" y="3352800"/>
          <a:ext cx="2124075" cy="1343025"/>
        </p:xfrm>
        <a:graphic>
          <a:graphicData uri="http://schemas.openxmlformats.org/presentationml/2006/ole">
            <p:oleObj spid="_x0000_s8194" name="Photo Editor Photo" r:id="rId5" imgW="2123810" imgH="1343212"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0038" y="260350"/>
            <a:ext cx="7080250" cy="1042988"/>
          </a:xfrm>
        </p:spPr>
        <p:txBody>
          <a:bodyPr/>
          <a:lstStyle/>
          <a:p>
            <a:r>
              <a:rPr lang="en-US" smtClean="0"/>
              <a:t>Smoke Alarms in Residential Suites</a:t>
            </a:r>
            <a:endParaRPr lang="en-CA" smtClean="0"/>
          </a:p>
        </p:txBody>
      </p:sp>
      <p:sp>
        <p:nvSpPr>
          <p:cNvPr id="23555" name="Content Placeholder 2"/>
          <p:cNvSpPr>
            <a:spLocks noGrp="1"/>
          </p:cNvSpPr>
          <p:nvPr>
            <p:ph idx="1"/>
          </p:nvPr>
        </p:nvSpPr>
        <p:spPr>
          <a:xfrm>
            <a:off x="304800" y="1601788"/>
            <a:ext cx="8458200" cy="4267200"/>
          </a:xfrm>
        </p:spPr>
        <p:txBody>
          <a:bodyPr/>
          <a:lstStyle/>
          <a:p>
            <a:r>
              <a:rPr lang="en-US" dirty="0" smtClean="0"/>
              <a:t>Smoke detectors in lieu of smoke alarms where:</a:t>
            </a:r>
          </a:p>
          <a:p>
            <a:pPr lvl="1"/>
            <a:r>
              <a:rPr lang="en-CA" dirty="0" smtClean="0"/>
              <a:t>Independently sounding audible signals</a:t>
            </a:r>
          </a:p>
          <a:p>
            <a:pPr lvl="1"/>
            <a:r>
              <a:rPr lang="en-CA" dirty="0" smtClean="0"/>
              <a:t>Conforms to CAN/ULC-S524</a:t>
            </a:r>
          </a:p>
          <a:p>
            <a:pPr lvl="1"/>
            <a:r>
              <a:rPr lang="en-US" dirty="0" smtClean="0"/>
              <a:t>Form</a:t>
            </a:r>
            <a:r>
              <a:rPr lang="en-CA" dirty="0" smtClean="0"/>
              <a:t> part of fire alarm system</a:t>
            </a:r>
          </a:p>
          <a:p>
            <a:endParaRPr lang="en-US" dirty="0" smtClean="0"/>
          </a:p>
          <a:p>
            <a:r>
              <a:rPr lang="en-CA" dirty="0" smtClean="0"/>
              <a:t>Permitted if</a:t>
            </a:r>
          </a:p>
          <a:p>
            <a:pPr lvl="1"/>
            <a:r>
              <a:rPr lang="en-CA" dirty="0" smtClean="0"/>
              <a:t>Designated location</a:t>
            </a:r>
          </a:p>
          <a:p>
            <a:pPr lvl="1"/>
            <a:r>
              <a:rPr lang="en-CA" dirty="0" smtClean="0"/>
              <a:t>Sound localized alarms within individual </a:t>
            </a:r>
            <a:r>
              <a:rPr lang="en-CA" i="1" dirty="0" smtClean="0"/>
              <a:t>suites</a:t>
            </a:r>
          </a:p>
          <a:p>
            <a:endParaRPr lang="en-CA"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300038" y="260350"/>
            <a:ext cx="7080250" cy="1042988"/>
          </a:xfrm>
        </p:spPr>
        <p:txBody>
          <a:bodyPr/>
          <a:lstStyle/>
          <a:p>
            <a:r>
              <a:rPr lang="en-US" smtClean="0"/>
              <a:t>Fire and Smoke Alarms</a:t>
            </a:r>
            <a:endParaRPr lang="en-CA" smtClean="0"/>
          </a:p>
        </p:txBody>
      </p:sp>
      <p:sp>
        <p:nvSpPr>
          <p:cNvPr id="9220" name="Rectangle 3"/>
          <p:cNvSpPr>
            <a:spLocks noGrp="1" noChangeArrowheads="1"/>
          </p:cNvSpPr>
          <p:nvPr>
            <p:ph type="body" idx="1"/>
          </p:nvPr>
        </p:nvSpPr>
        <p:spPr>
          <a:xfrm>
            <a:off x="304800" y="1601788"/>
            <a:ext cx="5346700" cy="4267200"/>
          </a:xfrm>
        </p:spPr>
        <p:txBody>
          <a:bodyPr/>
          <a:lstStyle/>
          <a:p>
            <a:r>
              <a:rPr lang="en-CA" smtClean="0"/>
              <a:t>Smoke alarm shall be </a:t>
            </a:r>
            <a:r>
              <a:rPr lang="en-US" smtClean="0"/>
              <a:t>installed </a:t>
            </a:r>
            <a:br>
              <a:rPr lang="en-US" smtClean="0"/>
            </a:br>
            <a:r>
              <a:rPr lang="en-US" smtClean="0"/>
              <a:t>in bedrooms </a:t>
            </a:r>
          </a:p>
          <a:p>
            <a:pPr lvl="2"/>
            <a:endParaRPr lang="en-US" smtClean="0"/>
          </a:p>
          <a:p>
            <a:pPr lvl="2"/>
            <a:endParaRPr lang="en-US" smtClean="0"/>
          </a:p>
          <a:p>
            <a:pPr>
              <a:buFontTx/>
              <a:buNone/>
            </a:pPr>
            <a:r>
              <a:rPr lang="en-US" i="1" smtClean="0"/>
              <a:t>	</a:t>
            </a:r>
            <a:r>
              <a:rPr lang="en-US" i="1" smtClean="0">
                <a:solidFill>
                  <a:srgbClr val="C00000"/>
                </a:solidFill>
              </a:rPr>
              <a:t>Fires in sleeping rooms are the second highest cause of fire deaths</a:t>
            </a:r>
          </a:p>
        </p:txBody>
      </p:sp>
      <p:graphicFrame>
        <p:nvGraphicFramePr>
          <p:cNvPr id="9218" name="Object 4"/>
          <p:cNvGraphicFramePr>
            <a:graphicFrameLocks noChangeAspect="1"/>
          </p:cNvGraphicFramePr>
          <p:nvPr/>
        </p:nvGraphicFramePr>
        <p:xfrm>
          <a:off x="1907704" y="4293096"/>
          <a:ext cx="2466975" cy="1533525"/>
        </p:xfrm>
        <a:graphic>
          <a:graphicData uri="http://schemas.openxmlformats.org/presentationml/2006/ole">
            <p:oleObj spid="_x0000_s9218" name="Photo Editor Photo" r:id="rId4" imgW="2467319" imgH="1533739" progId="">
              <p:embed/>
            </p:oleObj>
          </a:graphicData>
        </a:graphic>
      </p:graphicFrame>
      <p:pic>
        <p:nvPicPr>
          <p:cNvPr id="9221" name="Picture 6" descr="http://www.cpsc.gov/cpscpub/prerel/prhtml07/07124a.jpg"/>
          <p:cNvPicPr>
            <a:picLocks noChangeAspect="1" noChangeArrowheads="1"/>
          </p:cNvPicPr>
          <p:nvPr/>
        </p:nvPicPr>
        <p:blipFill>
          <a:blip r:embed="rId5" cstate="print"/>
          <a:srcRect/>
          <a:stretch>
            <a:fillRect/>
          </a:stretch>
        </p:blipFill>
        <p:spPr bwMode="auto">
          <a:xfrm>
            <a:off x="6179889" y="1700808"/>
            <a:ext cx="2568575" cy="465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300038" y="260350"/>
            <a:ext cx="7080250" cy="1042988"/>
          </a:xfrm>
        </p:spPr>
        <p:txBody>
          <a:bodyPr/>
          <a:lstStyle/>
          <a:p>
            <a:r>
              <a:rPr lang="en-US" smtClean="0"/>
              <a:t>Smoke Alarm Location – Homes</a:t>
            </a:r>
          </a:p>
        </p:txBody>
      </p:sp>
      <p:sp>
        <p:nvSpPr>
          <p:cNvPr id="24579" name="Content Placeholder 4"/>
          <p:cNvSpPr>
            <a:spLocks noGrp="1"/>
          </p:cNvSpPr>
          <p:nvPr>
            <p:ph idx="1"/>
          </p:nvPr>
        </p:nvSpPr>
        <p:spPr>
          <a:xfrm>
            <a:off x="304800" y="1601788"/>
            <a:ext cx="8155632" cy="4267200"/>
          </a:xfrm>
        </p:spPr>
        <p:txBody>
          <a:bodyPr/>
          <a:lstStyle/>
          <a:p>
            <a:r>
              <a:rPr lang="en-CA" dirty="0" smtClean="0"/>
              <a:t>Split level within home now only required on upper level of each floor</a:t>
            </a:r>
            <a:endParaRPr lang="en-US" dirty="0" smtClean="0"/>
          </a:p>
        </p:txBody>
      </p:sp>
      <p:grpSp>
        <p:nvGrpSpPr>
          <p:cNvPr id="24580" name="Group 4"/>
          <p:cNvGrpSpPr>
            <a:grpSpLocks/>
          </p:cNvGrpSpPr>
          <p:nvPr/>
        </p:nvGrpSpPr>
        <p:grpSpPr bwMode="auto">
          <a:xfrm>
            <a:off x="2123728" y="2924944"/>
            <a:ext cx="5280025" cy="2590800"/>
            <a:chOff x="3125832" y="3409185"/>
            <a:chExt cx="5279306" cy="2590543"/>
          </a:xfrm>
        </p:grpSpPr>
        <p:pic>
          <p:nvPicPr>
            <p:cNvPr id="24581" name="Picture 5"/>
            <p:cNvPicPr>
              <a:picLocks noChangeAspect="1" noChangeArrowheads="1"/>
            </p:cNvPicPr>
            <p:nvPr/>
          </p:nvPicPr>
          <p:blipFill>
            <a:blip r:embed="rId3" cstate="print"/>
            <a:srcRect/>
            <a:stretch>
              <a:fillRect/>
            </a:stretch>
          </p:blipFill>
          <p:spPr bwMode="auto">
            <a:xfrm>
              <a:off x="3125832" y="3409185"/>
              <a:ext cx="5279306" cy="2590543"/>
            </a:xfrm>
            <a:prstGeom prst="rect">
              <a:avLst/>
            </a:prstGeom>
            <a:noFill/>
            <a:ln w="9525">
              <a:noFill/>
              <a:miter lim="800000"/>
              <a:headEnd/>
              <a:tailEnd/>
            </a:ln>
          </p:spPr>
        </p:pic>
        <p:sp>
          <p:nvSpPr>
            <p:cNvPr id="24582" name="Oval 6"/>
            <p:cNvSpPr>
              <a:spLocks noChangeArrowheads="1"/>
            </p:cNvSpPr>
            <p:nvPr/>
          </p:nvSpPr>
          <p:spPr bwMode="auto">
            <a:xfrm>
              <a:off x="5765800" y="4711700"/>
              <a:ext cx="241300" cy="215900"/>
            </a:xfrm>
            <a:prstGeom prst="ellipse">
              <a:avLst/>
            </a:prstGeom>
            <a:solidFill>
              <a:srgbClr val="FF0000"/>
            </a:solidFill>
            <a:ln w="9525" algn="ctr">
              <a:solidFill>
                <a:srgbClr val="006699"/>
              </a:solidFill>
              <a:round/>
              <a:headEnd/>
              <a:tailEnd/>
            </a:ln>
          </p:spPr>
          <p:txBody>
            <a:bodyPr anchor="ctr"/>
            <a:lstStyle/>
            <a:p>
              <a:pPr algn="ctr"/>
              <a:endParaRPr lang="en-CA"/>
            </a:p>
          </p:txBody>
        </p:sp>
        <p:sp>
          <p:nvSpPr>
            <p:cNvPr id="24583" name="Oval 7"/>
            <p:cNvSpPr>
              <a:spLocks noChangeArrowheads="1"/>
            </p:cNvSpPr>
            <p:nvPr/>
          </p:nvSpPr>
          <p:spPr bwMode="auto">
            <a:xfrm>
              <a:off x="5791200" y="4330700"/>
              <a:ext cx="241300" cy="215900"/>
            </a:xfrm>
            <a:prstGeom prst="ellipse">
              <a:avLst/>
            </a:prstGeom>
            <a:solidFill>
              <a:srgbClr val="FF0000"/>
            </a:solidFill>
            <a:ln w="9525" algn="ctr">
              <a:solidFill>
                <a:srgbClr val="006699"/>
              </a:solidFill>
              <a:round/>
              <a:headEnd/>
              <a:tailEnd/>
            </a:ln>
          </p:spPr>
          <p:txBody>
            <a:bodyPr anchor="ctr"/>
            <a:lstStyle/>
            <a:p>
              <a:pPr algn="ctr"/>
              <a:endParaRPr lang="en-CA"/>
            </a:p>
          </p:txBody>
        </p:sp>
        <p:sp>
          <p:nvSpPr>
            <p:cNvPr id="24584" name="Oval 8"/>
            <p:cNvSpPr>
              <a:spLocks noChangeArrowheads="1"/>
            </p:cNvSpPr>
            <p:nvPr/>
          </p:nvSpPr>
          <p:spPr bwMode="auto">
            <a:xfrm>
              <a:off x="5765800" y="3822700"/>
              <a:ext cx="241300" cy="215900"/>
            </a:xfrm>
            <a:prstGeom prst="ellipse">
              <a:avLst/>
            </a:prstGeom>
            <a:solidFill>
              <a:srgbClr val="FF0000"/>
            </a:solidFill>
            <a:ln w="9525" algn="ctr">
              <a:solidFill>
                <a:srgbClr val="006699"/>
              </a:solidFill>
              <a:round/>
              <a:headEnd/>
              <a:tailEnd/>
            </a:ln>
          </p:spPr>
          <p:txBody>
            <a:bodyPr anchor="ctr"/>
            <a:lstStyle/>
            <a:p>
              <a:pPr algn="ctr"/>
              <a:endParaRPr lang="en-CA"/>
            </a:p>
          </p:txBody>
        </p:sp>
        <p:sp>
          <p:nvSpPr>
            <p:cNvPr id="24585" name="Oval 9"/>
            <p:cNvSpPr>
              <a:spLocks noChangeArrowheads="1"/>
            </p:cNvSpPr>
            <p:nvPr/>
          </p:nvSpPr>
          <p:spPr bwMode="auto">
            <a:xfrm>
              <a:off x="4457700" y="4038600"/>
              <a:ext cx="241300" cy="215900"/>
            </a:xfrm>
            <a:prstGeom prst="ellipse">
              <a:avLst/>
            </a:prstGeom>
            <a:solidFill>
              <a:srgbClr val="FF0000"/>
            </a:solidFill>
            <a:ln w="9525" algn="ctr">
              <a:solidFill>
                <a:srgbClr val="006699"/>
              </a:solidFill>
              <a:round/>
              <a:headEnd/>
              <a:tailEnd/>
            </a:ln>
          </p:spPr>
          <p:txBody>
            <a:bodyPr anchor="ctr"/>
            <a:lstStyle/>
            <a:p>
              <a:pPr algn="ctr"/>
              <a:endParaRPr lang="en-CA"/>
            </a:p>
          </p:txBody>
        </p:sp>
        <p:sp>
          <p:nvSpPr>
            <p:cNvPr id="24586" name="Oval 10"/>
            <p:cNvSpPr>
              <a:spLocks noChangeArrowheads="1"/>
            </p:cNvSpPr>
            <p:nvPr/>
          </p:nvSpPr>
          <p:spPr bwMode="auto">
            <a:xfrm>
              <a:off x="7086600" y="5461000"/>
              <a:ext cx="241300" cy="215900"/>
            </a:xfrm>
            <a:prstGeom prst="ellipse">
              <a:avLst/>
            </a:prstGeom>
            <a:solidFill>
              <a:srgbClr val="FF0000"/>
            </a:solidFill>
            <a:ln w="9525" algn="ctr">
              <a:solidFill>
                <a:srgbClr val="006699"/>
              </a:solidFill>
              <a:round/>
              <a:headEnd/>
              <a:tailEnd/>
            </a:ln>
          </p:spPr>
          <p:txBody>
            <a:bodyPr anchor="ctr"/>
            <a:lstStyle/>
            <a:p>
              <a:pPr algn="ctr"/>
              <a:endParaRPr lang="en-CA"/>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Smoke Alarm Signal</a:t>
            </a:r>
            <a:endParaRPr lang="en-CA" smtClean="0"/>
          </a:p>
        </p:txBody>
      </p:sp>
      <p:sp>
        <p:nvSpPr>
          <p:cNvPr id="25603" name="Rectangle 3"/>
          <p:cNvSpPr>
            <a:spLocks noGrp="1" noChangeArrowheads="1"/>
          </p:cNvSpPr>
          <p:nvPr>
            <p:ph type="body" idx="1"/>
          </p:nvPr>
        </p:nvSpPr>
        <p:spPr/>
        <p:txBody>
          <a:bodyPr/>
          <a:lstStyle/>
          <a:p>
            <a:r>
              <a:rPr lang="en-CA" dirty="0" smtClean="0"/>
              <a:t>Smoke alarm shall </a:t>
            </a:r>
          </a:p>
          <a:p>
            <a:pPr lvl="1"/>
            <a:r>
              <a:rPr lang="en-US" dirty="0" smtClean="0"/>
              <a:t>meet the temporal pattern, or</a:t>
            </a:r>
          </a:p>
          <a:p>
            <a:pPr lvl="1"/>
            <a:r>
              <a:rPr lang="en-CA" dirty="0" smtClean="0"/>
              <a:t>be a combined temporal pattern and voice relay</a:t>
            </a:r>
            <a:endParaRPr lang="en-US" dirty="0" smtClean="0"/>
          </a:p>
          <a:p>
            <a:pPr lvl="2"/>
            <a:r>
              <a:rPr lang="en-US" dirty="0" smtClean="0"/>
              <a:t>Improve audibility and early notification</a:t>
            </a:r>
          </a:p>
          <a:p>
            <a:pPr lvl="1"/>
            <a:endParaRPr lang="en-US" dirty="0" smtClean="0"/>
          </a:p>
        </p:txBody>
      </p:sp>
      <p:pic>
        <p:nvPicPr>
          <p:cNvPr id="25604" name="Picture 4" descr="http://www.nrc-cnrc.gc.ca/obj/irc/images/ctus/ctu42/fig2-e.jpg"/>
          <p:cNvPicPr>
            <a:picLocks noChangeAspect="1" noChangeArrowheads="1"/>
          </p:cNvPicPr>
          <p:nvPr/>
        </p:nvPicPr>
        <p:blipFill>
          <a:blip r:embed="rId4" cstate="print"/>
          <a:srcRect/>
          <a:stretch>
            <a:fillRect/>
          </a:stretch>
        </p:blipFill>
        <p:spPr bwMode="auto">
          <a:xfrm>
            <a:off x="2771800" y="3573016"/>
            <a:ext cx="3181350" cy="1668463"/>
          </a:xfrm>
          <a:prstGeom prst="rect">
            <a:avLst/>
          </a:prstGeom>
          <a:noFill/>
          <a:ln w="9525">
            <a:noFill/>
            <a:miter lim="800000"/>
            <a:headEnd/>
            <a:tailEnd/>
          </a:ln>
        </p:spPr>
      </p:pic>
      <p:pic>
        <p:nvPicPr>
          <p:cNvPr id="109573" name="T3 Pattern2.wav">
            <a:hlinkClick r:id="" action="ppaction://media"/>
          </p:cNvPr>
          <p:cNvPicPr>
            <a:picLocks noRot="1" noChangeAspect="1" noChangeArrowheads="1"/>
          </p:cNvPicPr>
          <p:nvPr>
            <a:audioFile r:link="rId1"/>
          </p:nvPr>
        </p:nvPicPr>
        <p:blipFill>
          <a:blip r:embed="rId5" cstate="print"/>
          <a:srcRect/>
          <a:stretch>
            <a:fillRect/>
          </a:stretch>
        </p:blipFill>
        <p:spPr bwMode="auto">
          <a:xfrm>
            <a:off x="6012160" y="4653136"/>
            <a:ext cx="914400" cy="91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957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502" fill="hold"/>
                                        <p:tgtEl>
                                          <p:spTgt spid="109573"/>
                                        </p:tgtEl>
                                      </p:cBhvr>
                                    </p:cmd>
                                  </p:childTnLst>
                                </p:cTn>
                              </p:par>
                            </p:childTnLst>
                          </p:cTn>
                        </p:par>
                      </p:childTnLst>
                    </p:cTn>
                  </p:par>
                </p:childTnLst>
              </p:cTn>
              <p:nextCondLst>
                <p:cond evt="onClick" delay="0">
                  <p:tgtEl>
                    <p:spTgt spid="10957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957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Intelligibility</a:t>
            </a:r>
            <a:endParaRPr lang="en-CA" smtClean="0"/>
          </a:p>
        </p:txBody>
      </p:sp>
      <p:sp>
        <p:nvSpPr>
          <p:cNvPr id="26627" name="Content Placeholder 2"/>
          <p:cNvSpPr>
            <a:spLocks noGrp="1"/>
          </p:cNvSpPr>
          <p:nvPr>
            <p:ph idx="1"/>
          </p:nvPr>
        </p:nvSpPr>
        <p:spPr/>
        <p:txBody>
          <a:bodyPr/>
          <a:lstStyle/>
          <a:p>
            <a:r>
              <a:rPr lang="en-CA" dirty="0" smtClean="0"/>
              <a:t>Applies to voice communication system</a:t>
            </a:r>
          </a:p>
          <a:p>
            <a:pPr lvl="1"/>
            <a:r>
              <a:rPr lang="en-CA" dirty="0" smtClean="0"/>
              <a:t>Broadcasting pre-recorded, synthesized, or live messages </a:t>
            </a:r>
            <a:br>
              <a:rPr lang="en-CA" dirty="0" smtClean="0"/>
            </a:br>
            <a:endParaRPr lang="en-CA" dirty="0" smtClean="0"/>
          </a:p>
          <a:p>
            <a:pPr lvl="1"/>
            <a:r>
              <a:rPr lang="en-CA" dirty="0" smtClean="0"/>
              <a:t>Requirement</a:t>
            </a:r>
          </a:p>
          <a:p>
            <a:pPr lvl="2"/>
            <a:r>
              <a:rPr lang="en-CA" dirty="0" smtClean="0"/>
              <a:t>Voice intelligibility meeting or exceeding measurable </a:t>
            </a:r>
            <a:br>
              <a:rPr lang="en-CA" dirty="0" smtClean="0"/>
            </a:br>
            <a:r>
              <a:rPr lang="en-CA" dirty="0" smtClean="0"/>
              <a:t>and quantifiable criteria (common intelligibility scale score of 0.70)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0038" y="260350"/>
            <a:ext cx="7080250" cy="1042988"/>
          </a:xfrm>
        </p:spPr>
        <p:txBody>
          <a:bodyPr/>
          <a:lstStyle/>
          <a:p>
            <a:r>
              <a:rPr lang="en-US" smtClean="0"/>
              <a:t>Introduction</a:t>
            </a:r>
          </a:p>
        </p:txBody>
      </p:sp>
      <p:sp>
        <p:nvSpPr>
          <p:cNvPr id="18435" name="Content Placeholder 2"/>
          <p:cNvSpPr>
            <a:spLocks noGrp="1"/>
          </p:cNvSpPr>
          <p:nvPr>
            <p:ph idx="1"/>
          </p:nvPr>
        </p:nvSpPr>
        <p:spPr>
          <a:xfrm>
            <a:off x="304800" y="1601788"/>
            <a:ext cx="8458200" cy="4267200"/>
          </a:xfrm>
        </p:spPr>
        <p:txBody>
          <a:bodyPr/>
          <a:lstStyle/>
          <a:p>
            <a:r>
              <a:rPr lang="en-US" smtClean="0"/>
              <a:t>Presentation is part of a series on the 2010 National Model Construction Codes</a:t>
            </a:r>
          </a:p>
          <a:p>
            <a:r>
              <a:rPr lang="en-US" smtClean="0"/>
              <a:t>Model codes developed by Canadian Commission on Building and Fire Codes</a:t>
            </a:r>
          </a:p>
          <a:p>
            <a:r>
              <a:rPr lang="en-US" smtClean="0"/>
              <a:t>These codes must be adopted by provincial/territorial authorities to become law</a:t>
            </a:r>
          </a:p>
          <a:p>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a:xfrm>
            <a:off x="300038" y="260350"/>
            <a:ext cx="7080250" cy="1042988"/>
          </a:xfrm>
        </p:spPr>
        <p:txBody>
          <a:bodyPr/>
          <a:lstStyle/>
          <a:p>
            <a:r>
              <a:rPr lang="en-US" smtClean="0"/>
              <a:t>Voice Communication System</a:t>
            </a:r>
          </a:p>
        </p:txBody>
      </p:sp>
      <p:sp>
        <p:nvSpPr>
          <p:cNvPr id="10245" name="Rectangle 3"/>
          <p:cNvSpPr>
            <a:spLocks noGrp="1" noChangeArrowheads="1"/>
          </p:cNvSpPr>
          <p:nvPr>
            <p:ph idx="1"/>
          </p:nvPr>
        </p:nvSpPr>
        <p:spPr>
          <a:xfrm>
            <a:off x="304800" y="1601788"/>
            <a:ext cx="8458200" cy="4267200"/>
          </a:xfrm>
        </p:spPr>
        <p:txBody>
          <a:bodyPr/>
          <a:lstStyle/>
          <a:p>
            <a:r>
              <a:rPr lang="en-US" dirty="0" smtClean="0"/>
              <a:t>Voice communication system required</a:t>
            </a:r>
          </a:p>
          <a:p>
            <a:pPr lvl="1"/>
            <a:r>
              <a:rPr lang="en-US" dirty="0" smtClean="0"/>
              <a:t>2-stage fire alarm system installed</a:t>
            </a:r>
          </a:p>
          <a:p>
            <a:pPr lvl="1"/>
            <a:r>
              <a:rPr lang="en-US" dirty="0" smtClean="0"/>
              <a:t>Occupant load greater than 1000</a:t>
            </a:r>
          </a:p>
        </p:txBody>
      </p:sp>
      <p:graphicFrame>
        <p:nvGraphicFramePr>
          <p:cNvPr id="10242" name="Object 3"/>
          <p:cNvGraphicFramePr>
            <a:graphicFrameLocks noChangeAspect="1"/>
          </p:cNvGraphicFramePr>
          <p:nvPr/>
        </p:nvGraphicFramePr>
        <p:xfrm>
          <a:off x="1115616" y="3429000"/>
          <a:ext cx="2057400" cy="2019300"/>
        </p:xfrm>
        <a:graphic>
          <a:graphicData uri="http://schemas.openxmlformats.org/presentationml/2006/ole">
            <p:oleObj spid="_x0000_s10242" name="Photo Editor Photo" r:id="rId4" imgW="2057143" imgH="2019048" progId="">
              <p:embed/>
            </p:oleObj>
          </a:graphicData>
        </a:graphic>
      </p:graphicFrame>
      <p:graphicFrame>
        <p:nvGraphicFramePr>
          <p:cNvPr id="10243" name="Object 4"/>
          <p:cNvGraphicFramePr>
            <a:graphicFrameLocks noChangeAspect="1"/>
          </p:cNvGraphicFramePr>
          <p:nvPr/>
        </p:nvGraphicFramePr>
        <p:xfrm>
          <a:off x="3491880" y="3571875"/>
          <a:ext cx="1828800" cy="1733550"/>
        </p:xfrm>
        <a:graphic>
          <a:graphicData uri="http://schemas.openxmlformats.org/presentationml/2006/ole">
            <p:oleObj spid="_x0000_s10243" name="Photo Editor Photo" r:id="rId5" imgW="1828571" imgH="1733333" progId="">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0038" y="260350"/>
            <a:ext cx="7080250" cy="1042988"/>
          </a:xfrm>
        </p:spPr>
        <p:txBody>
          <a:bodyPr/>
          <a:lstStyle/>
          <a:p>
            <a:r>
              <a:rPr lang="en-US" smtClean="0"/>
              <a:t>Fire and Smoke Alarms</a:t>
            </a:r>
            <a:endParaRPr lang="en-CA" smtClean="0"/>
          </a:p>
        </p:txBody>
      </p:sp>
      <p:sp>
        <p:nvSpPr>
          <p:cNvPr id="27651" name="Rectangle 3"/>
          <p:cNvSpPr>
            <a:spLocks noGrp="1" noChangeArrowheads="1"/>
          </p:cNvSpPr>
          <p:nvPr>
            <p:ph idx="1"/>
          </p:nvPr>
        </p:nvSpPr>
        <p:spPr>
          <a:xfrm>
            <a:off x="304800" y="1601788"/>
            <a:ext cx="8458200" cy="4267200"/>
          </a:xfrm>
        </p:spPr>
        <p:txBody>
          <a:bodyPr/>
          <a:lstStyle/>
          <a:p>
            <a:r>
              <a:rPr lang="en-CA" dirty="0" smtClean="0"/>
              <a:t>Smoke alarm shall</a:t>
            </a:r>
          </a:p>
          <a:p>
            <a:pPr lvl="1"/>
            <a:r>
              <a:rPr lang="en-US" dirty="0" smtClean="0"/>
              <a:t>minimize potential tampering with smoke alarm (silencing)</a:t>
            </a:r>
          </a:p>
        </p:txBody>
      </p:sp>
      <p:pic>
        <p:nvPicPr>
          <p:cNvPr id="27652" name="Picture 5" descr="C:\Documents and Settings\rizcallahp\Desktop\smoke with silence.jpg"/>
          <p:cNvPicPr>
            <a:picLocks noChangeAspect="1" noChangeArrowheads="1"/>
          </p:cNvPicPr>
          <p:nvPr/>
        </p:nvPicPr>
        <p:blipFill>
          <a:blip r:embed="rId3" cstate="print"/>
          <a:srcRect/>
          <a:stretch>
            <a:fillRect/>
          </a:stretch>
        </p:blipFill>
        <p:spPr bwMode="auto">
          <a:xfrm>
            <a:off x="5824538" y="2781300"/>
            <a:ext cx="2946400" cy="2946400"/>
          </a:xfrm>
          <a:prstGeom prst="rect">
            <a:avLst/>
          </a:prstGeom>
          <a:noFill/>
          <a:ln w="9525">
            <a:noFill/>
            <a:miter lim="800000"/>
            <a:headEnd/>
            <a:tailEnd/>
          </a:ln>
        </p:spPr>
      </p:pic>
      <p:sp>
        <p:nvSpPr>
          <p:cNvPr id="27653" name="Line 5"/>
          <p:cNvSpPr>
            <a:spLocks noChangeShapeType="1"/>
          </p:cNvSpPr>
          <p:nvPr/>
        </p:nvSpPr>
        <p:spPr bwMode="auto">
          <a:xfrm flipV="1">
            <a:off x="4427984" y="4267200"/>
            <a:ext cx="3496816" cy="889992"/>
          </a:xfrm>
          <a:prstGeom prst="line">
            <a:avLst/>
          </a:prstGeom>
          <a:noFill/>
          <a:ln w="57150">
            <a:solidFill>
              <a:srgbClr val="FF0000"/>
            </a:solidFill>
            <a:round/>
            <a:headEnd/>
            <a:tailEnd type="triangle" w="med" len="med"/>
          </a:ln>
        </p:spPr>
        <p:txBody>
          <a:bodyPr/>
          <a:lstStyle/>
          <a:p>
            <a:endParaRPr lang="en-US"/>
          </a:p>
        </p:txBody>
      </p:sp>
      <p:sp>
        <p:nvSpPr>
          <p:cNvPr id="27654" name="Rectangle 6"/>
          <p:cNvSpPr>
            <a:spLocks noChangeArrowheads="1"/>
          </p:cNvSpPr>
          <p:nvPr/>
        </p:nvSpPr>
        <p:spPr bwMode="auto">
          <a:xfrm>
            <a:off x="1547664" y="4869160"/>
            <a:ext cx="2871936" cy="845840"/>
          </a:xfrm>
          <a:prstGeom prst="rect">
            <a:avLst/>
          </a:prstGeom>
          <a:noFill/>
          <a:ln w="25400">
            <a:solidFill>
              <a:srgbClr val="FF0000"/>
            </a:solidFill>
            <a:miter lim="800000"/>
            <a:headEnd/>
            <a:tailEnd/>
          </a:ln>
        </p:spPr>
        <p:txBody>
          <a:bodyPr wrap="none" anchor="ctr"/>
          <a:lstStyle/>
          <a:p>
            <a:pPr algn="ctr"/>
            <a:r>
              <a:rPr lang="en-US" sz="1800" dirty="0">
                <a:solidFill>
                  <a:schemeClr val="tx1"/>
                </a:solidFill>
              </a:rPr>
              <a:t>Manual silence feature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00038" y="260350"/>
            <a:ext cx="7080250" cy="1042988"/>
          </a:xfrm>
        </p:spPr>
        <p:txBody>
          <a:bodyPr/>
          <a:lstStyle/>
          <a:p>
            <a:r>
              <a:rPr lang="en-US" smtClean="0"/>
              <a:t>Power Supply</a:t>
            </a:r>
          </a:p>
        </p:txBody>
      </p:sp>
      <p:sp>
        <p:nvSpPr>
          <p:cNvPr id="11268" name="Content Placeholder 4"/>
          <p:cNvSpPr>
            <a:spLocks noGrp="1"/>
          </p:cNvSpPr>
          <p:nvPr>
            <p:ph idx="1"/>
          </p:nvPr>
        </p:nvSpPr>
        <p:spPr>
          <a:xfrm>
            <a:off x="304800" y="1601788"/>
            <a:ext cx="5491163" cy="4267200"/>
          </a:xfrm>
        </p:spPr>
        <p:txBody>
          <a:bodyPr/>
          <a:lstStyle/>
          <a:p>
            <a:r>
              <a:rPr lang="en-US" dirty="0" smtClean="0"/>
              <a:t>In addition to permanent </a:t>
            </a:r>
            <a:br>
              <a:rPr lang="en-US" dirty="0" smtClean="0"/>
            </a:br>
            <a:r>
              <a:rPr lang="en-US" dirty="0" smtClean="0"/>
              <a:t>connection with power supply,</a:t>
            </a:r>
            <a:br>
              <a:rPr lang="en-US" dirty="0" smtClean="0"/>
            </a:br>
            <a:r>
              <a:rPr lang="en-US" dirty="0" smtClean="0"/>
              <a:t>battery backup for 7 days normal followed by 4 minutes of alarm</a:t>
            </a:r>
            <a:endParaRPr lang="en-CA" dirty="0" smtClean="0"/>
          </a:p>
          <a:p>
            <a:pPr>
              <a:buNone/>
            </a:pPr>
            <a:endParaRPr lang="en-US" dirty="0" smtClean="0"/>
          </a:p>
        </p:txBody>
      </p:sp>
      <p:pic>
        <p:nvPicPr>
          <p:cNvPr id="11269" name="Picture 9" descr="C:\Documents and Settings\rizcallahp\Desktop\battery smoke.jpg"/>
          <p:cNvPicPr>
            <a:picLocks noGrp="1" noChangeAspect="1" noChangeArrowheads="1"/>
          </p:cNvPicPr>
          <p:nvPr>
            <p:ph sz="quarter" idx="11"/>
          </p:nvPr>
        </p:nvPicPr>
        <p:blipFill>
          <a:blip r:embed="rId4" cstate="print"/>
          <a:srcRect/>
          <a:stretch>
            <a:fillRect/>
          </a:stretch>
        </p:blipFill>
        <p:spPr>
          <a:xfrm>
            <a:off x="6035675" y="1557338"/>
            <a:ext cx="2857500" cy="2857500"/>
          </a:xfrm>
        </p:spPr>
      </p:pic>
      <p:graphicFrame>
        <p:nvGraphicFramePr>
          <p:cNvPr id="11266" name="Object 4"/>
          <p:cNvGraphicFramePr>
            <a:graphicFrameLocks noChangeAspect="1"/>
          </p:cNvGraphicFramePr>
          <p:nvPr/>
        </p:nvGraphicFramePr>
        <p:xfrm>
          <a:off x="3733800" y="3733800"/>
          <a:ext cx="2343150" cy="1733550"/>
        </p:xfrm>
        <a:graphic>
          <a:graphicData uri="http://schemas.openxmlformats.org/presentationml/2006/ole">
            <p:oleObj spid="_x0000_s11266" name="Photo Editor Photo" r:id="rId5" imgW="2343477" imgH="1733333" progId="">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itle 3"/>
          <p:cNvSpPr>
            <a:spLocks noGrp="1"/>
          </p:cNvSpPr>
          <p:nvPr>
            <p:ph type="title"/>
          </p:nvPr>
        </p:nvSpPr>
        <p:spPr>
          <a:xfrm>
            <a:off x="300038" y="260350"/>
            <a:ext cx="7080250" cy="1042988"/>
          </a:xfrm>
        </p:spPr>
        <p:txBody>
          <a:bodyPr/>
          <a:lstStyle/>
          <a:p>
            <a:r>
              <a:rPr lang="en-US" smtClean="0"/>
              <a:t>Voice Communication</a:t>
            </a:r>
          </a:p>
        </p:txBody>
      </p:sp>
      <p:sp>
        <p:nvSpPr>
          <p:cNvPr id="12293" name="Content Placeholder 4"/>
          <p:cNvSpPr>
            <a:spLocks noGrp="1"/>
          </p:cNvSpPr>
          <p:nvPr>
            <p:ph idx="1"/>
          </p:nvPr>
        </p:nvSpPr>
        <p:spPr>
          <a:xfrm>
            <a:off x="304800" y="1601788"/>
            <a:ext cx="4914900" cy="4267200"/>
          </a:xfrm>
        </p:spPr>
        <p:txBody>
          <a:bodyPr/>
          <a:lstStyle/>
          <a:p>
            <a:r>
              <a:rPr lang="en-CA" smtClean="0"/>
              <a:t>2-way means of communication </a:t>
            </a:r>
          </a:p>
          <a:p>
            <a:pPr>
              <a:buFontTx/>
              <a:buNone/>
            </a:pPr>
            <a:endParaRPr lang="en-US" smtClean="0"/>
          </a:p>
          <a:p>
            <a:pPr>
              <a:buFontTx/>
              <a:buNone/>
            </a:pPr>
            <a:r>
              <a:rPr lang="en-US" smtClean="0"/>
              <a:t>Instead of</a:t>
            </a:r>
          </a:p>
          <a:p>
            <a:r>
              <a:rPr lang="en-CA" smtClean="0"/>
              <a:t>2-way communication system </a:t>
            </a:r>
            <a:br>
              <a:rPr lang="en-CA" smtClean="0"/>
            </a:br>
            <a:r>
              <a:rPr lang="en-CA" smtClean="0"/>
              <a:t>in each </a:t>
            </a:r>
            <a:r>
              <a:rPr lang="en-CA" i="1" smtClean="0"/>
              <a:t>floor area</a:t>
            </a:r>
            <a:r>
              <a:rPr lang="en-CA" smtClean="0"/>
              <a:t>, with connections to …</a:t>
            </a:r>
          </a:p>
          <a:p>
            <a:endParaRPr lang="en-US" smtClean="0"/>
          </a:p>
        </p:txBody>
      </p:sp>
      <p:graphicFrame>
        <p:nvGraphicFramePr>
          <p:cNvPr id="12290" name="Object 5"/>
          <p:cNvGraphicFramePr>
            <a:graphicFrameLocks/>
          </p:cNvGraphicFramePr>
          <p:nvPr/>
        </p:nvGraphicFramePr>
        <p:xfrm>
          <a:off x="7308850" y="1700213"/>
          <a:ext cx="1087438" cy="1625600"/>
        </p:xfrm>
        <a:graphic>
          <a:graphicData uri="http://schemas.openxmlformats.org/presentationml/2006/ole">
            <p:oleObj spid="_x0000_s12290" name="Photo Editor Photo" r:id="rId4" imgW="1085714" imgH="1619476" progId="">
              <p:embed/>
            </p:oleObj>
          </a:graphicData>
        </a:graphic>
      </p:graphicFrame>
      <p:graphicFrame>
        <p:nvGraphicFramePr>
          <p:cNvPr id="12291" name="Object 6"/>
          <p:cNvGraphicFramePr>
            <a:graphicFrameLocks/>
          </p:cNvGraphicFramePr>
          <p:nvPr/>
        </p:nvGraphicFramePr>
        <p:xfrm>
          <a:off x="6061075" y="3500438"/>
          <a:ext cx="2039938" cy="1800225"/>
        </p:xfrm>
        <a:graphic>
          <a:graphicData uri="http://schemas.openxmlformats.org/presentationml/2006/ole">
            <p:oleObj spid="_x0000_s12291" name="Photo Editor Photo" r:id="rId5" imgW="1619476" imgH="1085714" progId="">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0038" y="260350"/>
            <a:ext cx="7080250" cy="1042988"/>
          </a:xfrm>
        </p:spPr>
        <p:txBody>
          <a:bodyPr/>
          <a:lstStyle/>
          <a:p>
            <a:r>
              <a:rPr lang="en-US" smtClean="0"/>
              <a:t>Residential Care Facilities</a:t>
            </a:r>
            <a:endParaRPr lang="en-CA" smtClean="0"/>
          </a:p>
        </p:txBody>
      </p:sp>
      <p:sp>
        <p:nvSpPr>
          <p:cNvPr id="28675" name="Content Placeholder 2"/>
          <p:cNvSpPr>
            <a:spLocks noGrp="1"/>
          </p:cNvSpPr>
          <p:nvPr>
            <p:ph idx="1"/>
          </p:nvPr>
        </p:nvSpPr>
        <p:spPr>
          <a:xfrm>
            <a:off x="304800" y="1601788"/>
            <a:ext cx="8458200" cy="4267200"/>
          </a:xfrm>
        </p:spPr>
        <p:txBody>
          <a:bodyPr/>
          <a:lstStyle/>
          <a:p>
            <a:r>
              <a:rPr lang="en-US" smtClean="0"/>
              <a:t>Group B, Div. 3 (</a:t>
            </a:r>
            <a:r>
              <a:rPr lang="en-US" i="1" smtClean="0"/>
              <a:t>care occupancy</a:t>
            </a:r>
            <a:r>
              <a:rPr lang="en-US" smtClean="0"/>
              <a:t>)</a:t>
            </a:r>
          </a:p>
          <a:p>
            <a:pPr lvl="1"/>
            <a:r>
              <a:rPr lang="en-US" smtClean="0"/>
              <a:t>More stringent than Group C</a:t>
            </a:r>
          </a:p>
          <a:p>
            <a:pPr lvl="1"/>
            <a:r>
              <a:rPr lang="en-US" smtClean="0"/>
              <a:t>Less stringent than Group B, Div. 2 </a:t>
            </a:r>
            <a:br>
              <a:rPr lang="en-US" smtClean="0"/>
            </a:br>
            <a:r>
              <a:rPr lang="en-US" smtClean="0"/>
              <a:t>(treatment occupancy)–Relaxations…</a:t>
            </a:r>
          </a:p>
          <a:p>
            <a:endParaRPr lang="en-CA"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0038" y="260350"/>
            <a:ext cx="7080250" cy="1042988"/>
          </a:xfrm>
        </p:spPr>
        <p:txBody>
          <a:bodyPr/>
          <a:lstStyle/>
          <a:p>
            <a:r>
              <a:rPr lang="en-US" smtClean="0"/>
              <a:t>Residential Care Facilities</a:t>
            </a:r>
            <a:endParaRPr lang="en-CA" smtClean="0"/>
          </a:p>
        </p:txBody>
      </p:sp>
      <p:sp>
        <p:nvSpPr>
          <p:cNvPr id="29699" name="Content Placeholder 2"/>
          <p:cNvSpPr>
            <a:spLocks noGrp="1"/>
          </p:cNvSpPr>
          <p:nvPr>
            <p:ph idx="1"/>
          </p:nvPr>
        </p:nvSpPr>
        <p:spPr>
          <a:xfrm>
            <a:off x="304800" y="1601788"/>
            <a:ext cx="8458200" cy="1898650"/>
          </a:xfrm>
        </p:spPr>
        <p:txBody>
          <a:bodyPr/>
          <a:lstStyle/>
          <a:p>
            <a:r>
              <a:rPr lang="en-US" smtClean="0"/>
              <a:t>Permits use of smoke alarms within sleeping rooms </a:t>
            </a:r>
            <a:br>
              <a:rPr lang="en-US" smtClean="0"/>
            </a:br>
            <a:r>
              <a:rPr lang="en-US" smtClean="0"/>
              <a:t>and suites of residential care facilities in lieu of smoke detectors</a:t>
            </a:r>
            <a:endParaRPr lang="en-CA" smtClean="0"/>
          </a:p>
        </p:txBody>
      </p:sp>
      <p:pic>
        <p:nvPicPr>
          <p:cNvPr id="29700" name="Picture 10" descr="See full size image">
            <a:hlinkClick r:id="rId3"/>
          </p:cNvPr>
          <p:cNvPicPr>
            <a:picLocks noChangeAspect="1" noChangeArrowheads="1"/>
          </p:cNvPicPr>
          <p:nvPr/>
        </p:nvPicPr>
        <p:blipFill>
          <a:blip r:embed="rId4" cstate="print"/>
          <a:srcRect/>
          <a:stretch>
            <a:fillRect/>
          </a:stretch>
        </p:blipFill>
        <p:spPr bwMode="auto">
          <a:xfrm>
            <a:off x="5867152" y="2780928"/>
            <a:ext cx="2881312" cy="2138363"/>
          </a:xfrm>
          <a:prstGeom prst="rect">
            <a:avLst/>
          </a:prstGeom>
          <a:noFill/>
          <a:ln w="9525">
            <a:noFill/>
            <a:miter lim="800000"/>
            <a:headEnd/>
            <a:tailEnd/>
          </a:ln>
        </p:spPr>
      </p:pic>
      <p:pic>
        <p:nvPicPr>
          <p:cNvPr id="29701" name="Picture 5" descr="http://t1.gstatic.com/images?q=tbn:3yDVzEfE64WnrM:http://www.jnrelectronics.net/images/products/smokealarm.jpg">
            <a:hlinkClick r:id="rId5"/>
          </p:cNvPr>
          <p:cNvPicPr>
            <a:picLocks noChangeAspect="1" noChangeArrowheads="1"/>
          </p:cNvPicPr>
          <p:nvPr/>
        </p:nvPicPr>
        <p:blipFill>
          <a:blip r:embed="rId6" cstate="print"/>
          <a:srcRect/>
          <a:stretch>
            <a:fillRect/>
          </a:stretch>
        </p:blipFill>
        <p:spPr bwMode="auto">
          <a:xfrm>
            <a:off x="3635896" y="4221088"/>
            <a:ext cx="2159000" cy="2160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a:xfrm>
            <a:off x="300038" y="260350"/>
            <a:ext cx="7080250" cy="1042988"/>
          </a:xfrm>
        </p:spPr>
        <p:txBody>
          <a:bodyPr/>
          <a:lstStyle/>
          <a:p>
            <a:r>
              <a:rPr lang="en-US" smtClean="0"/>
              <a:t>Exit Signs</a:t>
            </a:r>
          </a:p>
        </p:txBody>
      </p:sp>
      <p:sp>
        <p:nvSpPr>
          <p:cNvPr id="30723" name="Content Placeholder 4"/>
          <p:cNvSpPr>
            <a:spLocks noGrp="1"/>
          </p:cNvSpPr>
          <p:nvPr>
            <p:ph idx="1"/>
          </p:nvPr>
        </p:nvSpPr>
        <p:spPr>
          <a:xfrm>
            <a:off x="304800" y="1601788"/>
            <a:ext cx="8458200" cy="4267200"/>
          </a:xfrm>
        </p:spPr>
        <p:txBody>
          <a:bodyPr/>
          <a:lstStyle/>
          <a:p>
            <a:r>
              <a:rPr lang="en-US" smtClean="0"/>
              <a:t>Green pictograms </a:t>
            </a:r>
            <a:br>
              <a:rPr lang="en-US" smtClean="0"/>
            </a:br>
            <a:r>
              <a:rPr lang="en-US" smtClean="0"/>
              <a:t>conforming to ISO standards</a:t>
            </a:r>
          </a:p>
          <a:p>
            <a:r>
              <a:rPr lang="en-US" smtClean="0"/>
              <a:t>Conform to universal sign</a:t>
            </a:r>
          </a:p>
          <a:p>
            <a:r>
              <a:rPr lang="en-US" smtClean="0"/>
              <a:t>Language independent</a:t>
            </a:r>
          </a:p>
          <a:p>
            <a:r>
              <a:rPr lang="en-US" smtClean="0"/>
              <a:t>Internationally recognized</a:t>
            </a:r>
          </a:p>
          <a:p>
            <a:r>
              <a:rPr lang="en-US" smtClean="0"/>
              <a:t>Harmonize internationally</a:t>
            </a:r>
          </a:p>
          <a:p>
            <a:endParaRPr lang="en-US" smtClean="0"/>
          </a:p>
        </p:txBody>
      </p:sp>
      <p:pic>
        <p:nvPicPr>
          <p:cNvPr id="30724" name="Picture 5" descr="pictogram_White-Green_daylight_condition"/>
          <p:cNvPicPr>
            <a:picLocks noGrp="1" noChangeAspect="1" noChangeArrowheads="1"/>
          </p:cNvPicPr>
          <p:nvPr>
            <p:ph sz="quarter" idx="4294967295"/>
          </p:nvPr>
        </p:nvPicPr>
        <p:blipFill>
          <a:blip r:embed="rId3" cstate="print"/>
          <a:srcRect/>
          <a:stretch>
            <a:fillRect/>
          </a:stretch>
        </p:blipFill>
        <p:spPr>
          <a:xfrm>
            <a:off x="5237163" y="1700213"/>
            <a:ext cx="3511550" cy="1684337"/>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title"/>
          </p:nvPr>
        </p:nvSpPr>
        <p:spPr>
          <a:xfrm>
            <a:off x="300038" y="260350"/>
            <a:ext cx="7080250" cy="1042988"/>
          </a:xfrm>
        </p:spPr>
        <p:txBody>
          <a:bodyPr/>
          <a:lstStyle/>
          <a:p>
            <a:r>
              <a:rPr lang="en-US" smtClean="0"/>
              <a:t>Exit Signs</a:t>
            </a:r>
          </a:p>
        </p:txBody>
      </p:sp>
      <p:sp>
        <p:nvSpPr>
          <p:cNvPr id="31747" name="Content Placeholder 4"/>
          <p:cNvSpPr>
            <a:spLocks noGrp="1"/>
          </p:cNvSpPr>
          <p:nvPr>
            <p:ph idx="1"/>
          </p:nvPr>
        </p:nvSpPr>
        <p:spPr>
          <a:xfrm>
            <a:off x="304800" y="1601788"/>
            <a:ext cx="8458200" cy="4267200"/>
          </a:xfrm>
        </p:spPr>
        <p:txBody>
          <a:bodyPr/>
          <a:lstStyle/>
          <a:p>
            <a:r>
              <a:rPr lang="en-US" dirty="0" smtClean="0"/>
              <a:t>Recognizing that  </a:t>
            </a:r>
            <a:br>
              <a:rPr lang="en-US" dirty="0" smtClean="0"/>
            </a:br>
            <a:r>
              <a:rPr lang="en-US" dirty="0" err="1" smtClean="0"/>
              <a:t>photoluminescent</a:t>
            </a:r>
            <a:r>
              <a:rPr lang="en-US" dirty="0" smtClean="0"/>
              <a:t> technology</a:t>
            </a:r>
          </a:p>
          <a:p>
            <a:pPr lvl="1"/>
            <a:r>
              <a:rPr lang="en-US" dirty="0" smtClean="0"/>
              <a:t>continues to function when</a:t>
            </a:r>
            <a:br>
              <a:rPr lang="en-US" dirty="0" smtClean="0"/>
            </a:br>
            <a:r>
              <a:rPr lang="en-US" dirty="0" smtClean="0"/>
              <a:t>building emergency power fails</a:t>
            </a:r>
          </a:p>
          <a:p>
            <a:pPr lvl="1"/>
            <a:r>
              <a:rPr lang="en-US" dirty="0" smtClean="0"/>
              <a:t>provides options to designers </a:t>
            </a:r>
            <a:br>
              <a:rPr lang="en-US" dirty="0" smtClean="0"/>
            </a:br>
            <a:r>
              <a:rPr lang="en-US" dirty="0" smtClean="0"/>
              <a:t>and </a:t>
            </a:r>
            <a:r>
              <a:rPr lang="en-US" smtClean="0"/>
              <a:t>easier </a:t>
            </a:r>
            <a:r>
              <a:rPr lang="en-US" smtClean="0"/>
              <a:t>installation</a:t>
            </a:r>
            <a:endParaRPr lang="en-US" dirty="0" smtClean="0"/>
          </a:p>
          <a:p>
            <a:pPr>
              <a:buNone/>
            </a:pPr>
            <a:r>
              <a:rPr lang="en-US" dirty="0" smtClean="0"/>
              <a:t>	all exit signs need to be listed according to CAN/ULC-S572-10, “</a:t>
            </a:r>
            <a:r>
              <a:rPr lang="en-US" dirty="0" err="1" smtClean="0"/>
              <a:t>Photoluminescent</a:t>
            </a:r>
            <a:r>
              <a:rPr lang="en-US" dirty="0" smtClean="0"/>
              <a:t> and Self-luminous Exit Signs and Path Marking Systems” </a:t>
            </a:r>
          </a:p>
          <a:p>
            <a:pPr>
              <a:buFontTx/>
              <a:buNone/>
            </a:pPr>
            <a:endParaRPr lang="en-CA" dirty="0" smtClean="0"/>
          </a:p>
        </p:txBody>
      </p:sp>
      <p:pic>
        <p:nvPicPr>
          <p:cNvPr id="6" name="Picture 5" descr="pictogram_White-Green_daylight_condition"/>
          <p:cNvPicPr>
            <a:picLocks noChangeAspect="1" noChangeArrowheads="1"/>
          </p:cNvPicPr>
          <p:nvPr/>
        </p:nvPicPr>
        <p:blipFill>
          <a:blip r:embed="rId3" cstate="print"/>
          <a:srcRect/>
          <a:stretch>
            <a:fillRect/>
          </a:stretch>
        </p:blipFill>
        <p:spPr bwMode="auto">
          <a:xfrm>
            <a:off x="5237163" y="1700213"/>
            <a:ext cx="3511550" cy="1684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Summary</a:t>
            </a:r>
            <a:endParaRPr lang="en-US" dirty="0" smtClean="0"/>
          </a:p>
        </p:txBody>
      </p:sp>
      <p:sp>
        <p:nvSpPr>
          <p:cNvPr id="32771" name="Rectangle 3"/>
          <p:cNvSpPr>
            <a:spLocks noGrp="1" noChangeArrowheads="1"/>
          </p:cNvSpPr>
          <p:nvPr>
            <p:ph type="body" idx="1"/>
          </p:nvPr>
        </p:nvSpPr>
        <p:spPr/>
        <p:txBody>
          <a:bodyPr/>
          <a:lstStyle/>
          <a:p>
            <a:r>
              <a:rPr lang="en-US" dirty="0" smtClean="0"/>
              <a:t>Clarifies locations where detection/supervision is required</a:t>
            </a:r>
          </a:p>
          <a:p>
            <a:pPr lvl="1"/>
            <a:r>
              <a:rPr lang="en-US" dirty="0" smtClean="0"/>
              <a:t>Approach to walkways</a:t>
            </a:r>
          </a:p>
          <a:p>
            <a:pPr lvl="1"/>
            <a:r>
              <a:rPr lang="en-US" dirty="0" smtClean="0"/>
              <a:t>Elevator shafts</a:t>
            </a:r>
          </a:p>
          <a:p>
            <a:pPr lvl="1"/>
            <a:r>
              <a:rPr lang="en-US" dirty="0" smtClean="0"/>
              <a:t>Elevator rooms</a:t>
            </a:r>
          </a:p>
          <a:p>
            <a:pPr lvl="1"/>
            <a:r>
              <a:rPr lang="en-US" dirty="0" smtClean="0"/>
              <a:t>Fire pump annunciation</a:t>
            </a:r>
          </a:p>
          <a:p>
            <a:pPr lvl="1"/>
            <a:r>
              <a:rPr lang="en-US" dirty="0" smtClean="0"/>
              <a:t>Kitchen hood extinguishing</a:t>
            </a:r>
          </a:p>
          <a:p>
            <a:pPr lvl="1"/>
            <a:r>
              <a:rPr lang="en-US" dirty="0" smtClean="0"/>
              <a:t>Bedrooms</a:t>
            </a:r>
          </a:p>
          <a:p>
            <a:r>
              <a:rPr lang="en-US" dirty="0" smtClean="0"/>
              <a:t>Commissioning of integrated life safety systems</a:t>
            </a:r>
          </a:p>
          <a:p>
            <a:r>
              <a:rPr lang="en-US" dirty="0" smtClean="0"/>
              <a:t>Voice communication systems and intelligibility requirements</a:t>
            </a:r>
          </a:p>
          <a:p>
            <a:r>
              <a:rPr lang="en-US" dirty="0" smtClean="0"/>
              <a:t>New pictogram requirements for exit signs</a:t>
            </a:r>
          </a:p>
          <a:p>
            <a:endParaRPr lang="en-US" dirty="0" smtClean="0"/>
          </a:p>
          <a:p>
            <a:pPr lvl="1"/>
            <a:endParaRPr lang="en-US" dirty="0" smtClean="0"/>
          </a:p>
          <a:p>
            <a:endParaRPr lang="en-US" dirty="0" smtClean="0"/>
          </a:p>
          <a:p>
            <a:r>
              <a:rPr lang="en-US" dirty="0" smtClean="0"/>
              <a:t> </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type="body" idx="1"/>
          </p:nvPr>
        </p:nvSpPr>
        <p:spPr>
          <a:xfrm>
            <a:off x="971550" y="2697163"/>
            <a:ext cx="7391400" cy="1884362"/>
          </a:xfrm>
        </p:spPr>
        <p:txBody>
          <a:bodyPr/>
          <a:lstStyle/>
          <a:p>
            <a:pPr algn="ctr" eaLnBrk="1" hangingPunct="1">
              <a:buFontTx/>
              <a:buNone/>
            </a:pPr>
            <a:r>
              <a:rPr lang="en-CA" sz="3600" dirty="0" err="1" smtClean="0">
                <a:solidFill>
                  <a:srgbClr val="E40000"/>
                </a:solidFill>
              </a:rPr>
              <a:t>www.nationalcodes.ca</a:t>
            </a:r>
            <a:endParaRPr lang="en-CA" sz="3600" b="1" dirty="0" smtClean="0">
              <a:solidFill>
                <a:srgbClr val="E40000"/>
              </a:solidFill>
            </a:endParaRPr>
          </a:p>
          <a:p>
            <a:pPr algn="ctr" eaLnBrk="1" hangingPunct="1">
              <a:buFontTx/>
              <a:buNone/>
            </a:pPr>
            <a:endParaRPr lang="en-CA" b="1" dirty="0" smtClean="0"/>
          </a:p>
          <a:p>
            <a:pPr algn="ctr" eaLnBrk="1" hangingPunct="1">
              <a:buFontTx/>
              <a:buNone/>
            </a:pPr>
            <a:r>
              <a:rPr lang="en-CA" b="1" dirty="0" smtClean="0"/>
              <a:t>Questions? </a:t>
            </a:r>
          </a:p>
          <a:p>
            <a:pPr algn="ctr">
              <a:buNone/>
              <a:defRPr/>
            </a:pPr>
            <a:r>
              <a:rPr lang="en-CA" b="1" dirty="0" smtClean="0"/>
              <a:t>Send them to us at </a:t>
            </a:r>
            <a:r>
              <a:rPr lang="en-US" b="1" u="sng" dirty="0" smtClean="0">
                <a:hlinkClick r:id="rId3"/>
              </a:rPr>
              <a:t>codes@nrc-cnrc.gc.ca</a:t>
            </a:r>
            <a:endParaRPr lang="en-CA" b="1" dirty="0" smtClean="0"/>
          </a:p>
          <a:p>
            <a:pPr algn="ctr" eaLnBrk="1" hangingPunct="1">
              <a:buFontTx/>
              <a:buNone/>
            </a:pPr>
            <a:endParaRPr lang="en-CA" i="1" dirty="0" smtClean="0"/>
          </a:p>
          <a:p>
            <a:pPr algn="ctr" eaLnBrk="1" hangingPunct="1">
              <a:buFontTx/>
              <a:buNone/>
            </a:pPr>
            <a:r>
              <a:rPr lang="en-CA" sz="2000" i="1" dirty="0" smtClean="0"/>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0038" y="260350"/>
            <a:ext cx="7080250" cy="1042988"/>
          </a:xfrm>
        </p:spPr>
        <p:txBody>
          <a:bodyPr/>
          <a:lstStyle/>
          <a:p>
            <a:r>
              <a:rPr lang="en-CA" smtClean="0"/>
              <a:t/>
            </a:r>
            <a:br>
              <a:rPr lang="en-CA" smtClean="0"/>
            </a:br>
            <a:r>
              <a:rPr lang="en-CA" smtClean="0"/>
              <a:t/>
            </a:r>
            <a:br>
              <a:rPr lang="en-CA" smtClean="0"/>
            </a:br>
            <a:r>
              <a:rPr lang="en-CA" smtClean="0"/>
              <a:t/>
            </a:r>
            <a:br>
              <a:rPr lang="en-CA" smtClean="0"/>
            </a:br>
            <a:r>
              <a:rPr lang="en-CA" smtClean="0"/>
              <a:t>Outline</a:t>
            </a:r>
            <a:endParaRPr lang="en-US" smtClean="0"/>
          </a:p>
        </p:txBody>
      </p:sp>
      <p:sp>
        <p:nvSpPr>
          <p:cNvPr id="19459" name="Content Placeholder 2"/>
          <p:cNvSpPr>
            <a:spLocks noGrp="1"/>
          </p:cNvSpPr>
          <p:nvPr>
            <p:ph idx="1"/>
          </p:nvPr>
        </p:nvSpPr>
        <p:spPr>
          <a:xfrm>
            <a:off x="304800" y="1601788"/>
            <a:ext cx="8458200" cy="4267200"/>
          </a:xfrm>
        </p:spPr>
        <p:txBody>
          <a:bodyPr/>
          <a:lstStyle/>
          <a:p>
            <a:r>
              <a:rPr lang="en-US" smtClean="0"/>
              <a:t>Fire and smoke alarms/detectors</a:t>
            </a:r>
          </a:p>
          <a:p>
            <a:pPr lvl="1"/>
            <a:r>
              <a:rPr lang="en-US" smtClean="0"/>
              <a:t>Detection</a:t>
            </a:r>
          </a:p>
          <a:p>
            <a:pPr lvl="1"/>
            <a:r>
              <a:rPr lang="en-US" smtClean="0"/>
              <a:t>Audibility</a:t>
            </a:r>
          </a:p>
          <a:p>
            <a:pPr lvl="1"/>
            <a:r>
              <a:rPr lang="en-US" smtClean="0"/>
              <a:t>Supervision</a:t>
            </a:r>
          </a:p>
          <a:p>
            <a:r>
              <a:rPr lang="en-US" smtClean="0"/>
              <a:t>Exit signs</a:t>
            </a:r>
          </a:p>
          <a:p>
            <a:pPr lvl="1"/>
            <a:r>
              <a:rPr lang="en-US" smtClean="0"/>
              <a:t>Pictogram</a:t>
            </a:r>
          </a:p>
          <a:p>
            <a:pPr lvl="1"/>
            <a:r>
              <a:rPr lang="en-US" smtClean="0"/>
              <a:t>Photoluminescent signs</a:t>
            </a:r>
          </a:p>
          <a:p>
            <a:endParaRPr lang="en-US" smtClean="0"/>
          </a:p>
          <a:p>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0038" y="260350"/>
            <a:ext cx="7080250" cy="1042988"/>
          </a:xfrm>
        </p:spPr>
        <p:txBody>
          <a:bodyPr/>
          <a:lstStyle/>
          <a:p>
            <a:r>
              <a:rPr lang="en-US" smtClean="0"/>
              <a:t>Fire Alarm System Exceptions</a:t>
            </a:r>
            <a:endParaRPr lang="en-CA" smtClean="0"/>
          </a:p>
        </p:txBody>
      </p:sp>
      <p:sp>
        <p:nvSpPr>
          <p:cNvPr id="20483" name="Content Placeholder 2"/>
          <p:cNvSpPr>
            <a:spLocks noGrp="1"/>
          </p:cNvSpPr>
          <p:nvPr>
            <p:ph idx="1"/>
          </p:nvPr>
        </p:nvSpPr>
        <p:spPr>
          <a:xfrm>
            <a:off x="304800" y="1601788"/>
            <a:ext cx="8458200" cy="4267200"/>
          </a:xfrm>
        </p:spPr>
        <p:txBody>
          <a:bodyPr/>
          <a:lstStyle/>
          <a:p>
            <a:r>
              <a:rPr lang="en-US" dirty="0" smtClean="0"/>
              <a:t>Buildings with an automatic sprinkler system</a:t>
            </a:r>
          </a:p>
          <a:p>
            <a:pPr lvl="1"/>
            <a:r>
              <a:rPr lang="en-US" dirty="0" smtClean="0"/>
              <a:t>Exceptions</a:t>
            </a:r>
          </a:p>
          <a:p>
            <a:pPr lvl="2"/>
            <a:r>
              <a:rPr lang="en-US" dirty="0" smtClean="0"/>
              <a:t>NFPA 13 D “</a:t>
            </a:r>
            <a:r>
              <a:rPr lang="en-CA" dirty="0" smtClean="0"/>
              <a:t>Sprinkler Systems for 1-2 Family Dwelling Units </a:t>
            </a:r>
            <a:br>
              <a:rPr lang="en-CA" dirty="0" smtClean="0"/>
            </a:br>
            <a:r>
              <a:rPr lang="en-CA" dirty="0" smtClean="0"/>
              <a:t>and Manufactured Homes”</a:t>
            </a:r>
          </a:p>
          <a:p>
            <a:pPr lvl="2"/>
            <a:r>
              <a:rPr lang="en-CA" dirty="0" smtClean="0"/>
              <a:t>Fewer than 9 heads</a:t>
            </a:r>
          </a:p>
          <a:p>
            <a:pPr lvl="2"/>
            <a:endParaRPr lang="en-CA" dirty="0" smtClean="0"/>
          </a:p>
          <a:p>
            <a:pPr lvl="1"/>
            <a:r>
              <a:rPr lang="en-CA" dirty="0" smtClean="0"/>
              <a:t>Rationale to allow cost effective incentive to sprinkler installation </a:t>
            </a:r>
            <a:br>
              <a:rPr lang="en-CA" dirty="0" smtClean="0"/>
            </a:br>
            <a:r>
              <a:rPr lang="en-CA" dirty="0" smtClean="0"/>
              <a:t>in homes</a:t>
            </a:r>
          </a:p>
          <a:p>
            <a:pPr lvl="1"/>
            <a:endParaRPr lang="en-CA" dirty="0" smtClean="0"/>
          </a:p>
          <a:p>
            <a:pPr lvl="1"/>
            <a:r>
              <a:rPr lang="en-CA" dirty="0" smtClean="0"/>
              <a:t>Does not preclude smoke alarm requirements in dwelling units</a:t>
            </a:r>
          </a:p>
          <a:p>
            <a:pPr lvl="1">
              <a:buFontTx/>
              <a:buNone/>
            </a:pPr>
            <a:endParaRPr lang="en-CA" dirty="0" smtClean="0"/>
          </a:p>
          <a:p>
            <a:pPr lvl="2"/>
            <a:endParaRPr lang="en-CA"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5"/>
          <p:cNvSpPr>
            <a:spLocks noGrp="1"/>
          </p:cNvSpPr>
          <p:nvPr>
            <p:ph type="title"/>
          </p:nvPr>
        </p:nvSpPr>
        <p:spPr>
          <a:xfrm>
            <a:off x="300038" y="260350"/>
            <a:ext cx="7512322" cy="1042988"/>
          </a:xfrm>
        </p:spPr>
        <p:txBody>
          <a:bodyPr/>
          <a:lstStyle/>
          <a:p>
            <a:r>
              <a:rPr lang="en-US" dirty="0" smtClean="0"/>
              <a:t>Buildings Interconnected by Walkways</a:t>
            </a:r>
            <a:endParaRPr lang="en-CA" dirty="0" smtClean="0"/>
          </a:p>
        </p:txBody>
      </p:sp>
      <p:sp>
        <p:nvSpPr>
          <p:cNvPr id="1028" name="Content Placeholder 5"/>
          <p:cNvSpPr>
            <a:spLocks noGrp="1"/>
          </p:cNvSpPr>
          <p:nvPr>
            <p:ph idx="1"/>
          </p:nvPr>
        </p:nvSpPr>
        <p:spPr>
          <a:xfrm>
            <a:off x="304800" y="1601788"/>
            <a:ext cx="4627563" cy="2513012"/>
          </a:xfrm>
        </p:spPr>
        <p:txBody>
          <a:bodyPr/>
          <a:lstStyle/>
          <a:p>
            <a:r>
              <a:rPr lang="en-US" smtClean="0"/>
              <a:t>Treated as separate buildings for purpose of fire alarm installation</a:t>
            </a:r>
          </a:p>
          <a:p>
            <a:r>
              <a:rPr lang="en-US" smtClean="0"/>
              <a:t>Clarification to treat buildings as standalone</a:t>
            </a:r>
          </a:p>
        </p:txBody>
      </p:sp>
      <p:sp>
        <p:nvSpPr>
          <p:cNvPr id="9" name="Rectangle 3"/>
          <p:cNvSpPr txBox="1">
            <a:spLocks noChangeArrowheads="1"/>
          </p:cNvSpPr>
          <p:nvPr/>
        </p:nvSpPr>
        <p:spPr bwMode="auto">
          <a:xfrm>
            <a:off x="395288" y="1700213"/>
            <a:ext cx="4152900" cy="4267200"/>
          </a:xfrm>
          <a:prstGeom prst="rect">
            <a:avLst/>
          </a:prstGeom>
          <a:noFill/>
          <a:ln w="9525">
            <a:noFill/>
            <a:miter lim="800000"/>
            <a:headEnd/>
            <a:tailEnd/>
          </a:ln>
        </p:spPr>
        <p:txBody>
          <a:bodyPr/>
          <a:lstStyle/>
          <a:p>
            <a:pPr indent="-342900" eaLnBrk="0" hangingPunct="0">
              <a:spcBef>
                <a:spcPct val="20000"/>
              </a:spcBef>
              <a:defRPr/>
            </a:pPr>
            <a:endParaRPr lang="en-US" sz="2800" b="0" kern="0" dirty="0">
              <a:solidFill>
                <a:srgbClr val="000066"/>
              </a:solidFill>
            </a:endParaRPr>
          </a:p>
        </p:txBody>
      </p:sp>
      <p:sp>
        <p:nvSpPr>
          <p:cNvPr id="1030" name="Rectangle 5"/>
          <p:cNvSpPr>
            <a:spLocks noChangeArrowheads="1"/>
          </p:cNvSpPr>
          <p:nvPr/>
        </p:nvSpPr>
        <p:spPr bwMode="auto">
          <a:xfrm>
            <a:off x="0" y="914400"/>
            <a:ext cx="9144000" cy="0"/>
          </a:xfrm>
          <a:prstGeom prst="rect">
            <a:avLst/>
          </a:prstGeom>
          <a:noFill/>
          <a:ln w="9525">
            <a:noFill/>
            <a:miter lim="800000"/>
            <a:headEnd/>
            <a:tailEnd/>
          </a:ln>
        </p:spPr>
        <p:txBody>
          <a:bodyPr>
            <a:spAutoFit/>
          </a:bodyPr>
          <a:lstStyle/>
          <a:p>
            <a:endParaRPr lang="en-CA"/>
          </a:p>
        </p:txBody>
      </p:sp>
      <p:sp>
        <p:nvSpPr>
          <p:cNvPr id="1031" name="Rectangle 6"/>
          <p:cNvSpPr>
            <a:spLocks noChangeArrowheads="1"/>
          </p:cNvSpPr>
          <p:nvPr/>
        </p:nvSpPr>
        <p:spPr bwMode="auto">
          <a:xfrm>
            <a:off x="0" y="914400"/>
            <a:ext cx="9144000" cy="822325"/>
          </a:xfrm>
          <a:prstGeom prst="rect">
            <a:avLst/>
          </a:prstGeom>
          <a:noFill/>
          <a:ln w="9525">
            <a:noFill/>
            <a:miter lim="800000"/>
            <a:headEnd/>
            <a:tailEnd/>
          </a:ln>
        </p:spPr>
        <p:txBody>
          <a:bodyPr>
            <a:spAutoFit/>
          </a:bodyPr>
          <a:lstStyle/>
          <a:p>
            <a:pPr>
              <a:buFontTx/>
              <a:buAutoNum type="arabicPeriod"/>
            </a:pPr>
            <a:endParaRPr lang="en-US" b="0"/>
          </a:p>
          <a:p>
            <a:pPr lvl="1" eaLnBrk="0" hangingPunct="0"/>
            <a:endParaRPr lang="en-US"/>
          </a:p>
        </p:txBody>
      </p:sp>
      <p:sp>
        <p:nvSpPr>
          <p:cNvPr id="1032" name="Rectangle 10"/>
          <p:cNvSpPr>
            <a:spLocks noChangeArrowheads="1"/>
          </p:cNvSpPr>
          <p:nvPr/>
        </p:nvSpPr>
        <p:spPr bwMode="auto">
          <a:xfrm>
            <a:off x="0" y="1736725"/>
            <a:ext cx="9144000" cy="730250"/>
          </a:xfrm>
          <a:prstGeom prst="rect">
            <a:avLst/>
          </a:prstGeom>
          <a:noFill/>
          <a:ln w="9525">
            <a:noFill/>
            <a:miter lim="800000"/>
            <a:headEnd/>
            <a:tailEnd/>
          </a:ln>
        </p:spPr>
        <p:txBody>
          <a:bodyPr lIns="0" tIns="0" rIns="0" bIns="0">
            <a:spAutoFit/>
          </a:bodyPr>
          <a:lstStyle/>
          <a:p>
            <a:pPr>
              <a:buFontTx/>
              <a:buChar char="•"/>
            </a:pPr>
            <a:endParaRPr lang="en-US" b="0"/>
          </a:p>
          <a:p>
            <a:pPr eaLnBrk="0" hangingPunct="0"/>
            <a:endParaRPr lang="en-US"/>
          </a:p>
        </p:txBody>
      </p:sp>
      <p:pic>
        <p:nvPicPr>
          <p:cNvPr id="1033" name="Picture 9" descr="http://t0.gstatic.com/images?q=tbn:ANd9GcSurpCGqPFYRGtU7WLJ09p4beZvTIIYoNT1x9xtMWwFBb7lxLs&amp;t=1&amp;usg=__fypo0gFHB7gheok5VBW2prctlsA=">
            <a:hlinkClick r:id="rId4"/>
          </p:cNvPr>
          <p:cNvPicPr>
            <a:picLocks noChangeAspect="1" noChangeArrowheads="1"/>
          </p:cNvPicPr>
          <p:nvPr/>
        </p:nvPicPr>
        <p:blipFill>
          <a:blip r:embed="rId5" cstate="print"/>
          <a:srcRect/>
          <a:stretch>
            <a:fillRect/>
          </a:stretch>
        </p:blipFill>
        <p:spPr bwMode="auto">
          <a:xfrm>
            <a:off x="5580112" y="3712939"/>
            <a:ext cx="3143250" cy="2092325"/>
          </a:xfrm>
          <a:prstGeom prst="rect">
            <a:avLst/>
          </a:prstGeom>
          <a:noFill/>
          <a:ln w="9525">
            <a:noFill/>
            <a:miter lim="800000"/>
            <a:headEnd/>
            <a:tailEnd/>
          </a:ln>
        </p:spPr>
      </p:pic>
      <p:sp>
        <p:nvSpPr>
          <p:cNvPr id="1034" name="Rectangle 11"/>
          <p:cNvSpPr>
            <a:spLocks noChangeArrowheads="1"/>
          </p:cNvSpPr>
          <p:nvPr/>
        </p:nvSpPr>
        <p:spPr bwMode="auto">
          <a:xfrm>
            <a:off x="0" y="930275"/>
            <a:ext cx="9144000" cy="0"/>
          </a:xfrm>
          <a:prstGeom prst="rect">
            <a:avLst/>
          </a:prstGeom>
          <a:noFill/>
          <a:ln w="9525">
            <a:noFill/>
            <a:miter lim="800000"/>
            <a:headEnd/>
            <a:tailEnd/>
          </a:ln>
        </p:spPr>
        <p:txBody>
          <a:bodyPr>
            <a:spAutoFit/>
          </a:bodyPr>
          <a:lstStyle/>
          <a:p>
            <a:endParaRPr lang="en-CA"/>
          </a:p>
        </p:txBody>
      </p:sp>
      <p:sp>
        <p:nvSpPr>
          <p:cNvPr id="1035" name="Rectangle 12"/>
          <p:cNvSpPr>
            <a:spLocks noChangeArrowheads="1"/>
          </p:cNvSpPr>
          <p:nvPr/>
        </p:nvSpPr>
        <p:spPr bwMode="auto">
          <a:xfrm>
            <a:off x="0" y="930275"/>
            <a:ext cx="9144000" cy="822325"/>
          </a:xfrm>
          <a:prstGeom prst="rect">
            <a:avLst/>
          </a:prstGeom>
          <a:noFill/>
          <a:ln w="9525">
            <a:noFill/>
            <a:miter lim="800000"/>
            <a:headEnd/>
            <a:tailEnd/>
          </a:ln>
        </p:spPr>
        <p:txBody>
          <a:bodyPr>
            <a:spAutoFit/>
          </a:bodyPr>
          <a:lstStyle/>
          <a:p>
            <a:pPr>
              <a:buFontTx/>
              <a:buAutoNum type="arabicPeriod"/>
            </a:pPr>
            <a:endParaRPr lang="en-US" b="0"/>
          </a:p>
          <a:p>
            <a:pPr lvl="1" eaLnBrk="0" hangingPunct="0"/>
            <a:endParaRPr lang="en-US"/>
          </a:p>
        </p:txBody>
      </p:sp>
      <p:sp>
        <p:nvSpPr>
          <p:cNvPr id="1036" name="Rectangle 16"/>
          <p:cNvSpPr>
            <a:spLocks noChangeArrowheads="1"/>
          </p:cNvSpPr>
          <p:nvPr/>
        </p:nvSpPr>
        <p:spPr bwMode="auto">
          <a:xfrm>
            <a:off x="0" y="1752600"/>
            <a:ext cx="9144000" cy="730250"/>
          </a:xfrm>
          <a:prstGeom prst="rect">
            <a:avLst/>
          </a:prstGeom>
          <a:noFill/>
          <a:ln w="9525">
            <a:noFill/>
            <a:miter lim="800000"/>
            <a:headEnd/>
            <a:tailEnd/>
          </a:ln>
        </p:spPr>
        <p:txBody>
          <a:bodyPr lIns="0" tIns="0" rIns="0" bIns="0">
            <a:spAutoFit/>
          </a:bodyPr>
          <a:lstStyle/>
          <a:p>
            <a:pPr>
              <a:buFontTx/>
              <a:buChar char="•"/>
            </a:pPr>
            <a:endParaRPr lang="en-US" b="0"/>
          </a:p>
          <a:p>
            <a:pPr eaLnBrk="0" hangingPunct="0"/>
            <a:endParaRPr lang="en-US"/>
          </a:p>
        </p:txBody>
      </p:sp>
      <p:graphicFrame>
        <p:nvGraphicFramePr>
          <p:cNvPr id="1026" name="Object 17"/>
          <p:cNvGraphicFramePr>
            <a:graphicFrameLocks noChangeAspect="1"/>
          </p:cNvGraphicFramePr>
          <p:nvPr/>
        </p:nvGraphicFramePr>
        <p:xfrm>
          <a:off x="6516216" y="1600200"/>
          <a:ext cx="1438275" cy="1981200"/>
        </p:xfrm>
        <a:graphic>
          <a:graphicData uri="http://schemas.openxmlformats.org/presentationml/2006/ole">
            <p:oleObj spid="_x0000_s1026" name="Photo Editor Photo" r:id="rId6" imgW="1438095" imgH="1980952"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300038" y="260350"/>
            <a:ext cx="7080250" cy="1042988"/>
          </a:xfrm>
        </p:spPr>
        <p:txBody>
          <a:bodyPr/>
          <a:lstStyle/>
          <a:p>
            <a:r>
              <a:rPr lang="en-US" smtClean="0"/>
              <a:t>Entrance to Interconnected Walkways</a:t>
            </a:r>
          </a:p>
        </p:txBody>
      </p:sp>
      <p:sp>
        <p:nvSpPr>
          <p:cNvPr id="21507" name="Content Placeholder 4"/>
          <p:cNvSpPr>
            <a:spLocks noGrp="1"/>
          </p:cNvSpPr>
          <p:nvPr>
            <p:ph idx="1"/>
          </p:nvPr>
        </p:nvSpPr>
        <p:spPr>
          <a:xfrm>
            <a:off x="304800" y="1601788"/>
            <a:ext cx="4627563" cy="4267200"/>
          </a:xfrm>
        </p:spPr>
        <p:txBody>
          <a:bodyPr/>
          <a:lstStyle/>
          <a:p>
            <a:r>
              <a:rPr lang="en-US" i="1" dirty="0" smtClean="0"/>
              <a:t>Smoke detectors </a:t>
            </a:r>
            <a:r>
              <a:rPr lang="en-US" dirty="0" smtClean="0"/>
              <a:t>installed near entrance to </a:t>
            </a:r>
            <a:r>
              <a:rPr lang="en-US" i="1" dirty="0" smtClean="0"/>
              <a:t>walkways</a:t>
            </a:r>
            <a:r>
              <a:rPr lang="en-US" dirty="0" smtClean="0"/>
              <a:t> </a:t>
            </a:r>
            <a:br>
              <a:rPr lang="en-US" dirty="0" smtClean="0"/>
            </a:br>
            <a:r>
              <a:rPr lang="en-US" dirty="0" smtClean="0"/>
              <a:t>or vestibules</a:t>
            </a:r>
          </a:p>
          <a:p>
            <a:r>
              <a:rPr lang="en-US" dirty="0" smtClean="0"/>
              <a:t>Exception permitted for Group F Industrial Occupancy</a:t>
            </a:r>
            <a:endParaRPr lang="en-CA" dirty="0" smtClean="0"/>
          </a:p>
          <a:p>
            <a:endParaRPr lang="en-US" dirty="0" smtClean="0"/>
          </a:p>
          <a:p>
            <a:endParaRPr lang="en-US" dirty="0" smtClean="0"/>
          </a:p>
        </p:txBody>
      </p:sp>
      <p:pic>
        <p:nvPicPr>
          <p:cNvPr id="21508" name="Picture 7" descr="http://www.ci.san-marcos.tx.us/departments/fire/Images/img_safe_smokeDetector_.jpg"/>
          <p:cNvPicPr>
            <a:picLocks noGrp="1" noChangeAspect="1" noChangeArrowheads="1"/>
          </p:cNvPicPr>
          <p:nvPr>
            <p:ph type="pic" sz="quarter" idx="11"/>
          </p:nvPr>
        </p:nvPicPr>
        <p:blipFill>
          <a:blip r:embed="rId3" cstate="print"/>
          <a:srcRect t="10960" b="10960"/>
          <a:stretch>
            <a:fillRect/>
          </a:stretch>
        </p:blipFill>
        <p:spPr>
          <a:xfrm>
            <a:off x="5595938" y="1673225"/>
            <a:ext cx="3152775" cy="37004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0038" y="260350"/>
            <a:ext cx="7080250" cy="1042988"/>
          </a:xfrm>
        </p:spPr>
        <p:txBody>
          <a:bodyPr/>
          <a:lstStyle/>
          <a:p>
            <a:r>
              <a:rPr lang="en-US" smtClean="0"/>
              <a:t>Commissioning</a:t>
            </a:r>
            <a:endParaRPr lang="en-CA" smtClean="0"/>
          </a:p>
        </p:txBody>
      </p:sp>
      <p:sp>
        <p:nvSpPr>
          <p:cNvPr id="22531" name="Content Placeholder 2"/>
          <p:cNvSpPr>
            <a:spLocks noGrp="1"/>
          </p:cNvSpPr>
          <p:nvPr>
            <p:ph idx="1"/>
          </p:nvPr>
        </p:nvSpPr>
        <p:spPr>
          <a:xfrm>
            <a:off x="304800" y="1601788"/>
            <a:ext cx="8458200" cy="4267200"/>
          </a:xfrm>
        </p:spPr>
        <p:txBody>
          <a:bodyPr/>
          <a:lstStyle/>
          <a:p>
            <a:r>
              <a:rPr lang="en-US" dirty="0" smtClean="0"/>
              <a:t>Applies to life safety and fire protection systems</a:t>
            </a:r>
            <a:endParaRPr lang="en-CA" dirty="0" smtClean="0"/>
          </a:p>
          <a:p>
            <a:endParaRPr lang="en-CA" dirty="0" smtClean="0"/>
          </a:p>
          <a:p>
            <a:pPr>
              <a:buFontTx/>
              <a:buNone/>
            </a:pPr>
            <a:r>
              <a:rPr lang="en-CA" dirty="0" smtClean="0"/>
              <a:t>	 “…the commissioning of these integrated systems must be performed as a whole to ensure the proper operation and inter-relationship between the systems”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itle 1"/>
          <p:cNvSpPr>
            <a:spLocks noGrp="1"/>
          </p:cNvSpPr>
          <p:nvPr>
            <p:ph type="title"/>
          </p:nvPr>
        </p:nvSpPr>
        <p:spPr>
          <a:xfrm>
            <a:off x="300038" y="260350"/>
            <a:ext cx="7080250" cy="1042988"/>
          </a:xfrm>
        </p:spPr>
        <p:txBody>
          <a:bodyPr/>
          <a:lstStyle/>
          <a:p>
            <a:r>
              <a:rPr lang="en-US" smtClean="0"/>
              <a:t>Commissioning continued…</a:t>
            </a:r>
            <a:endParaRPr lang="en-CA" smtClean="0"/>
          </a:p>
        </p:txBody>
      </p:sp>
      <p:sp>
        <p:nvSpPr>
          <p:cNvPr id="2054" name="Content Placeholder 2"/>
          <p:cNvSpPr>
            <a:spLocks noGrp="1"/>
          </p:cNvSpPr>
          <p:nvPr>
            <p:ph idx="1"/>
          </p:nvPr>
        </p:nvSpPr>
        <p:spPr>
          <a:xfrm>
            <a:off x="304800" y="1601788"/>
            <a:ext cx="4800600" cy="4267200"/>
          </a:xfrm>
        </p:spPr>
        <p:txBody>
          <a:bodyPr/>
          <a:lstStyle/>
          <a:p>
            <a:r>
              <a:rPr lang="en-US" smtClean="0"/>
              <a:t>Life safety and fire protection </a:t>
            </a:r>
            <a:br>
              <a:rPr lang="en-US" smtClean="0"/>
            </a:br>
            <a:r>
              <a:rPr lang="en-US" smtClean="0"/>
              <a:t>systems include:</a:t>
            </a:r>
          </a:p>
          <a:p>
            <a:pPr lvl="1"/>
            <a:r>
              <a:rPr lang="en-US" smtClean="0"/>
              <a:t>Fire alarm </a:t>
            </a:r>
          </a:p>
          <a:p>
            <a:pPr lvl="1"/>
            <a:r>
              <a:rPr lang="en-US" smtClean="0"/>
              <a:t>Sprinklers</a:t>
            </a:r>
          </a:p>
          <a:p>
            <a:pPr lvl="1"/>
            <a:r>
              <a:rPr lang="en-US" smtClean="0"/>
              <a:t>Standpipes</a:t>
            </a:r>
          </a:p>
          <a:p>
            <a:pPr lvl="1"/>
            <a:r>
              <a:rPr lang="en-US" smtClean="0"/>
              <a:t>Smoke control</a:t>
            </a:r>
          </a:p>
          <a:p>
            <a:pPr lvl="1"/>
            <a:r>
              <a:rPr lang="en-US" smtClean="0"/>
              <a:t>Ventilation</a:t>
            </a:r>
          </a:p>
          <a:p>
            <a:pPr lvl="1"/>
            <a:r>
              <a:rPr lang="en-US" smtClean="0"/>
              <a:t>Pressurization</a:t>
            </a:r>
          </a:p>
          <a:p>
            <a:pPr lvl="1"/>
            <a:r>
              <a:rPr lang="en-US" smtClean="0"/>
              <a:t>Door hold open</a:t>
            </a:r>
          </a:p>
          <a:p>
            <a:pPr lvl="1"/>
            <a:r>
              <a:rPr lang="en-US" smtClean="0"/>
              <a:t>Elevator recalls…</a:t>
            </a:r>
          </a:p>
          <a:p>
            <a:pPr lvl="1"/>
            <a:endParaRPr lang="en-CA" smtClean="0"/>
          </a:p>
        </p:txBody>
      </p:sp>
      <p:grpSp>
        <p:nvGrpSpPr>
          <p:cNvPr id="8" name="Group 7"/>
          <p:cNvGrpSpPr/>
          <p:nvPr/>
        </p:nvGrpSpPr>
        <p:grpSpPr>
          <a:xfrm>
            <a:off x="5200972" y="1707480"/>
            <a:ext cx="3619500" cy="4241800"/>
            <a:chOff x="4343400" y="1371600"/>
            <a:chExt cx="3619500" cy="4241800"/>
          </a:xfrm>
        </p:grpSpPr>
        <p:graphicFrame>
          <p:nvGraphicFramePr>
            <p:cNvPr id="2051" name="Object 30"/>
            <p:cNvGraphicFramePr>
              <a:graphicFrameLocks noChangeAspect="1"/>
            </p:cNvGraphicFramePr>
            <p:nvPr/>
          </p:nvGraphicFramePr>
          <p:xfrm>
            <a:off x="6248400" y="3657600"/>
            <a:ext cx="1714500" cy="1676400"/>
          </p:xfrm>
          <a:graphic>
            <a:graphicData uri="http://schemas.openxmlformats.org/presentationml/2006/ole">
              <p:oleObj spid="_x0000_s2051" name="Photo Editor Photo" r:id="rId4" imgW="1714739" imgH="1676634" progId="">
                <p:embed/>
              </p:oleObj>
            </a:graphicData>
          </a:graphic>
        </p:graphicFrame>
        <p:pic>
          <p:nvPicPr>
            <p:cNvPr id="2055" name="Picture 6" descr="http://t3.gstatic.com/images?q=tbn:h_FHmVHWWAbIuM:http://www.erau.edu/db/safety/firealarm.jpg">
              <a:hlinkClick r:id="rId5"/>
            </p:cNvPr>
            <p:cNvPicPr>
              <a:picLocks noChangeAspect="1" noChangeArrowheads="1"/>
            </p:cNvPicPr>
            <p:nvPr/>
          </p:nvPicPr>
          <p:blipFill>
            <a:blip r:embed="rId6" cstate="print"/>
            <a:srcRect/>
            <a:stretch>
              <a:fillRect/>
            </a:stretch>
          </p:blipFill>
          <p:spPr bwMode="auto">
            <a:xfrm>
              <a:off x="5219700" y="2492375"/>
              <a:ext cx="1201738" cy="1811338"/>
            </a:xfrm>
            <a:prstGeom prst="rect">
              <a:avLst/>
            </a:prstGeom>
            <a:noFill/>
            <a:ln w="9525">
              <a:noFill/>
              <a:miter lim="800000"/>
              <a:headEnd/>
              <a:tailEnd/>
            </a:ln>
          </p:spPr>
        </p:pic>
        <p:graphicFrame>
          <p:nvGraphicFramePr>
            <p:cNvPr id="2050" name="Object 4"/>
            <p:cNvGraphicFramePr>
              <a:graphicFrameLocks noChangeAspect="1"/>
            </p:cNvGraphicFramePr>
            <p:nvPr/>
          </p:nvGraphicFramePr>
          <p:xfrm>
            <a:off x="6172200" y="1371600"/>
            <a:ext cx="1438275" cy="1981200"/>
          </p:xfrm>
          <a:graphic>
            <a:graphicData uri="http://schemas.openxmlformats.org/presentationml/2006/ole">
              <p:oleObj spid="_x0000_s2050" name="Photo Editor Photo" r:id="rId7" imgW="1438095" imgH="1980952" progId="">
                <p:embed/>
              </p:oleObj>
            </a:graphicData>
          </a:graphic>
        </p:graphicFrame>
        <p:graphicFrame>
          <p:nvGraphicFramePr>
            <p:cNvPr id="2052" name="Object 36"/>
            <p:cNvGraphicFramePr>
              <a:graphicFrameLocks noChangeAspect="1"/>
            </p:cNvGraphicFramePr>
            <p:nvPr/>
          </p:nvGraphicFramePr>
          <p:xfrm>
            <a:off x="4343400" y="4267200"/>
            <a:ext cx="1781175" cy="1346200"/>
          </p:xfrm>
          <a:graphic>
            <a:graphicData uri="http://schemas.openxmlformats.org/presentationml/2006/ole">
              <p:oleObj spid="_x0000_s2052" name="Photo Editor Photo" r:id="rId8" imgW="1171429" imgH="885949" progId="">
                <p:embed/>
              </p:oleObj>
            </a:graphicData>
          </a:graphic>
        </p:graphicFrame>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3"/>
          <p:cNvSpPr>
            <a:spLocks noGrp="1"/>
          </p:cNvSpPr>
          <p:nvPr>
            <p:ph type="title"/>
          </p:nvPr>
        </p:nvSpPr>
        <p:spPr>
          <a:xfrm>
            <a:off x="300038" y="260350"/>
            <a:ext cx="7080250" cy="1042988"/>
          </a:xfrm>
        </p:spPr>
        <p:txBody>
          <a:bodyPr/>
          <a:lstStyle/>
          <a:p>
            <a:r>
              <a:rPr lang="en-US" smtClean="0"/>
              <a:t>Annunciator and Zone Indication</a:t>
            </a:r>
          </a:p>
        </p:txBody>
      </p:sp>
      <p:sp>
        <p:nvSpPr>
          <p:cNvPr id="3076" name="Content Placeholder 4"/>
          <p:cNvSpPr>
            <a:spLocks noGrp="1"/>
          </p:cNvSpPr>
          <p:nvPr>
            <p:ph idx="1"/>
          </p:nvPr>
        </p:nvSpPr>
        <p:spPr>
          <a:xfrm>
            <a:off x="304800" y="1601788"/>
            <a:ext cx="4914900" cy="4267200"/>
          </a:xfrm>
        </p:spPr>
        <p:txBody>
          <a:bodyPr/>
          <a:lstStyle/>
          <a:p>
            <a:r>
              <a:rPr lang="en-CA" dirty="0" smtClean="0"/>
              <a:t>Fire extinguishing system </a:t>
            </a:r>
            <a:br>
              <a:rPr lang="en-CA" dirty="0" smtClean="0"/>
            </a:br>
            <a:r>
              <a:rPr lang="en-US" dirty="0" smtClean="0"/>
              <a:t>NFPA 96</a:t>
            </a:r>
          </a:p>
          <a:p>
            <a:pPr lvl="1"/>
            <a:r>
              <a:rPr lang="en-US" dirty="0" smtClean="0"/>
              <a:t>“Ventilation Control and Fire Protection of Commercial Cooking Operations”</a:t>
            </a:r>
          </a:p>
          <a:p>
            <a:pPr lvl="1"/>
            <a:endParaRPr lang="en-US" dirty="0" smtClean="0"/>
          </a:p>
          <a:p>
            <a:r>
              <a:rPr lang="en-US" dirty="0" smtClean="0"/>
              <a:t>Benefit reiterates often</a:t>
            </a:r>
          </a:p>
          <a:p>
            <a:pPr>
              <a:buNone/>
            </a:pPr>
            <a:r>
              <a:rPr lang="en-US" dirty="0" smtClean="0"/>
              <a:t>    missed requirements</a:t>
            </a:r>
          </a:p>
          <a:p>
            <a:pPr>
              <a:buFontTx/>
              <a:buNone/>
            </a:pPr>
            <a:endParaRPr lang="en-US" dirty="0" smtClean="0"/>
          </a:p>
        </p:txBody>
      </p:sp>
      <p:pic>
        <p:nvPicPr>
          <p:cNvPr id="3077" name="Picture 7" descr="C:\Documents and Settings\rizcallahp\Desktop\com_kitchen.jpg"/>
          <p:cNvPicPr>
            <a:picLocks noGrp="1" noChangeAspect="1" noChangeArrowheads="1"/>
          </p:cNvPicPr>
          <p:nvPr>
            <p:ph sz="quarter" idx="11"/>
          </p:nvPr>
        </p:nvPicPr>
        <p:blipFill>
          <a:blip r:embed="rId4" cstate="print"/>
          <a:srcRect/>
          <a:stretch>
            <a:fillRect/>
          </a:stretch>
        </p:blipFill>
        <p:spPr>
          <a:xfrm>
            <a:off x="5700464" y="1719064"/>
            <a:ext cx="3048000" cy="2286000"/>
          </a:xfrm>
        </p:spPr>
      </p:pic>
      <p:graphicFrame>
        <p:nvGraphicFramePr>
          <p:cNvPr id="3074" name="Object 4"/>
          <p:cNvGraphicFramePr>
            <a:graphicFrameLocks noChangeAspect="1"/>
          </p:cNvGraphicFramePr>
          <p:nvPr/>
        </p:nvGraphicFramePr>
        <p:xfrm>
          <a:off x="4640039" y="3933056"/>
          <a:ext cx="2308225" cy="2362200"/>
        </p:xfrm>
        <a:graphic>
          <a:graphicData uri="http://schemas.openxmlformats.org/presentationml/2006/ole">
            <p:oleObj spid="_x0000_s3074" name="Photo Editor Photo" r:id="rId5" imgW="1552792" imgH="1590897" progId="">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2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2954</TotalTime>
  <Words>2505</Words>
  <Application>Microsoft Office PowerPoint</Application>
  <PresentationFormat>On-screen Show (4:3)</PresentationFormat>
  <Paragraphs>317</Paragraphs>
  <Slides>29</Slides>
  <Notes>29</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2_template-ccc</vt:lpstr>
      <vt:lpstr>Photo Editor Photo</vt:lpstr>
      <vt:lpstr>Fire Alarms  and Exit Signs</vt:lpstr>
      <vt:lpstr>Introduction</vt:lpstr>
      <vt:lpstr>   Outline</vt:lpstr>
      <vt:lpstr>Fire Alarm System Exceptions</vt:lpstr>
      <vt:lpstr>Buildings Interconnected by Walkways</vt:lpstr>
      <vt:lpstr>Entrance to Interconnected Walkways</vt:lpstr>
      <vt:lpstr>Commissioning</vt:lpstr>
      <vt:lpstr>Commissioning continued…</vt:lpstr>
      <vt:lpstr>Annunciator and Zone Indication</vt:lpstr>
      <vt:lpstr>Fire Pump Supervision</vt:lpstr>
      <vt:lpstr>Fire Detectors</vt:lpstr>
      <vt:lpstr>Elevator Machine Room</vt:lpstr>
      <vt:lpstr>Smoke Detectors in Stair Shafts</vt:lpstr>
      <vt:lpstr>Audibility of Alert Signals</vt:lpstr>
      <vt:lpstr>Smoke Alarms in Residential Suites</vt:lpstr>
      <vt:lpstr>Fire and Smoke Alarms</vt:lpstr>
      <vt:lpstr>Smoke Alarm Location – Homes</vt:lpstr>
      <vt:lpstr>Smoke Alarm Signal</vt:lpstr>
      <vt:lpstr>Intelligibility</vt:lpstr>
      <vt:lpstr>Voice Communication System</vt:lpstr>
      <vt:lpstr>Fire and Smoke Alarms</vt:lpstr>
      <vt:lpstr>Power Supply</vt:lpstr>
      <vt:lpstr>Voice Communication</vt:lpstr>
      <vt:lpstr>Residential Care Facilities</vt:lpstr>
      <vt:lpstr>Residential Care Facilities</vt:lpstr>
      <vt:lpstr>Exit Signs</vt:lpstr>
      <vt:lpstr>Exit Signs</vt:lpstr>
      <vt:lpstr>Summary</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gagnonmm</cp:lastModifiedBy>
  <cp:revision>452</cp:revision>
  <dcterms:created xsi:type="dcterms:W3CDTF">2009-09-07T02:30:38Z</dcterms:created>
  <dcterms:modified xsi:type="dcterms:W3CDTF">2011-02-09T20:31:03Z</dcterms:modified>
</cp:coreProperties>
</file>