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tags/tag8.xml" ContentType="application/vnd.openxmlformats-officedocument.presentationml.tags+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tags/tag4.xml" ContentType="application/vnd.openxmlformats-officedocument.presentationml.tags+xml"/>
  <Override PartName="/ppt/tags/tag89.xml" ContentType="application/vnd.openxmlformats-officedocument.presentationml.tags+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tags/tag49.xml" ContentType="application/vnd.openxmlformats-officedocument.presentationml.tags+xml"/>
  <Override PartName="/ppt/notesSlides/notesSlide27.xml" ContentType="application/vnd.openxmlformats-officedocument.presentationml.notesSlide+xml"/>
  <Override PartName="/ppt/tags/tag78.xml" ContentType="application/vnd.openxmlformats-officedocument.presentationml.tags+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tags/tag38.xml" ContentType="application/vnd.openxmlformats-officedocument.presentationml.tags+xml"/>
  <Override PartName="/ppt/notesSlides/notesSlide16.xml" ContentType="application/vnd.openxmlformats-officedocument.presentationml.notesSlide+xml"/>
  <Override PartName="/ppt/tags/tag56.xml" ContentType="application/vnd.openxmlformats-officedocument.presentationml.tags+xml"/>
  <Override PartName="/ppt/tags/tag67.xml" ContentType="application/vnd.openxmlformats-officedocument.presentationml.tags+xml"/>
  <Override PartName="/ppt/tags/tag85.xml" ContentType="application/vnd.openxmlformats-officedocument.presentationml.tags+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tags/tag16.xml" ContentType="application/vnd.openxmlformats-officedocument.presentationml.tags+xml"/>
  <Override PartName="/ppt/tags/tag27.xml" ContentType="application/vnd.openxmlformats-officedocument.presentationml.tags+xml"/>
  <Override PartName="/ppt/tags/tag45.xml" ContentType="application/vnd.openxmlformats-officedocument.presentationml.tags+xml"/>
  <Override PartName="/ppt/notesSlides/notesSlide23.xml" ContentType="application/vnd.openxmlformats-officedocument.presentationml.notesSlide+xml"/>
  <Override PartName="/ppt/tags/tag63.xml" ContentType="application/vnd.openxmlformats-officedocument.presentationml.tags+xml"/>
  <Override PartName="/ppt/tags/tag74.xml" ContentType="application/vnd.openxmlformats-officedocument.presentationml.tags+xml"/>
  <Override PartName="/ppt/tags/tag92.xml" ContentType="application/vnd.openxmlformats-officedocument.presentationml.tags+xml"/>
  <Override PartName="/ppt/notesSlides/notesSlide12.xml" ContentType="application/vnd.openxmlformats-officedocument.presentationml.notesSlide+xml"/>
  <Override PartName="/ppt/tags/tag34.xml" ContentType="application/vnd.openxmlformats-officedocument.presentationml.tags+xml"/>
  <Override PartName="/ppt/tags/tag52.xml" ContentType="application/vnd.openxmlformats-officedocument.presentationml.tags+xml"/>
  <Override PartName="/ppt/tags/tag81.xml" ContentType="application/vnd.openxmlformats-officedocument.presentationml.tags+xml"/>
  <Override PartName="/ppt/notesSlides/notesSlide30.xml" ContentType="application/vnd.openxmlformats-officedocument.presentationml.notesSlide+xml"/>
  <Override PartName="/ppt/tags/tag12.xml" ContentType="application/vnd.openxmlformats-officedocument.presentationml.tags+xml"/>
  <Override PartName="/ppt/notesSlides/notesSlide7.xml" ContentType="application/vnd.openxmlformats-officedocument.presentationml.notesSlide+xml"/>
  <Override PartName="/ppt/tags/tag23.xml" ContentType="application/vnd.openxmlformats-officedocument.presentationml.tags+xml"/>
  <Override PartName="/ppt/tags/tag41.xml" ContentType="application/vnd.openxmlformats-officedocument.presentationml.tags+xml"/>
  <Override PartName="/ppt/tags/tag70.xml" ContentType="application/vnd.openxmlformats-officedocument.presentationml.tags+xml"/>
  <Override PartName="/ppt/slides/slide9.xml" ContentType="application/vnd.openxmlformats-officedocument.presentationml.slide+xml"/>
  <Override PartName="/ppt/viewProps.xml" ContentType="application/vnd.openxmlformats-officedocument.presentationml.viewProps+xml"/>
  <Override PartName="/ppt/tags/tag9.xml" ContentType="application/vnd.openxmlformats-officedocument.presentationml.tags+xml"/>
  <Override PartName="/ppt/tags/tag30.xml" ContentType="application/vnd.openxmlformats-officedocument.presentationml.tags+xml"/>
  <Override PartName="/ppt/slides/slide5.xml" ContentType="application/vnd.openxmlformats-officedocument.presentationml.slide+xml"/>
  <Override PartName="/ppt/slides/slide19.xml" ContentType="application/vnd.openxmlformats-officedocument.presentationml.slide+xml"/>
  <Override PartName="/ppt/notesSlides/notesSlide3.xml" ContentType="application/vnd.openxmlformats-officedocument.presentationml.notesSlide+xml"/>
  <Default Extension="png" ContentType="image/png"/>
  <Override PartName="/ppt/slides/slide26.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tags/tag5.xml" ContentType="application/vnd.openxmlformats-officedocument.presentationml.tags+xml"/>
  <Override PartName="/ppt/tags/tag79.xml" ContentType="application/vnd.openxmlformats-officedocument.presentationml.tags+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Default Extension="emf" ContentType="image/x-emf"/>
  <Override PartName="/ppt/tags/tag39.xml" ContentType="application/vnd.openxmlformats-officedocument.presentationml.tags+xml"/>
  <Override PartName="/ppt/notesSlides/notesSlide17.xml" ContentType="application/vnd.openxmlformats-officedocument.presentationml.notesSlide+xml"/>
  <Override PartName="/ppt/tags/tag68.xml" ContentType="application/vnd.openxmlformats-officedocument.presentationml.tags+xml"/>
  <Override PartName="/ppt/notesSlides/notesSlide28.xml" ContentType="application/vnd.openxmlformats-officedocument.presentationml.notesSlide+xml"/>
  <Override PartName="/ppt/tags/tag86.xml" ContentType="application/vnd.openxmlformats-officedocument.presentationml.tags+xml"/>
  <Override PartName="/ppt/presentation.xml" ContentType="application/vnd.openxmlformats-officedocument.presentationml.presentation.main+xml"/>
  <Override PartName="/ppt/slides/slide22.xml" ContentType="application/vnd.openxmlformats-officedocument.presentationml.slide+xml"/>
  <Override PartName="/ppt/tags/tag1.xml" ContentType="application/vnd.openxmlformats-officedocument.presentationml.tags+xml"/>
  <Override PartName="/ppt/tags/tag28.xml" ContentType="application/vnd.openxmlformats-officedocument.presentationml.tags+xml"/>
  <Override PartName="/ppt/tags/tag57.xml" ContentType="application/vnd.openxmlformats-officedocument.presentationml.tags+xml"/>
  <Override PartName="/ppt/notesSlides/notesSlide24.xml" ContentType="application/vnd.openxmlformats-officedocument.presentationml.notesSlide+xml"/>
  <Override PartName="/ppt/tags/tag75.xml" ContentType="application/vnd.openxmlformats-officedocument.presentationml.tags+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tags/tag17.xml" ContentType="application/vnd.openxmlformats-officedocument.presentationml.tags+xml"/>
  <Override PartName="/ppt/notesSlides/notesSlide13.xml" ContentType="application/vnd.openxmlformats-officedocument.presentationml.notesSlide+xml"/>
  <Override PartName="/ppt/tags/tag35.xml" ContentType="application/vnd.openxmlformats-officedocument.presentationml.tags+xml"/>
  <Override PartName="/ppt/tags/tag46.xml" ContentType="application/vnd.openxmlformats-officedocument.presentationml.tags+xml"/>
  <Override PartName="/ppt/tags/tag64.xml" ContentType="application/vnd.openxmlformats-officedocument.presentationml.tags+xml"/>
  <Override PartName="/ppt/tags/tag82.xml" ContentType="application/vnd.openxmlformats-officedocument.presentationml.tags+xml"/>
  <Override PartName="/ppt/tags/tag93.xml" ContentType="application/vnd.openxmlformats-officedocument.presentationml.tags+xml"/>
  <Override PartName="/ppt/tags/tag24.xml" ContentType="application/vnd.openxmlformats-officedocument.presentationml.tags+xml"/>
  <Override PartName="/ppt/notesSlides/notesSlide8.xml" ContentType="application/vnd.openxmlformats-officedocument.presentationml.notesSlide+xml"/>
  <Override PartName="/ppt/notesSlides/notesSlide20.xml" ContentType="application/vnd.openxmlformats-officedocument.presentationml.notesSlide+xml"/>
  <Override PartName="/ppt/tags/tag53.xml" ContentType="application/vnd.openxmlformats-officedocument.presentationml.tags+xml"/>
  <Override PartName="/ppt/tags/tag71.xml" ContentType="application/vnd.openxmlformats-officedocument.presentationml.tags+xml"/>
  <Override PartName="/ppt/notesSlides/notesSlide31.xml" ContentType="application/vnd.openxmlformats-officedocument.presentationml.notesSlide+xml"/>
  <Override PartName="/ppt/tags/tag13.xml" ContentType="application/vnd.openxmlformats-officedocument.presentationml.tags+xml"/>
  <Override PartName="/ppt/tags/tag31.xml" ContentType="application/vnd.openxmlformats-officedocument.presentationml.tags+xml"/>
  <Override PartName="/ppt/tags/tag42.xml" ContentType="application/vnd.openxmlformats-officedocument.presentationml.tags+xml"/>
  <Override PartName="/ppt/tags/tag60.xml" ContentType="application/vnd.openxmlformats-officedocument.presentationml.tags+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tags/tag20.xml" ContentType="application/vnd.openxmlformats-officedocument.presentationml.tags+xml"/>
  <Override PartName="/docProps/core.xml" ContentType="application/vnd.openxmlformats-package.core-properties+xml"/>
  <Override PartName="/ppt/slides/slide6.xml" ContentType="application/vnd.openxmlformats-officedocument.presentationml.slide+xml"/>
  <Override PartName="/ppt/tags/tag6.xml" ContentType="application/vnd.openxmlformats-officedocument.presentationml.tag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tags/tag2.xml" ContentType="application/vnd.openxmlformats-officedocument.presentationml.tags+xml"/>
  <Default Extension="wmf" ContentType="image/x-wmf"/>
  <Override PartName="/ppt/notesSlides/notesSlide18.xml" ContentType="application/vnd.openxmlformats-officedocument.presentationml.notesSlide+xml"/>
  <Override PartName="/ppt/tags/tag58.xml" ContentType="application/vnd.openxmlformats-officedocument.presentationml.tags+xml"/>
  <Override PartName="/ppt/tags/tag69.xml" ContentType="application/vnd.openxmlformats-officedocument.presentationml.tags+xml"/>
  <Override PartName="/ppt/tags/tag87.xml" ContentType="application/vnd.openxmlformats-officedocument.presentationml.tags+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tags/tag29.xml" ContentType="application/vnd.openxmlformats-officedocument.presentationml.tags+xml"/>
  <Override PartName="/ppt/tags/tag47.xml" ContentType="application/vnd.openxmlformats-officedocument.presentationml.tags+xml"/>
  <Override PartName="/ppt/notesSlides/notesSlide25.xml" ContentType="application/vnd.openxmlformats-officedocument.presentationml.notesSlide+xml"/>
  <Override PartName="/ppt/tags/tag76.xml" ContentType="application/vnd.openxmlformats-officedocument.presentationml.tags+xml"/>
  <Override PartName="/ppt/slides/slide12.xml" ContentType="application/vnd.openxmlformats-officedocument.presentationml.slide+xml"/>
  <Override PartName="/ppt/slides/slide30.xml" ContentType="application/vnd.openxmlformats-officedocument.presentationml.slide+xml"/>
  <Override PartName="/ppt/tags/tag18.xml" ContentType="application/vnd.openxmlformats-officedocument.presentationml.tags+xml"/>
  <Override PartName="/ppt/tags/tag36.xml" ContentType="application/vnd.openxmlformats-officedocument.presentationml.tags+xml"/>
  <Override PartName="/ppt/notesSlides/notesSlide14.xml" ContentType="application/vnd.openxmlformats-officedocument.presentationml.notesSlide+xml"/>
  <Override PartName="/ppt/tags/tag54.xml" ContentType="application/vnd.openxmlformats-officedocument.presentationml.tags+xml"/>
  <Override PartName="/ppt/tags/tag65.xml" ContentType="application/vnd.openxmlformats-officedocument.presentationml.tags+xml"/>
  <Override PartName="/ppt/tags/tag83.xml" ContentType="application/vnd.openxmlformats-officedocument.presentationml.tags+xml"/>
  <Override PartName="/ppt/notesSlides/notesSlide32.xml" ContentType="application/vnd.openxmlformats-officedocument.presentationml.notesSlide+xml"/>
  <Override PartName="/ppt/tags/tag14.xml" ContentType="application/vnd.openxmlformats-officedocument.presentationml.tags+xml"/>
  <Override PartName="/ppt/tags/tag25.xml" ContentType="application/vnd.openxmlformats-officedocument.presentationml.tags+xml"/>
  <Override PartName="/ppt/notesSlides/notesSlide9.xml" ContentType="application/vnd.openxmlformats-officedocument.presentationml.notesSlide+xml"/>
  <Override PartName="/ppt/tags/tag43.xml" ContentType="application/vnd.openxmlformats-officedocument.presentationml.tags+xml"/>
  <Override PartName="/ppt/notesSlides/notesSlide21.xml" ContentType="application/vnd.openxmlformats-officedocument.presentationml.notesSlide+xml"/>
  <Override PartName="/ppt/tags/tag61.xml" ContentType="application/vnd.openxmlformats-officedocument.presentationml.tags+xml"/>
  <Override PartName="/ppt/tags/tag72.xml" ContentType="application/vnd.openxmlformats-officedocument.presentationml.tags+xml"/>
  <Override PartName="/ppt/tags/tag90.xml" ContentType="application/vnd.openxmlformats-officedocument.presentationml.tags+xml"/>
  <Override PartName="/ppt/notesSlides/notesSlide10.xml" ContentType="application/vnd.openxmlformats-officedocument.presentationml.notesSlide+xml"/>
  <Override PartName="/ppt/tags/tag32.xml" ContentType="application/vnd.openxmlformats-officedocument.presentationml.tags+xml"/>
  <Override PartName="/ppt/tags/tag50.xml" ContentType="application/vnd.openxmlformats-officedocument.presentationml.tags+xml"/>
  <Override PartName="/ppt/slides/slide7.xml" ContentType="application/vnd.openxmlformats-officedocument.presentationml.slide+xml"/>
  <Override PartName="/ppt/tags/tag10.xml" ContentType="application/vnd.openxmlformats-officedocument.presentationml.tags+xml"/>
  <Override PartName="/ppt/notesSlides/notesSlide5.xml" ContentType="application/vnd.openxmlformats-officedocument.presentationml.notesSlide+xml"/>
  <Override PartName="/ppt/tags/tag21.xml" ContentType="application/vnd.openxmlformats-officedocument.presentationml.tags+xml"/>
  <Override PartName="/ppt/slides/slide28.xml" ContentType="application/vnd.openxmlformats-officedocument.presentationml.slide+xml"/>
  <Override PartName="/ppt/notesSlides/notesSlide1.xml" ContentType="application/vnd.openxmlformats-officedocument.presentationml.notesSlide+xml"/>
  <Override PartName="/ppt/tags/tag7.xml" ContentType="application/vnd.openxmlformats-officedocument.presentationml.tags+xml"/>
  <Override PartName="/ppt/slides/slide3.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Default Extension="jpeg" ContentType="image/jpeg"/>
  <Override PartName="/ppt/tags/tag3.xml" ContentType="application/vnd.openxmlformats-officedocument.presentationml.tags+xml"/>
  <Override PartName="/ppt/tags/tag59.xml" ContentType="application/vnd.openxmlformats-officedocument.presentationml.tags+xml"/>
  <Override PartName="/ppt/tags/tag77.xml" ContentType="application/vnd.openxmlformats-officedocument.presentationml.tags+xml"/>
  <Override PartName="/ppt/tags/tag88.xml" ContentType="application/vnd.openxmlformats-officedocument.presentationml.tags+xml"/>
  <Override PartName="/ppt/slides/slide13.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tags/tag19.xml" ContentType="application/vnd.openxmlformats-officedocument.presentationml.tags+xml"/>
  <Override PartName="/ppt/tags/tag37.xml" ContentType="application/vnd.openxmlformats-officedocument.presentationml.tags+xml"/>
  <Override PartName="/ppt/notesSlides/notesSlide15.xml" ContentType="application/vnd.openxmlformats-officedocument.presentationml.notesSlide+xml"/>
  <Override PartName="/ppt/tags/tag48.xml" ContentType="application/vnd.openxmlformats-officedocument.presentationml.tags+xml"/>
  <Override PartName="/ppt/notesSlides/notesSlide26.xml" ContentType="application/vnd.openxmlformats-officedocument.presentationml.notesSlide+xml"/>
  <Override PartName="/ppt/tags/tag66.xml" ContentType="application/vnd.openxmlformats-officedocument.presentationml.tags+xml"/>
  <Override PartName="/ppt/tags/tag84.xml" ContentType="application/vnd.openxmlformats-officedocument.presentationml.tags+xml"/>
  <Override PartName="/ppt/slides/slide20.xml" ContentType="application/vnd.openxmlformats-officedocument.presentationml.slide+xml"/>
  <Override PartName="/ppt/tags/tag26.xml" ContentType="application/vnd.openxmlformats-officedocument.presentationml.tags+xml"/>
  <Override PartName="/ppt/notesSlides/notesSlide22.xml" ContentType="application/vnd.openxmlformats-officedocument.presentationml.notesSlide+xml"/>
  <Override PartName="/ppt/tags/tag55.xml" ContentType="application/vnd.openxmlformats-officedocument.presentationml.tags+xml"/>
  <Override PartName="/ppt/tags/tag73.xml" ContentType="application/vnd.openxmlformats-officedocument.presentationml.tags+xml"/>
  <Override PartName="/ppt/notesSlides/notesSlide33.xml" ContentType="application/vnd.openxmlformats-officedocument.presentationml.notesSlide+xml"/>
  <Override PartName="/ppt/tags/tag15.xml" ContentType="application/vnd.openxmlformats-officedocument.presentationml.tags+xml"/>
  <Override PartName="/ppt/notesSlides/notesSlide11.xml" ContentType="application/vnd.openxmlformats-officedocument.presentationml.notesSlide+xml"/>
  <Override PartName="/ppt/tags/tag33.xml" ContentType="application/vnd.openxmlformats-officedocument.presentationml.tags+xml"/>
  <Override PartName="/ppt/tags/tag44.xml" ContentType="application/vnd.openxmlformats-officedocument.presentationml.tags+xml"/>
  <Override PartName="/ppt/tags/tag62.xml" ContentType="application/vnd.openxmlformats-officedocument.presentationml.tags+xml"/>
  <Override PartName="/ppt/tags/tag80.xml" ContentType="application/vnd.openxmlformats-officedocument.presentationml.tags+xml"/>
  <Override PartName="/ppt/tags/tag91.xml" ContentType="application/vnd.openxmlformats-officedocument.presentationml.tags+xml"/>
  <Override PartName="/ppt/notesSlides/notesSlide6.xml" ContentType="application/vnd.openxmlformats-officedocument.presentationml.notesSlide+xml"/>
  <Override PartName="/ppt/tags/tag22.xml" ContentType="application/vnd.openxmlformats-officedocument.presentationml.tags+xml"/>
  <Override PartName="/ppt/tags/tag40.xml" ContentType="application/vnd.openxmlformats-officedocument.presentationml.tags+xml"/>
  <Override PartName="/ppt/tags/tag51.xml" ContentType="application/vnd.openxmlformats-officedocument.presentationml.tags+xml"/>
  <Override PartName="/ppt/slides/slide8.xml" ContentType="application/vnd.openxmlformats-officedocument.presentationml.slide+xml"/>
  <Override PartName="/ppt/tags/tag11.xml" ContentType="application/vnd.openxmlformats-officedocument.presentationml.tag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1"/>
  </p:sldMasterIdLst>
  <p:notesMasterIdLst>
    <p:notesMasterId r:id="rId38"/>
  </p:notesMasterIdLst>
  <p:handoutMasterIdLst>
    <p:handoutMasterId r:id="rId39"/>
  </p:handoutMasterIdLst>
  <p:sldIdLst>
    <p:sldId id="256" r:id="rId2"/>
    <p:sldId id="343" r:id="rId3"/>
    <p:sldId id="310" r:id="rId4"/>
    <p:sldId id="311" r:id="rId5"/>
    <p:sldId id="312" r:id="rId6"/>
    <p:sldId id="313" r:id="rId7"/>
    <p:sldId id="314" r:id="rId8"/>
    <p:sldId id="315" r:id="rId9"/>
    <p:sldId id="316" r:id="rId10"/>
    <p:sldId id="317" r:id="rId11"/>
    <p:sldId id="318" r:id="rId12"/>
    <p:sldId id="319" r:id="rId13"/>
    <p:sldId id="320" r:id="rId14"/>
    <p:sldId id="321" r:id="rId15"/>
    <p:sldId id="322" r:id="rId16"/>
    <p:sldId id="323" r:id="rId17"/>
    <p:sldId id="324" r:id="rId18"/>
    <p:sldId id="325" r:id="rId19"/>
    <p:sldId id="326" r:id="rId20"/>
    <p:sldId id="330" r:id="rId21"/>
    <p:sldId id="331" r:id="rId22"/>
    <p:sldId id="332" r:id="rId23"/>
    <p:sldId id="333" r:id="rId24"/>
    <p:sldId id="327" r:id="rId25"/>
    <p:sldId id="334" r:id="rId26"/>
    <p:sldId id="335" r:id="rId27"/>
    <p:sldId id="328" r:id="rId28"/>
    <p:sldId id="329" r:id="rId29"/>
    <p:sldId id="344" r:id="rId30"/>
    <p:sldId id="345" r:id="rId31"/>
    <p:sldId id="338" r:id="rId32"/>
    <p:sldId id="339" r:id="rId33"/>
    <p:sldId id="340" r:id="rId34"/>
    <p:sldId id="341" r:id="rId35"/>
    <p:sldId id="342" r:id="rId36"/>
    <p:sldId id="308" r:id="rId37"/>
  </p:sldIdLst>
  <p:sldSz cx="9144000" cy="6858000" type="screen4x3"/>
  <p:notesSz cx="6934200" cy="9232900"/>
  <p:defaultTextStyle>
    <a:defPPr>
      <a:defRPr lang="en-US"/>
    </a:defPPr>
    <a:lvl1pPr algn="l" rtl="0" fontAlgn="base">
      <a:spcBef>
        <a:spcPct val="0"/>
      </a:spcBef>
      <a:spcAft>
        <a:spcPct val="0"/>
      </a:spcAft>
      <a:defRPr sz="2400" b="1" kern="1200">
        <a:solidFill>
          <a:srgbClr val="FFFFFF"/>
        </a:solidFill>
        <a:latin typeface="Arial" charset="0"/>
        <a:ea typeface="+mn-ea"/>
        <a:cs typeface="+mn-cs"/>
      </a:defRPr>
    </a:lvl1pPr>
    <a:lvl2pPr marL="457200" algn="l" rtl="0" fontAlgn="base">
      <a:spcBef>
        <a:spcPct val="0"/>
      </a:spcBef>
      <a:spcAft>
        <a:spcPct val="0"/>
      </a:spcAft>
      <a:defRPr sz="2400" b="1" kern="1200">
        <a:solidFill>
          <a:srgbClr val="FFFFFF"/>
        </a:solidFill>
        <a:latin typeface="Arial" charset="0"/>
        <a:ea typeface="+mn-ea"/>
        <a:cs typeface="+mn-cs"/>
      </a:defRPr>
    </a:lvl2pPr>
    <a:lvl3pPr marL="914400" algn="l" rtl="0" fontAlgn="base">
      <a:spcBef>
        <a:spcPct val="0"/>
      </a:spcBef>
      <a:spcAft>
        <a:spcPct val="0"/>
      </a:spcAft>
      <a:defRPr sz="2400" b="1" kern="1200">
        <a:solidFill>
          <a:srgbClr val="FFFFFF"/>
        </a:solidFill>
        <a:latin typeface="Arial" charset="0"/>
        <a:ea typeface="+mn-ea"/>
        <a:cs typeface="+mn-cs"/>
      </a:defRPr>
    </a:lvl3pPr>
    <a:lvl4pPr marL="1371600" algn="l" rtl="0" fontAlgn="base">
      <a:spcBef>
        <a:spcPct val="0"/>
      </a:spcBef>
      <a:spcAft>
        <a:spcPct val="0"/>
      </a:spcAft>
      <a:defRPr sz="2400" b="1" kern="1200">
        <a:solidFill>
          <a:srgbClr val="FFFFFF"/>
        </a:solidFill>
        <a:latin typeface="Arial" charset="0"/>
        <a:ea typeface="+mn-ea"/>
        <a:cs typeface="+mn-cs"/>
      </a:defRPr>
    </a:lvl4pPr>
    <a:lvl5pPr marL="1828800" algn="l" rtl="0" fontAlgn="base">
      <a:spcBef>
        <a:spcPct val="0"/>
      </a:spcBef>
      <a:spcAft>
        <a:spcPct val="0"/>
      </a:spcAft>
      <a:defRPr sz="2400" b="1" kern="1200">
        <a:solidFill>
          <a:srgbClr val="FFFFFF"/>
        </a:solidFill>
        <a:latin typeface="Arial" charset="0"/>
        <a:ea typeface="+mn-ea"/>
        <a:cs typeface="+mn-cs"/>
      </a:defRPr>
    </a:lvl5pPr>
    <a:lvl6pPr marL="2286000" algn="l" defTabSz="914400" rtl="0" eaLnBrk="1" latinLnBrk="0" hangingPunct="1">
      <a:defRPr sz="2400" b="1" kern="1200">
        <a:solidFill>
          <a:srgbClr val="FFFFFF"/>
        </a:solidFill>
        <a:latin typeface="Arial" charset="0"/>
        <a:ea typeface="+mn-ea"/>
        <a:cs typeface="+mn-cs"/>
      </a:defRPr>
    </a:lvl6pPr>
    <a:lvl7pPr marL="2743200" algn="l" defTabSz="914400" rtl="0" eaLnBrk="1" latinLnBrk="0" hangingPunct="1">
      <a:defRPr sz="2400" b="1" kern="1200">
        <a:solidFill>
          <a:srgbClr val="FFFFFF"/>
        </a:solidFill>
        <a:latin typeface="Arial" charset="0"/>
        <a:ea typeface="+mn-ea"/>
        <a:cs typeface="+mn-cs"/>
      </a:defRPr>
    </a:lvl7pPr>
    <a:lvl8pPr marL="3200400" algn="l" defTabSz="914400" rtl="0" eaLnBrk="1" latinLnBrk="0" hangingPunct="1">
      <a:defRPr sz="2400" b="1" kern="1200">
        <a:solidFill>
          <a:srgbClr val="FFFFFF"/>
        </a:solidFill>
        <a:latin typeface="Arial" charset="0"/>
        <a:ea typeface="+mn-ea"/>
        <a:cs typeface="+mn-cs"/>
      </a:defRPr>
    </a:lvl8pPr>
    <a:lvl9pPr marL="3657600" algn="l" defTabSz="914400" rtl="0" eaLnBrk="1" latinLnBrk="0" hangingPunct="1">
      <a:defRPr sz="2400" b="1" kern="1200">
        <a:solidFill>
          <a:srgbClr val="FFFFFF"/>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66"/>
    <a:srgbClr val="0000FF"/>
    <a:srgbClr val="008000"/>
    <a:srgbClr val="3366FF"/>
    <a:srgbClr val="006699"/>
    <a:srgbClr val="447C98"/>
    <a:srgbClr val="FBC685"/>
    <a:srgbClr val="DAF395"/>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7842" autoAdjust="0"/>
    <p:restoredTop sz="73073" autoAdjust="0"/>
  </p:normalViewPr>
  <p:slideViewPr>
    <p:cSldViewPr>
      <p:cViewPr varScale="1">
        <p:scale>
          <a:sx n="62" d="100"/>
          <a:sy n="62" d="100"/>
        </p:scale>
        <p:origin x="-859" y="-96"/>
      </p:cViewPr>
      <p:guideLst>
        <p:guide orient="horz" pos="1117"/>
        <p:guide pos="5511"/>
      </p:guideLst>
    </p:cSldViewPr>
  </p:slideViewPr>
  <p:outlineViewPr>
    <p:cViewPr>
      <p:scale>
        <a:sx n="33" d="100"/>
        <a:sy n="33" d="100"/>
      </p:scale>
      <p:origin x="0" y="0"/>
    </p:cViewPr>
    <p:sldLst>
      <p:sld r:id="rId1" collapse="1"/>
      <p:sld r:id="rId2" collapse="1"/>
      <p:sld r:id="rId3" collapse="1"/>
      <p:sld r:id="rId4" collapse="1"/>
      <p:sld r:id="rId5" collapse="1"/>
      <p:sld r:id="rId6" collapse="1"/>
      <p:sld r:id="rId7" collapse="1"/>
      <p:sld r:id="rId8" collapse="1"/>
    </p:sldLst>
  </p:outlineViewPr>
  <p:notesTextViewPr>
    <p:cViewPr>
      <p:scale>
        <a:sx n="100" d="100"/>
        <a:sy n="100" d="100"/>
      </p:scale>
      <p:origin x="0" y="0"/>
    </p:cViewPr>
  </p:notesTextViewPr>
  <p:sorterViewPr>
    <p:cViewPr>
      <p:scale>
        <a:sx n="90" d="100"/>
        <a:sy n="90" d="100"/>
      </p:scale>
      <p:origin x="0" y="11285"/>
    </p:cViewPr>
  </p:sorterViewPr>
  <p:notesViewPr>
    <p:cSldViewPr>
      <p:cViewPr varScale="1">
        <p:scale>
          <a:sx n="52" d="100"/>
          <a:sy n="52" d="100"/>
        </p:scale>
        <p:origin x="-1806" y="-108"/>
      </p:cViewPr>
      <p:guideLst>
        <p:guide orient="horz" pos="2908"/>
        <p:guide pos="2184"/>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_rels/viewProps.xml.rels><?xml version="1.0" encoding="UTF-8" standalone="yes"?>
<Relationships xmlns="http://schemas.openxmlformats.org/package/2006/relationships"><Relationship Id="rId8" Type="http://schemas.openxmlformats.org/officeDocument/2006/relationships/slide" Target="slides/slide28.xml"/><Relationship Id="rId3" Type="http://schemas.openxmlformats.org/officeDocument/2006/relationships/slide" Target="slides/slide23.xml"/><Relationship Id="rId7" Type="http://schemas.openxmlformats.org/officeDocument/2006/relationships/slide" Target="slides/slide27.xml"/><Relationship Id="rId2" Type="http://schemas.openxmlformats.org/officeDocument/2006/relationships/slide" Target="slides/slide20.xml"/><Relationship Id="rId1" Type="http://schemas.openxmlformats.org/officeDocument/2006/relationships/slide" Target="slides/slide9.xml"/><Relationship Id="rId6" Type="http://schemas.openxmlformats.org/officeDocument/2006/relationships/slide" Target="slides/slide26.xml"/><Relationship Id="rId5" Type="http://schemas.openxmlformats.org/officeDocument/2006/relationships/slide" Target="slides/slide25.xml"/><Relationship Id="rId4" Type="http://schemas.openxmlformats.org/officeDocument/2006/relationships/slide" Target="slides/slide2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05138" cy="461009"/>
          </a:xfrm>
          <a:prstGeom prst="rect">
            <a:avLst/>
          </a:prstGeom>
        </p:spPr>
        <p:txBody>
          <a:bodyPr vert="horz" lIns="92296" tIns="46149" rIns="92296" bIns="46149" rtlCol="0"/>
          <a:lstStyle>
            <a:lvl1pPr algn="l">
              <a:defRPr sz="1200"/>
            </a:lvl1pPr>
          </a:lstStyle>
          <a:p>
            <a:pPr>
              <a:defRPr/>
            </a:pPr>
            <a:endParaRPr lang="en-US" dirty="0"/>
          </a:p>
        </p:txBody>
      </p:sp>
      <p:sp>
        <p:nvSpPr>
          <p:cNvPr id="3" name="Date Placeholder 2"/>
          <p:cNvSpPr>
            <a:spLocks noGrp="1"/>
          </p:cNvSpPr>
          <p:nvPr>
            <p:ph type="dt" sz="quarter" idx="1"/>
          </p:nvPr>
        </p:nvSpPr>
        <p:spPr>
          <a:xfrm>
            <a:off x="3927475" y="1"/>
            <a:ext cx="3005138" cy="461009"/>
          </a:xfrm>
          <a:prstGeom prst="rect">
            <a:avLst/>
          </a:prstGeom>
        </p:spPr>
        <p:txBody>
          <a:bodyPr vert="horz" lIns="92296" tIns="46149" rIns="92296" bIns="46149" rtlCol="0"/>
          <a:lstStyle>
            <a:lvl1pPr algn="r">
              <a:defRPr sz="1200"/>
            </a:lvl1pPr>
          </a:lstStyle>
          <a:p>
            <a:pPr>
              <a:defRPr/>
            </a:pPr>
            <a:fld id="{579907A0-ADBF-4EEF-8EEC-E4AA17E60006}" type="datetimeFigureOut">
              <a:rPr lang="en-US"/>
              <a:pPr>
                <a:defRPr/>
              </a:pPr>
              <a:t>2/3/2011</a:t>
            </a:fld>
            <a:endParaRPr lang="en-US" dirty="0"/>
          </a:p>
        </p:txBody>
      </p:sp>
      <p:sp>
        <p:nvSpPr>
          <p:cNvPr id="4" name="Footer Placeholder 3"/>
          <p:cNvSpPr>
            <a:spLocks noGrp="1"/>
          </p:cNvSpPr>
          <p:nvPr>
            <p:ph type="ftr" sz="quarter" idx="2"/>
          </p:nvPr>
        </p:nvSpPr>
        <p:spPr>
          <a:xfrm>
            <a:off x="0" y="8770302"/>
            <a:ext cx="3005138" cy="461009"/>
          </a:xfrm>
          <a:prstGeom prst="rect">
            <a:avLst/>
          </a:prstGeom>
        </p:spPr>
        <p:txBody>
          <a:bodyPr vert="horz" lIns="92296" tIns="46149" rIns="92296" bIns="46149" rtlCol="0" anchor="b"/>
          <a:lstStyle>
            <a:lvl1pPr algn="l">
              <a:defRPr sz="1200"/>
            </a:lvl1pPr>
          </a:lstStyle>
          <a:p>
            <a:pPr>
              <a:defRPr/>
            </a:pPr>
            <a:endParaRPr lang="en-US" dirty="0"/>
          </a:p>
        </p:txBody>
      </p:sp>
      <p:sp>
        <p:nvSpPr>
          <p:cNvPr id="5" name="Slide Number Placeholder 4"/>
          <p:cNvSpPr>
            <a:spLocks noGrp="1"/>
          </p:cNvSpPr>
          <p:nvPr>
            <p:ph type="sldNum" sz="quarter" idx="3"/>
          </p:nvPr>
        </p:nvSpPr>
        <p:spPr>
          <a:xfrm>
            <a:off x="3927475" y="8770302"/>
            <a:ext cx="3005138" cy="461009"/>
          </a:xfrm>
          <a:prstGeom prst="rect">
            <a:avLst/>
          </a:prstGeom>
        </p:spPr>
        <p:txBody>
          <a:bodyPr vert="horz" lIns="92296" tIns="46149" rIns="92296" bIns="46149" rtlCol="0" anchor="b"/>
          <a:lstStyle>
            <a:lvl1pPr algn="r">
              <a:defRPr sz="1200"/>
            </a:lvl1pPr>
          </a:lstStyle>
          <a:p>
            <a:pPr>
              <a:defRPr/>
            </a:pPr>
            <a:fld id="{12721243-EEDE-4F03-9C3F-8FF0B50E7682}" type="slidenum">
              <a:rPr lang="en-US"/>
              <a:pPr>
                <a:defRPr/>
              </a:pPr>
              <a:t>‹#›</a:t>
            </a:fld>
            <a:endParaRPr 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05138" cy="461009"/>
          </a:xfrm>
          <a:prstGeom prst="rect">
            <a:avLst/>
          </a:prstGeom>
        </p:spPr>
        <p:txBody>
          <a:bodyPr vert="horz" lIns="92296" tIns="46149" rIns="92296" bIns="46149" rtlCol="0"/>
          <a:lstStyle>
            <a:lvl1pPr algn="l" fontAlgn="auto">
              <a:spcBef>
                <a:spcPts val="0"/>
              </a:spcBef>
              <a:spcAft>
                <a:spcPts val="0"/>
              </a:spcAft>
              <a:defRPr sz="1200" b="0">
                <a:solidFill>
                  <a:schemeClr val="tx1"/>
                </a:solidFill>
                <a:latin typeface="+mn-lt"/>
              </a:defRPr>
            </a:lvl1pPr>
          </a:lstStyle>
          <a:p>
            <a:pPr>
              <a:defRPr/>
            </a:pPr>
            <a:endParaRPr lang="en-CA" dirty="0"/>
          </a:p>
        </p:txBody>
      </p:sp>
      <p:sp>
        <p:nvSpPr>
          <p:cNvPr id="3" name="Date Placeholder 2"/>
          <p:cNvSpPr>
            <a:spLocks noGrp="1"/>
          </p:cNvSpPr>
          <p:nvPr>
            <p:ph type="dt" idx="1"/>
          </p:nvPr>
        </p:nvSpPr>
        <p:spPr>
          <a:xfrm>
            <a:off x="3927475" y="1"/>
            <a:ext cx="3005138" cy="461009"/>
          </a:xfrm>
          <a:prstGeom prst="rect">
            <a:avLst/>
          </a:prstGeom>
        </p:spPr>
        <p:txBody>
          <a:bodyPr vert="horz" lIns="92296" tIns="46149" rIns="92296" bIns="46149" rtlCol="0"/>
          <a:lstStyle>
            <a:lvl1pPr algn="r" fontAlgn="auto">
              <a:spcBef>
                <a:spcPts val="0"/>
              </a:spcBef>
              <a:spcAft>
                <a:spcPts val="0"/>
              </a:spcAft>
              <a:defRPr sz="1200" b="0">
                <a:solidFill>
                  <a:schemeClr val="tx1"/>
                </a:solidFill>
                <a:latin typeface="+mn-lt"/>
              </a:defRPr>
            </a:lvl1pPr>
          </a:lstStyle>
          <a:p>
            <a:pPr>
              <a:defRPr/>
            </a:pPr>
            <a:fld id="{3C6105E8-3FDF-4302-B0FF-A92CE7613E62}" type="datetimeFigureOut">
              <a:rPr lang="en-US"/>
              <a:pPr>
                <a:defRPr/>
              </a:pPr>
              <a:t>2/3/2011</a:t>
            </a:fld>
            <a:endParaRPr lang="en-CA" dirty="0"/>
          </a:p>
        </p:txBody>
      </p:sp>
      <p:sp>
        <p:nvSpPr>
          <p:cNvPr id="4" name="Slide Image Placeholder 3"/>
          <p:cNvSpPr>
            <a:spLocks noGrp="1" noRot="1" noChangeAspect="1"/>
          </p:cNvSpPr>
          <p:nvPr>
            <p:ph type="sldImg" idx="2"/>
          </p:nvPr>
        </p:nvSpPr>
        <p:spPr>
          <a:xfrm>
            <a:off x="1158875" y="693738"/>
            <a:ext cx="4616450" cy="3462337"/>
          </a:xfrm>
          <a:prstGeom prst="rect">
            <a:avLst/>
          </a:prstGeom>
          <a:noFill/>
          <a:ln w="12700">
            <a:solidFill>
              <a:prstClr val="black"/>
            </a:solidFill>
          </a:ln>
        </p:spPr>
        <p:txBody>
          <a:bodyPr vert="horz" lIns="92296" tIns="46149" rIns="92296" bIns="46149" rtlCol="0" anchor="ctr"/>
          <a:lstStyle/>
          <a:p>
            <a:pPr lvl="0"/>
            <a:endParaRPr lang="en-CA" noProof="0" dirty="0"/>
          </a:p>
        </p:txBody>
      </p:sp>
      <p:sp>
        <p:nvSpPr>
          <p:cNvPr id="5" name="Notes Placeholder 4"/>
          <p:cNvSpPr>
            <a:spLocks noGrp="1"/>
          </p:cNvSpPr>
          <p:nvPr>
            <p:ph type="body" sz="quarter" idx="3"/>
          </p:nvPr>
        </p:nvSpPr>
        <p:spPr>
          <a:xfrm>
            <a:off x="693739" y="4385946"/>
            <a:ext cx="5546725" cy="4153851"/>
          </a:xfrm>
          <a:prstGeom prst="rect">
            <a:avLst/>
          </a:prstGeom>
        </p:spPr>
        <p:txBody>
          <a:bodyPr vert="horz" lIns="92296" tIns="46149" rIns="92296" bIns="46149"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CA" noProof="0"/>
          </a:p>
        </p:txBody>
      </p:sp>
      <p:sp>
        <p:nvSpPr>
          <p:cNvPr id="6" name="Footer Placeholder 5"/>
          <p:cNvSpPr>
            <a:spLocks noGrp="1"/>
          </p:cNvSpPr>
          <p:nvPr>
            <p:ph type="ftr" sz="quarter" idx="4"/>
          </p:nvPr>
        </p:nvSpPr>
        <p:spPr>
          <a:xfrm>
            <a:off x="0" y="8770302"/>
            <a:ext cx="3005138" cy="461009"/>
          </a:xfrm>
          <a:prstGeom prst="rect">
            <a:avLst/>
          </a:prstGeom>
        </p:spPr>
        <p:txBody>
          <a:bodyPr vert="horz" lIns="92296" tIns="46149" rIns="92296" bIns="46149" rtlCol="0" anchor="b"/>
          <a:lstStyle>
            <a:lvl1pPr algn="l" fontAlgn="auto">
              <a:spcBef>
                <a:spcPts val="0"/>
              </a:spcBef>
              <a:spcAft>
                <a:spcPts val="0"/>
              </a:spcAft>
              <a:defRPr sz="1200" b="0">
                <a:solidFill>
                  <a:schemeClr val="tx1"/>
                </a:solidFill>
                <a:latin typeface="+mn-lt"/>
              </a:defRPr>
            </a:lvl1pPr>
          </a:lstStyle>
          <a:p>
            <a:pPr>
              <a:defRPr/>
            </a:pPr>
            <a:endParaRPr lang="en-CA" dirty="0"/>
          </a:p>
        </p:txBody>
      </p:sp>
      <p:sp>
        <p:nvSpPr>
          <p:cNvPr id="7" name="Slide Number Placeholder 6"/>
          <p:cNvSpPr>
            <a:spLocks noGrp="1"/>
          </p:cNvSpPr>
          <p:nvPr>
            <p:ph type="sldNum" sz="quarter" idx="5"/>
          </p:nvPr>
        </p:nvSpPr>
        <p:spPr>
          <a:xfrm>
            <a:off x="3927475" y="8770302"/>
            <a:ext cx="3005138" cy="461009"/>
          </a:xfrm>
          <a:prstGeom prst="rect">
            <a:avLst/>
          </a:prstGeom>
        </p:spPr>
        <p:txBody>
          <a:bodyPr vert="horz" lIns="92296" tIns="46149" rIns="92296" bIns="46149" rtlCol="0" anchor="b"/>
          <a:lstStyle>
            <a:lvl1pPr algn="r" fontAlgn="auto">
              <a:spcBef>
                <a:spcPts val="0"/>
              </a:spcBef>
              <a:spcAft>
                <a:spcPts val="0"/>
              </a:spcAft>
              <a:defRPr sz="1200" b="0">
                <a:solidFill>
                  <a:schemeClr val="tx1"/>
                </a:solidFill>
                <a:latin typeface="+mn-lt"/>
              </a:defRPr>
            </a:lvl1pPr>
          </a:lstStyle>
          <a:p>
            <a:pPr>
              <a:defRPr/>
            </a:pPr>
            <a:fld id="{045F3C5C-4C71-47F6-A00A-3DB7237EE1CE}" type="slidenum">
              <a:rPr lang="en-CA"/>
              <a:pPr>
                <a:defRPr/>
              </a:pPr>
              <a:t>‹#›</a:t>
            </a:fld>
            <a:endParaRPr lang="en-CA"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p:spPr>
      </p:sp>
      <p:sp>
        <p:nvSpPr>
          <p:cNvPr id="4403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fr-CA" dirty="0" smtClean="0"/>
          </a:p>
        </p:txBody>
      </p:sp>
      <p:sp>
        <p:nvSpPr>
          <p:cNvPr id="4" name="Slide Number Placeholder 3"/>
          <p:cNvSpPr>
            <a:spLocks noGrp="1"/>
          </p:cNvSpPr>
          <p:nvPr>
            <p:ph type="sldNum" sz="quarter" idx="5"/>
          </p:nvPr>
        </p:nvSpPr>
        <p:spPr/>
        <p:txBody>
          <a:bodyPr/>
          <a:lstStyle/>
          <a:p>
            <a:pPr>
              <a:defRPr/>
            </a:pPr>
            <a:fld id="{4F84F704-A1BD-4A9E-9B9D-3C9EA21ECEE1}" type="slidenum">
              <a:rPr lang="en-CA" smtClean="0"/>
              <a:pPr>
                <a:defRPr/>
              </a:pPr>
              <a:t>1</a:t>
            </a:fld>
            <a:endParaRPr lang="en-CA"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p:spPr>
      </p:sp>
      <p:sp>
        <p:nvSpPr>
          <p:cNvPr id="532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fr-CA" noProof="0" dirty="0" smtClean="0">
                <a:latin typeface="Arial" pitchFamily="34" charset="0"/>
                <a:cs typeface="Arial" pitchFamily="34" charset="0"/>
              </a:rPr>
              <a:t>Pour répondre à certaines des questions, le groupe d'étude a entrepris une étude qui a consisté à recueillir des données sur le radon dans des régions à risque élevé. </a:t>
            </a:r>
          </a:p>
          <a:p>
            <a:pPr eaLnBrk="1" hangingPunct="1"/>
            <a:r>
              <a:rPr lang="fr-CA" noProof="0" dirty="0" smtClean="0">
                <a:latin typeface="Arial" pitchFamily="34" charset="0"/>
                <a:cs typeface="Arial" pitchFamily="34" charset="0"/>
              </a:rPr>
              <a:t>Trois régions à risque élevé situées en Colombie-Britannique, au Manitoba et en Nouvelle-Écosse ont été considérées. L’étude a inclus plus de 90 maisons nouvellement construites, et les essais ont été effectués pendant six semaines au cours de la saison de chauffage de mars/avril 2008.</a:t>
            </a:r>
          </a:p>
          <a:p>
            <a:pPr eaLnBrk="1" hangingPunct="1"/>
            <a:r>
              <a:rPr lang="fr-CA" noProof="0" dirty="0" smtClean="0">
                <a:latin typeface="Arial" pitchFamily="34" charset="0"/>
                <a:cs typeface="Arial" pitchFamily="34" charset="0"/>
              </a:rPr>
              <a:t>Voici certains des détails de l’étude :</a:t>
            </a:r>
          </a:p>
          <a:p>
            <a:pPr marL="0" lvl="2" eaLnBrk="1" hangingPunct="1"/>
            <a:r>
              <a:rPr lang="fr-CA" noProof="0" dirty="0" smtClean="0">
                <a:latin typeface="Arial" pitchFamily="34" charset="0"/>
                <a:cs typeface="Arial" pitchFamily="34" charset="0"/>
              </a:rPr>
              <a:t>À deux emplacements correspondant à plus de 60 maisons, le scellement du pourtour et des pénétrations, ainsi que l’exécution d’inspections spécifiques, </a:t>
            </a:r>
            <a:r>
              <a:rPr lang="fr-CA" u="sng" noProof="0" dirty="0" smtClean="0">
                <a:latin typeface="Arial" pitchFamily="34" charset="0"/>
                <a:cs typeface="Arial" pitchFamily="34" charset="0"/>
              </a:rPr>
              <a:t>N’étaient PAS des pratiques courantes</a:t>
            </a:r>
            <a:r>
              <a:rPr lang="fr-CA" noProof="0" dirty="0" smtClean="0">
                <a:latin typeface="Arial" pitchFamily="34" charset="0"/>
                <a:cs typeface="Arial" pitchFamily="34" charset="0"/>
              </a:rPr>
              <a:t>. </a:t>
            </a:r>
          </a:p>
          <a:p>
            <a:pPr marL="0" lvl="2" eaLnBrk="1" hangingPunct="1"/>
            <a:r>
              <a:rPr lang="fr-CA" noProof="0" dirty="0" smtClean="0">
                <a:latin typeface="Arial" pitchFamily="34" charset="0"/>
                <a:cs typeface="Arial" pitchFamily="34" charset="0"/>
              </a:rPr>
              <a:t>Dans ces maisons, les essais ont démontré l’existence de niveaux de radon supérieurs à l’ancienne directive de 800 Bq/m³ dans de nombreux cas.</a:t>
            </a:r>
          </a:p>
          <a:p>
            <a:pPr eaLnBrk="1" hangingPunct="1"/>
            <a:endParaRPr lang="fr-CA" noProof="0" dirty="0" smtClean="0"/>
          </a:p>
          <a:p>
            <a:pPr eaLnBrk="1" hangingPunct="1"/>
            <a:endParaRPr lang="fr-CA" noProof="0" dirty="0" smtClean="0"/>
          </a:p>
        </p:txBody>
      </p:sp>
      <p:sp>
        <p:nvSpPr>
          <p:cNvPr id="47108" name="Slide Number Placeholder 3"/>
          <p:cNvSpPr>
            <a:spLocks noGrp="1"/>
          </p:cNvSpPr>
          <p:nvPr>
            <p:ph type="sldNum" sz="quarter" idx="5"/>
          </p:nvPr>
        </p:nvSpPr>
        <p:spPr/>
        <p:txBody>
          <a:bodyPr/>
          <a:lstStyle/>
          <a:p>
            <a:pPr>
              <a:defRPr/>
            </a:pPr>
            <a:fld id="{9CA58941-55EE-4390-B413-EF3427BFF30E}" type="slidenum">
              <a:rPr lang="en-US" smtClean="0"/>
              <a:pPr>
                <a:defRPr/>
              </a:pPr>
              <a:t>10</a:t>
            </a:fld>
            <a:endParaRPr lang="en-US" dirty="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p:spPr>
      </p:sp>
      <p:sp>
        <p:nvSpPr>
          <p:cNvPr id="5427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fr-CA" dirty="0" smtClean="0">
                <a:latin typeface="Arial" pitchFamily="34" charset="0"/>
                <a:cs typeface="Arial" pitchFamily="34" charset="0"/>
              </a:rPr>
              <a:t>À l’autre emplacement, correspondant à 29 maisons, les pratiques de construction courantes exigeaient le scellement du pourtour et des pénétrations, ainsi que des inspections par des inspecteurs attitrés </a:t>
            </a:r>
          </a:p>
          <a:p>
            <a:pPr eaLnBrk="1" hangingPunct="1"/>
            <a:r>
              <a:rPr lang="fr-CA" dirty="0" smtClean="0">
                <a:latin typeface="Arial" pitchFamily="34" charset="0"/>
                <a:cs typeface="Arial" pitchFamily="34" charset="0"/>
              </a:rPr>
              <a:t>Les essais de détection dans </a:t>
            </a:r>
            <a:r>
              <a:rPr lang="fr-CA" u="sng" dirty="0" smtClean="0">
                <a:latin typeface="Arial" pitchFamily="34" charset="0"/>
                <a:cs typeface="Arial" pitchFamily="34" charset="0"/>
              </a:rPr>
              <a:t>ces</a:t>
            </a:r>
            <a:r>
              <a:rPr lang="fr-CA" dirty="0" smtClean="0">
                <a:latin typeface="Arial" pitchFamily="34" charset="0"/>
                <a:cs typeface="Arial" pitchFamily="34" charset="0"/>
              </a:rPr>
              <a:t> maisons ont montré :</a:t>
            </a:r>
          </a:p>
          <a:p>
            <a:pPr eaLnBrk="1" hangingPunct="1">
              <a:buFontTx/>
              <a:buChar char="•"/>
            </a:pPr>
            <a:r>
              <a:rPr lang="fr-CA" baseline="0" dirty="0" smtClean="0">
                <a:latin typeface="Arial" pitchFamily="34" charset="0"/>
                <a:cs typeface="Arial" pitchFamily="34" charset="0"/>
              </a:rPr>
              <a:t> </a:t>
            </a:r>
            <a:r>
              <a:rPr lang="fr-CA" dirty="0" smtClean="0">
                <a:latin typeface="Arial" pitchFamily="34" charset="0"/>
                <a:cs typeface="Arial" pitchFamily="34" charset="0"/>
              </a:rPr>
              <a:t>dans tous les cas – des niveaux acceptables de radon par rapport à l’ancienne directive de 800 Bq/m³;</a:t>
            </a:r>
          </a:p>
          <a:p>
            <a:pPr marL="0" lvl="2">
              <a:buFontTx/>
              <a:buChar char="•"/>
            </a:pPr>
            <a:r>
              <a:rPr lang="fr-CA" dirty="0" smtClean="0">
                <a:latin typeface="Arial" pitchFamily="34" charset="0"/>
                <a:cs typeface="Arial" pitchFamily="34" charset="0"/>
              </a:rPr>
              <a:t> dans 50 % de tous les cas – les maisons se situaient à l’intérieur de la nouvelle directive de 200 Bq/m³.</a:t>
            </a:r>
          </a:p>
          <a:p>
            <a:pPr marL="0" lvl="2">
              <a:buFontTx/>
              <a:buNone/>
            </a:pPr>
            <a:r>
              <a:rPr lang="fr-CA" dirty="0" smtClean="0">
                <a:latin typeface="Arial" pitchFamily="34" charset="0"/>
                <a:cs typeface="Arial" pitchFamily="34" charset="0"/>
              </a:rPr>
              <a:t> Des problèmes avaient été relevés par le protocole d’inspection pour les maisons présentant une concentration de plus de 200 Bq/m³ </a:t>
            </a:r>
            <a:br>
              <a:rPr lang="fr-CA" dirty="0" smtClean="0">
                <a:latin typeface="Arial" pitchFamily="34" charset="0"/>
                <a:cs typeface="Arial" pitchFamily="34" charset="0"/>
              </a:rPr>
            </a:br>
            <a:endParaRPr lang="fr-CA" dirty="0" smtClean="0">
              <a:latin typeface="Arial" pitchFamily="34" charset="0"/>
              <a:cs typeface="Arial" pitchFamily="34" charset="0"/>
            </a:endParaRPr>
          </a:p>
          <a:p>
            <a:pPr marL="0" lvl="2"/>
            <a:r>
              <a:rPr lang="fr-CA" dirty="0" smtClean="0">
                <a:latin typeface="Arial" pitchFamily="34" charset="0"/>
                <a:cs typeface="Arial" pitchFamily="34" charset="0"/>
              </a:rPr>
              <a:t>Le groupe d'étude en est donc arrivé à la conclusion que les dispositions actuelles du CNB, lorsqu’elles sont appliquées et font l’objet d’inspections, offrent une protection de base acceptable.</a:t>
            </a:r>
          </a:p>
        </p:txBody>
      </p:sp>
      <p:sp>
        <p:nvSpPr>
          <p:cNvPr id="48132" name="Slide Number Placeholder 3"/>
          <p:cNvSpPr>
            <a:spLocks noGrp="1"/>
          </p:cNvSpPr>
          <p:nvPr>
            <p:ph type="sldNum" sz="quarter" idx="5"/>
          </p:nvPr>
        </p:nvSpPr>
        <p:spPr/>
        <p:txBody>
          <a:bodyPr/>
          <a:lstStyle/>
          <a:p>
            <a:pPr>
              <a:defRPr/>
            </a:pPr>
            <a:fld id="{EF612B28-E954-416B-9EAA-4CF346058AE9}" type="slidenum">
              <a:rPr lang="en-US" smtClean="0"/>
              <a:pPr>
                <a:defRPr/>
              </a:pPr>
              <a:t>11</a:t>
            </a:fld>
            <a:endParaRPr lang="en-US" dirty="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p:spPr>
      </p:sp>
      <p:sp>
        <p:nvSpPr>
          <p:cNvPr id="5529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fr-CA" dirty="0" smtClean="0">
                <a:latin typeface="Arial" pitchFamily="34" charset="0"/>
                <a:cs typeface="Arial" pitchFamily="34" charset="0"/>
              </a:rPr>
              <a:t>Avant de présenter les modifications, permettez-mois d’expliquer en quoi consistaient les exigences relatives au radon dans le CNB 1995/2005.</a:t>
            </a:r>
          </a:p>
          <a:p>
            <a:pPr eaLnBrk="1" hangingPunct="1"/>
            <a:endParaRPr lang="fr-CA" dirty="0" smtClean="0">
              <a:latin typeface="Arial" pitchFamily="34" charset="0"/>
              <a:cs typeface="Arial" pitchFamily="34" charset="0"/>
            </a:endParaRPr>
          </a:p>
          <a:p>
            <a:pPr eaLnBrk="1" hangingPunct="1"/>
            <a:r>
              <a:rPr lang="fr-CA" dirty="0" smtClean="0">
                <a:latin typeface="Arial" pitchFamily="34" charset="0"/>
                <a:cs typeface="Arial" pitchFamily="34" charset="0"/>
              </a:rPr>
              <a:t>Pour les grands bâtiments, les exigences de conception étaient traitées du point de vue des systèmes, en ce qui a trait aux exigences de base visant :</a:t>
            </a:r>
          </a:p>
          <a:p>
            <a:pPr marL="0" lvl="1" indent="-90488">
              <a:buFontTx/>
              <a:buChar char="•"/>
            </a:pPr>
            <a:r>
              <a:rPr lang="fr-CA" dirty="0" smtClean="0">
                <a:latin typeface="Arial" pitchFamily="34" charset="0"/>
                <a:cs typeface="Arial" pitchFamily="34" charset="0"/>
              </a:rPr>
              <a:t>les systèmes d’étanchéisation à l’air</a:t>
            </a:r>
          </a:p>
          <a:p>
            <a:pPr marL="0" lvl="1" indent="-90488">
              <a:buFontTx/>
              <a:buChar char="•"/>
            </a:pPr>
            <a:r>
              <a:rPr lang="fr-CA" dirty="0" smtClean="0">
                <a:latin typeface="Arial" pitchFamily="34" charset="0"/>
                <a:cs typeface="Arial" pitchFamily="34" charset="0"/>
              </a:rPr>
              <a:t>le drainage et la protection contre l’eau</a:t>
            </a:r>
          </a:p>
          <a:p>
            <a:pPr marL="0" lvl="1" indent="-90488">
              <a:buFontTx/>
              <a:buChar char="•"/>
            </a:pPr>
            <a:r>
              <a:rPr lang="fr-CA" dirty="0" smtClean="0">
                <a:latin typeface="Arial" pitchFamily="34" charset="0"/>
                <a:cs typeface="Arial" pitchFamily="34" charset="0"/>
              </a:rPr>
              <a:t>les installations de ventilation </a:t>
            </a:r>
          </a:p>
          <a:p>
            <a:pPr marL="0" lvl="1" indent="-90488">
              <a:buFontTx/>
              <a:buChar char="•"/>
            </a:pPr>
            <a:r>
              <a:rPr lang="fr-CA" dirty="0" smtClean="0">
                <a:latin typeface="Arial" pitchFamily="34" charset="0"/>
                <a:cs typeface="Arial" pitchFamily="34" charset="0"/>
              </a:rPr>
              <a:t>les agents contaminants</a:t>
            </a:r>
          </a:p>
          <a:p>
            <a:pPr marL="0" lvl="1" indent="-90488">
              <a:buFontTx/>
              <a:buChar char="•"/>
            </a:pPr>
            <a:r>
              <a:rPr lang="fr-CA" dirty="0" smtClean="0">
                <a:latin typeface="Arial" pitchFamily="34" charset="0"/>
                <a:cs typeface="Arial" pitchFamily="34" charset="0"/>
              </a:rPr>
              <a:t>l’excavation </a:t>
            </a:r>
          </a:p>
          <a:p>
            <a:pPr marL="0" lvl="1" indent="-90488"/>
            <a:endParaRPr lang="fr-CA" dirty="0" smtClean="0">
              <a:latin typeface="Arial" pitchFamily="34" charset="0"/>
              <a:cs typeface="Arial" pitchFamily="34" charset="0"/>
            </a:endParaRPr>
          </a:p>
          <a:p>
            <a:pPr marL="0" lvl="1" indent="-90488"/>
            <a:r>
              <a:rPr lang="fr-CA" dirty="0" smtClean="0">
                <a:latin typeface="Arial" pitchFamily="34" charset="0"/>
                <a:cs typeface="Arial" pitchFamily="34" charset="0"/>
              </a:rPr>
              <a:t>Du point de vue des exigences spécifiques, le radon était seulement mentionné dans une phrase d’une note d’annexe à la partie 5.</a:t>
            </a:r>
          </a:p>
          <a:p>
            <a:pPr eaLnBrk="1" hangingPunct="1"/>
            <a:endParaRPr lang="fr-CA" dirty="0" smtClean="0"/>
          </a:p>
        </p:txBody>
      </p:sp>
      <p:sp>
        <p:nvSpPr>
          <p:cNvPr id="49156" name="Slide Number Placeholder 3"/>
          <p:cNvSpPr>
            <a:spLocks noGrp="1"/>
          </p:cNvSpPr>
          <p:nvPr>
            <p:ph type="sldNum" sz="quarter" idx="5"/>
          </p:nvPr>
        </p:nvSpPr>
        <p:spPr/>
        <p:txBody>
          <a:bodyPr/>
          <a:lstStyle/>
          <a:p>
            <a:pPr>
              <a:defRPr/>
            </a:pPr>
            <a:fld id="{0CFB2A5E-3C64-479A-BE71-FE91DBBDEED9}" type="slidenum">
              <a:rPr lang="en-US" smtClean="0"/>
              <a:pPr>
                <a:defRPr/>
              </a:pPr>
              <a:t>12</a:t>
            </a:fld>
            <a:endParaRPr lang="en-US" dirty="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p:spPr>
      </p:sp>
      <p:sp>
        <p:nvSpPr>
          <p:cNvPr id="563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fr-CA" dirty="0" smtClean="0">
                <a:latin typeface="Arial" pitchFamily="34" charset="0"/>
                <a:cs typeface="Arial" pitchFamily="34" charset="0"/>
              </a:rPr>
              <a:t>Examinons les exigences de la partie 5 du CNB 2005.</a:t>
            </a:r>
          </a:p>
          <a:p>
            <a:pPr eaLnBrk="1" hangingPunct="1"/>
            <a:endParaRPr lang="fr-CA" dirty="0" smtClean="0">
              <a:latin typeface="Arial" pitchFamily="34" charset="0"/>
              <a:cs typeface="Arial" pitchFamily="34" charset="0"/>
            </a:endParaRPr>
          </a:p>
          <a:p>
            <a:pPr eaLnBrk="1" hangingPunct="1"/>
            <a:r>
              <a:rPr lang="fr-CA" dirty="0" smtClean="0">
                <a:latin typeface="Arial" pitchFamily="34" charset="0"/>
                <a:cs typeface="Arial" pitchFamily="34" charset="0"/>
              </a:rPr>
              <a:t>La section de la partie 5 qui traite de l’élimination des fuites d’air précisait les cibles de performance suivantes :</a:t>
            </a:r>
          </a:p>
          <a:p>
            <a:pPr eaLnBrk="1" hangingPunct="1">
              <a:buFontTx/>
              <a:buChar char="•"/>
            </a:pPr>
            <a:r>
              <a:rPr lang="fr-CA" dirty="0" smtClean="0">
                <a:latin typeface="Arial" pitchFamily="34" charset="0"/>
                <a:cs typeface="Arial" pitchFamily="34" charset="0"/>
              </a:rPr>
              <a:t>fournir et maintenir des conditions acceptables;</a:t>
            </a:r>
          </a:p>
          <a:p>
            <a:pPr eaLnBrk="1" hangingPunct="1">
              <a:buFontTx/>
              <a:buChar char="•"/>
            </a:pPr>
            <a:r>
              <a:rPr lang="fr-CA" dirty="0" smtClean="0">
                <a:latin typeface="Arial" pitchFamily="34" charset="0"/>
                <a:cs typeface="Arial" pitchFamily="34" charset="0"/>
              </a:rPr>
              <a:t>réduire au minimum la condensation et l’infiltration des précipitations;</a:t>
            </a:r>
          </a:p>
          <a:p>
            <a:pPr eaLnBrk="1" hangingPunct="1">
              <a:buFontTx/>
              <a:buChar char="•"/>
            </a:pPr>
            <a:r>
              <a:rPr lang="fr-CA" dirty="0" smtClean="0">
                <a:latin typeface="Arial" pitchFamily="34" charset="0"/>
                <a:cs typeface="Arial" pitchFamily="34" charset="0"/>
              </a:rPr>
              <a:t>éviter la formation de bancs de glace;</a:t>
            </a:r>
          </a:p>
          <a:p>
            <a:pPr eaLnBrk="1" hangingPunct="1">
              <a:buFontTx/>
              <a:buChar char="•"/>
            </a:pPr>
            <a:r>
              <a:rPr lang="fr-CA" dirty="0" smtClean="0">
                <a:latin typeface="Arial" pitchFamily="34" charset="0"/>
                <a:cs typeface="Arial" pitchFamily="34" charset="0"/>
              </a:rPr>
              <a:t>ne pas nuire au fonctionnement des installations techniques.</a:t>
            </a:r>
          </a:p>
          <a:p>
            <a:pPr eaLnBrk="1" hangingPunct="1"/>
            <a:endParaRPr lang="fr-CA" dirty="0" smtClean="0">
              <a:latin typeface="Arial" pitchFamily="34" charset="0"/>
              <a:cs typeface="Arial" pitchFamily="34" charset="0"/>
            </a:endParaRPr>
          </a:p>
          <a:p>
            <a:pPr marL="0" lvl="1" eaLnBrk="1" hangingPunct="1"/>
            <a:r>
              <a:rPr lang="fr-CA" dirty="0" smtClean="0">
                <a:latin typeface="Arial" pitchFamily="34" charset="0"/>
                <a:cs typeface="Arial" pitchFamily="34" charset="0"/>
              </a:rPr>
              <a:t>Et la note d’annexe indiquait ce qui suit :</a:t>
            </a:r>
          </a:p>
          <a:p>
            <a:pPr marL="0" marR="0" lvl="1" indent="0" algn="l" defTabSz="914400" rtl="0" eaLnBrk="1" fontAlgn="base" latinLnBrk="0" hangingPunct="1">
              <a:lnSpc>
                <a:spcPct val="100000"/>
              </a:lnSpc>
              <a:spcBef>
                <a:spcPct val="30000"/>
              </a:spcBef>
              <a:spcAft>
                <a:spcPct val="0"/>
              </a:spcAft>
              <a:buClrTx/>
              <a:buSzTx/>
              <a:buFontTx/>
              <a:buNone/>
              <a:tabLst/>
              <a:defRPr/>
            </a:pPr>
            <a:r>
              <a:rPr lang="fr-CA" sz="1200" dirty="0" smtClean="0">
                <a:latin typeface="Arial" pitchFamily="34" charset="0"/>
                <a:cs typeface="Arial" pitchFamily="34" charset="0"/>
              </a:rPr>
              <a:t>« </a:t>
            </a:r>
            <a:r>
              <a:rPr lang="fr-CA" sz="1200" noProof="0" dirty="0" smtClean="0">
                <a:latin typeface="Arial" pitchFamily="34" charset="0"/>
                <a:cs typeface="Arial" pitchFamily="34" charset="0"/>
              </a:rPr>
              <a:t>Afin de limiter l’infiltration des gaz comme le radon et le méthane, un système d’étanchéité à l’air peut être exigé dans les composants et les ensembles de construction en contact avec le sol</a:t>
            </a:r>
            <a:r>
              <a:rPr lang="fr-CA" sz="1200" dirty="0" smtClean="0">
                <a:latin typeface="Arial" pitchFamily="34" charset="0"/>
                <a:cs typeface="Arial" pitchFamily="34" charset="0"/>
              </a:rPr>
              <a:t>. »</a:t>
            </a:r>
          </a:p>
        </p:txBody>
      </p:sp>
      <p:sp>
        <p:nvSpPr>
          <p:cNvPr id="50180" name="Slide Number Placeholder 3"/>
          <p:cNvSpPr>
            <a:spLocks noGrp="1"/>
          </p:cNvSpPr>
          <p:nvPr>
            <p:ph type="sldNum" sz="quarter" idx="5"/>
          </p:nvPr>
        </p:nvSpPr>
        <p:spPr/>
        <p:txBody>
          <a:bodyPr/>
          <a:lstStyle/>
          <a:p>
            <a:pPr>
              <a:defRPr/>
            </a:pPr>
            <a:fld id="{2B4B550F-2193-49FC-A61D-AD67F4E55A5F}" type="slidenum">
              <a:rPr lang="en-US" smtClean="0"/>
              <a:pPr>
                <a:defRPr/>
              </a:pPr>
              <a:t>13</a:t>
            </a:fld>
            <a:endParaRPr lang="en-US" dirty="0"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p:spPr>
      </p:sp>
      <p:sp>
        <p:nvSpPr>
          <p:cNvPr id="5734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fr-CA" dirty="0" smtClean="0">
                <a:latin typeface="Arial" pitchFamily="34" charset="0"/>
                <a:cs typeface="Arial" pitchFamily="34" charset="0"/>
              </a:rPr>
              <a:t>La modification apportée au corps de la partie 5 du CNB introduit une cible de performance spécifique au radon. Elle est présentée ci-dessous en bleu. </a:t>
            </a:r>
          </a:p>
          <a:p>
            <a:pPr eaLnBrk="1" hangingPunct="1"/>
            <a:r>
              <a:rPr lang="fr-CA" dirty="0" smtClean="0">
                <a:latin typeface="Arial" pitchFamily="34" charset="0"/>
                <a:cs typeface="Arial" pitchFamily="34" charset="0"/>
              </a:rPr>
              <a:t>La modification précise ce qui suit : </a:t>
            </a:r>
          </a:p>
          <a:p>
            <a:pPr marL="0" marR="0" lvl="1" indent="0" algn="l" defTabSz="914400" rtl="0" eaLnBrk="1" fontAlgn="base" latinLnBrk="0" hangingPunct="1">
              <a:lnSpc>
                <a:spcPct val="100000"/>
              </a:lnSpc>
              <a:spcBef>
                <a:spcPct val="30000"/>
              </a:spcBef>
              <a:spcAft>
                <a:spcPct val="0"/>
              </a:spcAft>
              <a:buClrTx/>
              <a:buSzTx/>
              <a:buFontTx/>
              <a:buNone/>
              <a:tabLst/>
              <a:defRPr/>
            </a:pPr>
            <a:r>
              <a:rPr lang="fr-CA" dirty="0" smtClean="0">
                <a:solidFill>
                  <a:srgbClr val="0000FF"/>
                </a:solidFill>
                <a:latin typeface="Arial" pitchFamily="34" charset="0"/>
                <a:cs typeface="Arial" pitchFamily="34" charset="0"/>
              </a:rPr>
              <a:t>« </a:t>
            </a:r>
            <a:r>
              <a:rPr lang="fr-CA" u="none" noProof="0" dirty="0" smtClean="0">
                <a:solidFill>
                  <a:srgbClr val="0000FF"/>
                </a:solidFill>
                <a:latin typeface="Arial" pitchFamily="34" charset="0"/>
                <a:cs typeface="Arial" pitchFamily="34" charset="0"/>
              </a:rPr>
              <a:t>Réduire au minimum les infiltrations de radon à partir du sol dans le but de maintenir la concentration de radon à l’intérieur à un niveau acceptable </a:t>
            </a:r>
            <a:r>
              <a:rPr lang="fr-CA" dirty="0" smtClean="0">
                <a:solidFill>
                  <a:srgbClr val="0000FF"/>
                </a:solidFill>
                <a:latin typeface="Arial" pitchFamily="34" charset="0"/>
                <a:cs typeface="Arial" pitchFamily="34" charset="0"/>
              </a:rPr>
              <a:t>. »</a:t>
            </a:r>
            <a:endParaRPr lang="fr-CA" dirty="0" smtClean="0">
              <a:latin typeface="Arial" pitchFamily="34" charset="0"/>
              <a:cs typeface="Arial" pitchFamily="34" charset="0"/>
            </a:endParaRPr>
          </a:p>
        </p:txBody>
      </p:sp>
      <p:sp>
        <p:nvSpPr>
          <p:cNvPr id="51204" name="Slide Number Placeholder 3"/>
          <p:cNvSpPr>
            <a:spLocks noGrp="1"/>
          </p:cNvSpPr>
          <p:nvPr>
            <p:ph type="sldNum" sz="quarter" idx="5"/>
          </p:nvPr>
        </p:nvSpPr>
        <p:spPr/>
        <p:txBody>
          <a:bodyPr/>
          <a:lstStyle/>
          <a:p>
            <a:pPr>
              <a:defRPr/>
            </a:pPr>
            <a:fld id="{59437C08-14E2-4BD6-9614-FE5D0805166C}" type="slidenum">
              <a:rPr lang="en-US" smtClean="0"/>
              <a:pPr>
                <a:defRPr/>
              </a:pPr>
              <a:t>14</a:t>
            </a:fld>
            <a:endParaRPr lang="en-US" dirty="0"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p:spPr>
      </p:sp>
      <p:sp>
        <p:nvSpPr>
          <p:cNvPr id="5837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fr-CA" dirty="0" smtClean="0">
                <a:latin typeface="Arial" pitchFamily="34" charset="0"/>
                <a:cs typeface="Arial" pitchFamily="34" charset="0"/>
              </a:rPr>
              <a:t>La modification apportée à la partie 5 inclut également la modification d’une note d'annexe afin d’attirer l’attention sur les autres mesures, en plus d’un système d’étanchéité à l’air, qui peuvent être nécessaires pour abaisser la concentration de radon à un niveau inférieur à la nouvelle limite précisée par Santé Canada (200 Bq/m³).</a:t>
            </a:r>
          </a:p>
          <a:p>
            <a:pPr eaLnBrk="1" hangingPunct="1"/>
            <a:endParaRPr lang="fr-CA" dirty="0" smtClean="0">
              <a:latin typeface="Arial" pitchFamily="34" charset="0"/>
              <a:cs typeface="Arial" pitchFamily="34" charset="0"/>
            </a:endParaRPr>
          </a:p>
          <a:p>
            <a:pPr eaLnBrk="1" hangingPunct="1"/>
            <a:r>
              <a:rPr lang="fr-CA" dirty="0" smtClean="0">
                <a:latin typeface="Arial" pitchFamily="34" charset="0"/>
                <a:cs typeface="Arial" pitchFamily="34" charset="0"/>
              </a:rPr>
              <a:t>La note d'annexe mentionne également trois documents publiés par la Société canadienne d’hypothèques et de logement, Santé Canada et l’Environmental Protection Agency, dans lesquels on pourra trouver de l’information additionnelle sur les</a:t>
            </a:r>
            <a:r>
              <a:rPr lang="fr-CA" baseline="0" dirty="0" smtClean="0">
                <a:latin typeface="Arial" pitchFamily="34" charset="0"/>
                <a:cs typeface="Arial" pitchFamily="34" charset="0"/>
              </a:rPr>
              <a:t> </a:t>
            </a:r>
            <a:r>
              <a:rPr lang="fr-CA" dirty="0" smtClean="0">
                <a:latin typeface="Arial" pitchFamily="34" charset="0"/>
                <a:cs typeface="Arial" pitchFamily="34" charset="0"/>
              </a:rPr>
              <a:t>infiltrations</a:t>
            </a:r>
            <a:r>
              <a:rPr lang="fr-CA" baseline="0" dirty="0" smtClean="0">
                <a:latin typeface="Arial" pitchFamily="34" charset="0"/>
                <a:cs typeface="Arial" pitchFamily="34" charset="0"/>
              </a:rPr>
              <a:t> </a:t>
            </a:r>
            <a:r>
              <a:rPr lang="fr-CA" dirty="0" smtClean="0">
                <a:latin typeface="Arial" pitchFamily="34" charset="0"/>
                <a:cs typeface="Arial" pitchFamily="34" charset="0"/>
              </a:rPr>
              <a:t>de radon.</a:t>
            </a:r>
          </a:p>
        </p:txBody>
      </p:sp>
      <p:sp>
        <p:nvSpPr>
          <p:cNvPr id="52228" name="Slide Number Placeholder 3"/>
          <p:cNvSpPr>
            <a:spLocks noGrp="1"/>
          </p:cNvSpPr>
          <p:nvPr>
            <p:ph type="sldNum" sz="quarter" idx="5"/>
          </p:nvPr>
        </p:nvSpPr>
        <p:spPr/>
        <p:txBody>
          <a:bodyPr/>
          <a:lstStyle/>
          <a:p>
            <a:pPr>
              <a:defRPr/>
            </a:pPr>
            <a:fld id="{E7EFA1B0-A12B-41E3-B1A4-D55F3CB0C514}" type="slidenum">
              <a:rPr lang="en-US" smtClean="0"/>
              <a:pPr>
                <a:defRPr/>
              </a:pPr>
              <a:t>15</a:t>
            </a:fld>
            <a:endParaRPr lang="en-US" dirty="0"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bwMode="auto">
          <a:noFill/>
          <a:ln>
            <a:solidFill>
              <a:srgbClr val="000000"/>
            </a:solidFill>
            <a:miter lim="800000"/>
            <a:headEnd/>
            <a:tailEnd/>
          </a:ln>
        </p:spPr>
      </p:sp>
      <p:sp>
        <p:nvSpPr>
          <p:cNvPr id="5939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fr-CA" dirty="0" smtClean="0">
                <a:latin typeface="Arial" pitchFamily="34" charset="0"/>
                <a:cs typeface="Arial" pitchFamily="34" charset="0"/>
              </a:rPr>
              <a:t>La partie 6 du CNB 2005 présentait une liste de documents relatifs aux règles de l’art</a:t>
            </a:r>
            <a:r>
              <a:rPr lang="fr-CA" baseline="0" dirty="0" smtClean="0">
                <a:latin typeface="Arial" pitchFamily="34" charset="0"/>
                <a:cs typeface="Arial" pitchFamily="34" charset="0"/>
              </a:rPr>
              <a:t> </a:t>
            </a:r>
            <a:r>
              <a:rPr lang="fr-CA" dirty="0" smtClean="0">
                <a:latin typeface="Arial" pitchFamily="34" charset="0"/>
                <a:cs typeface="Arial" pitchFamily="34" charset="0"/>
              </a:rPr>
              <a:t>en matière d’installations de chauffage, de ventilation et de conditionnement d’air.</a:t>
            </a:r>
          </a:p>
        </p:txBody>
      </p:sp>
      <p:sp>
        <p:nvSpPr>
          <p:cNvPr id="53252" name="Slide Number Placeholder 3"/>
          <p:cNvSpPr>
            <a:spLocks noGrp="1"/>
          </p:cNvSpPr>
          <p:nvPr>
            <p:ph type="sldNum" sz="quarter" idx="5"/>
          </p:nvPr>
        </p:nvSpPr>
        <p:spPr/>
        <p:txBody>
          <a:bodyPr/>
          <a:lstStyle/>
          <a:p>
            <a:pPr>
              <a:defRPr/>
            </a:pPr>
            <a:fld id="{90400E1D-BCAF-4E93-B930-F25F7841120C}" type="slidenum">
              <a:rPr lang="en-US" smtClean="0"/>
              <a:pPr>
                <a:defRPr/>
              </a:pPr>
              <a:t>16</a:t>
            </a:fld>
            <a:endParaRPr lang="en-US" dirty="0"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p:spPr>
      </p:sp>
      <p:sp>
        <p:nvSpPr>
          <p:cNvPr id="60419" name="Notes Placeholder 2"/>
          <p:cNvSpPr>
            <a:spLocks noGrp="1"/>
          </p:cNvSpPr>
          <p:nvPr>
            <p:ph type="body" idx="1"/>
          </p:nvPr>
        </p:nvSpPr>
        <p:spPr bwMode="auto">
          <a:noFill/>
        </p:spPr>
        <p:txBody>
          <a:bodyPr wrap="square" numCol="1" anchor="t" anchorCtr="0" compatLnSpc="1">
            <a:prstTxWarp prst="textNoShape">
              <a:avLst/>
            </a:prstTxWarp>
          </a:bodyPr>
          <a:lstStyle/>
          <a:p>
            <a:pPr defTabSz="906463" eaLnBrk="1" hangingPunct="1"/>
            <a:r>
              <a:rPr lang="fr-CA" dirty="0" smtClean="0"/>
              <a:t>La modification apportée à la partie 6 et incluse dans le CNB 2010 ajoute un document d’orientation relatif au radon à la liste des documents sur les règles de l’art.</a:t>
            </a:r>
          </a:p>
          <a:p>
            <a:pPr defTabSz="906463" eaLnBrk="1" hangingPunct="1"/>
            <a:endParaRPr lang="fr-CA" dirty="0" smtClean="0"/>
          </a:p>
          <a:p>
            <a:pPr defTabSz="906463" eaLnBrk="1" hangingPunct="1"/>
            <a:r>
              <a:rPr lang="fr-CA" dirty="0" smtClean="0"/>
              <a:t>Le document provient de l’EPA – l’Environmental Protection Agency américaine – et contient des données de conception pour les écoles et d’autres grands bâtiments.</a:t>
            </a:r>
          </a:p>
        </p:txBody>
      </p:sp>
      <p:sp>
        <p:nvSpPr>
          <p:cNvPr id="54276" name="Slide Number Placeholder 3"/>
          <p:cNvSpPr>
            <a:spLocks noGrp="1"/>
          </p:cNvSpPr>
          <p:nvPr>
            <p:ph type="sldNum" sz="quarter" idx="5"/>
          </p:nvPr>
        </p:nvSpPr>
        <p:spPr/>
        <p:txBody>
          <a:bodyPr/>
          <a:lstStyle/>
          <a:p>
            <a:pPr>
              <a:defRPr/>
            </a:pPr>
            <a:fld id="{1F2BFCAB-4E71-4D6C-91B1-0803F6C728ED}" type="slidenum">
              <a:rPr lang="en-US" smtClean="0"/>
              <a:pPr>
                <a:defRPr/>
              </a:pPr>
              <a:t>17</a:t>
            </a:fld>
            <a:endParaRPr lang="en-US" dirty="0"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noFill/>
          <a:ln>
            <a:solidFill>
              <a:srgbClr val="000000"/>
            </a:solidFill>
            <a:miter lim="800000"/>
            <a:headEnd/>
            <a:tailEnd/>
          </a:ln>
        </p:spPr>
      </p:sp>
      <p:sp>
        <p:nvSpPr>
          <p:cNvPr id="6144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fr-CA" dirty="0" smtClean="0">
                <a:latin typeface="Arial" pitchFamily="34" charset="0"/>
                <a:cs typeface="Arial" pitchFamily="34" charset="0"/>
              </a:rPr>
              <a:t>La modification apportée à la note d’annexe de la partie 6 est semblable à la modification apportée à la note d'annexe de la partie 5. </a:t>
            </a:r>
          </a:p>
          <a:p>
            <a:pPr eaLnBrk="1" hangingPunct="1"/>
            <a:r>
              <a:rPr lang="fr-CA" dirty="0" smtClean="0">
                <a:latin typeface="Arial" pitchFamily="34" charset="0"/>
                <a:cs typeface="Arial" pitchFamily="34" charset="0"/>
              </a:rPr>
              <a:t>Elle </a:t>
            </a:r>
          </a:p>
          <a:p>
            <a:pPr eaLnBrk="1" hangingPunct="1">
              <a:buFontTx/>
              <a:buChar char="•"/>
            </a:pPr>
            <a:r>
              <a:rPr lang="fr-CA" dirty="0" smtClean="0">
                <a:latin typeface="Arial" pitchFamily="34" charset="0"/>
                <a:cs typeface="Arial" pitchFamily="34" charset="0"/>
              </a:rPr>
              <a:t> attire l’attention sur les mesures qui peuvent être requises afin de réduire la concentration de radon à un niveau inférieur à la nouvelle directive de 200 Bq/m³ précisée par Santé Canada;</a:t>
            </a:r>
          </a:p>
          <a:p>
            <a:pPr eaLnBrk="1" hangingPunct="1"/>
            <a:r>
              <a:rPr lang="fr-CA" dirty="0" smtClean="0">
                <a:latin typeface="Arial" pitchFamily="34" charset="0"/>
                <a:cs typeface="Arial" pitchFamily="34" charset="0"/>
              </a:rPr>
              <a:t>et elle </a:t>
            </a:r>
          </a:p>
          <a:p>
            <a:pPr eaLnBrk="1" hangingPunct="1">
              <a:buFontTx/>
              <a:buChar char="•"/>
            </a:pPr>
            <a:r>
              <a:rPr lang="fr-CA" dirty="0" smtClean="0">
                <a:latin typeface="Arial" pitchFamily="34" charset="0"/>
                <a:cs typeface="Arial" pitchFamily="34" charset="0"/>
              </a:rPr>
              <a:t> énumère deux documents publiés par la Société canadienne d’hypothèques et de logement et Santé Canada dans lesquels on peut trouver de l’information additionnelle sur les</a:t>
            </a:r>
            <a:r>
              <a:rPr lang="fr-CA" baseline="0" dirty="0" smtClean="0">
                <a:latin typeface="Arial" pitchFamily="34" charset="0"/>
                <a:cs typeface="Arial" pitchFamily="34" charset="0"/>
              </a:rPr>
              <a:t> </a:t>
            </a:r>
            <a:r>
              <a:rPr lang="fr-CA" dirty="0" smtClean="0">
                <a:latin typeface="Arial" pitchFamily="34" charset="0"/>
                <a:cs typeface="Arial" pitchFamily="34" charset="0"/>
              </a:rPr>
              <a:t>infiltrations de radon.</a:t>
            </a:r>
          </a:p>
        </p:txBody>
      </p:sp>
      <p:sp>
        <p:nvSpPr>
          <p:cNvPr id="55300" name="Slide Number Placeholder 3"/>
          <p:cNvSpPr>
            <a:spLocks noGrp="1"/>
          </p:cNvSpPr>
          <p:nvPr>
            <p:ph type="sldNum" sz="quarter" idx="5"/>
          </p:nvPr>
        </p:nvSpPr>
        <p:spPr/>
        <p:txBody>
          <a:bodyPr/>
          <a:lstStyle/>
          <a:p>
            <a:pPr>
              <a:defRPr/>
            </a:pPr>
            <a:fld id="{3E0D49A3-1647-4593-9951-A772E6295C21}" type="slidenum">
              <a:rPr lang="en-US" smtClean="0"/>
              <a:pPr>
                <a:defRPr/>
              </a:pPr>
              <a:t>18</a:t>
            </a:fld>
            <a:endParaRPr lang="en-US" dirty="0"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noFill/>
          <a:ln>
            <a:solidFill>
              <a:srgbClr val="000000"/>
            </a:solidFill>
            <a:miter lim="800000"/>
            <a:headEnd/>
            <a:tailEnd/>
          </a:ln>
        </p:spPr>
      </p:sp>
      <p:sp>
        <p:nvSpPr>
          <p:cNvPr id="624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fr-CA" dirty="0" smtClean="0">
                <a:latin typeface="Arial" pitchFamily="34" charset="0"/>
                <a:cs typeface="Arial" pitchFamily="34" charset="0"/>
              </a:rPr>
              <a:t>Nous allons maintenant nous intéresser aux maisons et aux petits bâtiments. Ces types de bâtiments sont traités à la partie 9 du CNB, au moyen d’exigences prescriptives.</a:t>
            </a:r>
          </a:p>
          <a:p>
            <a:pPr eaLnBrk="1" hangingPunct="1"/>
            <a:endParaRPr lang="fr-CA" dirty="0" smtClean="0">
              <a:latin typeface="Arial" pitchFamily="34" charset="0"/>
              <a:cs typeface="Arial" pitchFamily="34" charset="0"/>
            </a:endParaRPr>
          </a:p>
          <a:p>
            <a:pPr eaLnBrk="1" hangingPunct="1"/>
            <a:r>
              <a:rPr lang="fr-CA" dirty="0" smtClean="0">
                <a:latin typeface="Arial" pitchFamily="34" charset="0"/>
                <a:cs typeface="Arial" pitchFamily="34" charset="0"/>
              </a:rPr>
              <a:t>Comme les parties sur les grands bâtiments, la partie 9 du CNB 2005 aborde le radon du point de vue des systèmes, en ce qui a trait aux exigences de base visant :</a:t>
            </a:r>
          </a:p>
          <a:p>
            <a:pPr marL="0" lvl="1" indent="-90488">
              <a:buFontTx/>
              <a:buChar char="•"/>
            </a:pPr>
            <a:r>
              <a:rPr lang="fr-CA" dirty="0" smtClean="0">
                <a:latin typeface="Arial" pitchFamily="34" charset="0"/>
                <a:cs typeface="Arial" pitchFamily="34" charset="0"/>
              </a:rPr>
              <a:t>l’excavation</a:t>
            </a:r>
          </a:p>
          <a:p>
            <a:pPr marL="0" lvl="1" indent="-90488">
              <a:buFontTx/>
              <a:buChar char="•"/>
            </a:pPr>
            <a:r>
              <a:rPr lang="fr-CA" dirty="0" smtClean="0">
                <a:latin typeface="Arial" pitchFamily="34" charset="0"/>
                <a:cs typeface="Arial" pitchFamily="34" charset="0"/>
              </a:rPr>
              <a:t>les matériaux des murs de fondation et du plancher (béton)</a:t>
            </a:r>
          </a:p>
          <a:p>
            <a:pPr marL="0" lvl="1" indent="-90488">
              <a:buFontTx/>
              <a:buChar char="•"/>
            </a:pPr>
            <a:r>
              <a:rPr lang="fr-CA" dirty="0" smtClean="0">
                <a:latin typeface="Arial" pitchFamily="34" charset="0"/>
                <a:cs typeface="Arial" pitchFamily="34" charset="0"/>
              </a:rPr>
              <a:t>les planchers sur sol</a:t>
            </a:r>
          </a:p>
          <a:p>
            <a:pPr marL="0" lvl="1" indent="-90488">
              <a:buFontTx/>
              <a:buChar char="•"/>
            </a:pPr>
            <a:r>
              <a:rPr lang="fr-CA" dirty="0" smtClean="0">
                <a:latin typeface="Arial" pitchFamily="34" charset="0"/>
                <a:cs typeface="Arial" pitchFamily="34" charset="0"/>
              </a:rPr>
              <a:t>la protection contre l’humidité </a:t>
            </a:r>
          </a:p>
          <a:p>
            <a:pPr marL="0" lvl="1" indent="-90488">
              <a:buFontTx/>
              <a:buChar char="•"/>
            </a:pPr>
            <a:r>
              <a:rPr lang="fr-CA" dirty="0" smtClean="0">
                <a:latin typeface="Arial" pitchFamily="34" charset="0"/>
                <a:cs typeface="Arial" pitchFamily="34" charset="0"/>
              </a:rPr>
              <a:t>les systèmes d’étanchéité à l’air</a:t>
            </a:r>
          </a:p>
          <a:p>
            <a:pPr marL="0" lvl="1" indent="-90488">
              <a:buFontTx/>
              <a:buChar char="•"/>
            </a:pPr>
            <a:r>
              <a:rPr lang="fr-CA" dirty="0" smtClean="0">
                <a:latin typeface="Arial" pitchFamily="34" charset="0"/>
                <a:cs typeface="Arial" pitchFamily="34" charset="0"/>
              </a:rPr>
              <a:t>la ventilation </a:t>
            </a:r>
          </a:p>
          <a:p>
            <a:pPr marL="0" lvl="1" indent="-90488"/>
            <a:endParaRPr lang="fr-CA" dirty="0" smtClean="0">
              <a:latin typeface="Arial" pitchFamily="34" charset="0"/>
              <a:cs typeface="Arial" pitchFamily="34" charset="0"/>
            </a:endParaRPr>
          </a:p>
          <a:p>
            <a:pPr marL="0" lvl="1" indent="-90488"/>
            <a:r>
              <a:rPr lang="fr-CA" dirty="0" smtClean="0">
                <a:latin typeface="Arial" pitchFamily="34" charset="0"/>
                <a:cs typeface="Arial" pitchFamily="34" charset="0"/>
              </a:rPr>
              <a:t>Du point de vue des exigences spécifiques, la question du radon fait l’objet d’un passage particulier, la sous-section 9.13.4., qui porte sur la protection contre les gaz souterrains.</a:t>
            </a:r>
          </a:p>
        </p:txBody>
      </p:sp>
      <p:sp>
        <p:nvSpPr>
          <p:cNvPr id="56324" name="Slide Number Placeholder 3"/>
          <p:cNvSpPr>
            <a:spLocks noGrp="1"/>
          </p:cNvSpPr>
          <p:nvPr>
            <p:ph type="sldNum" sz="quarter" idx="5"/>
          </p:nvPr>
        </p:nvSpPr>
        <p:spPr/>
        <p:txBody>
          <a:bodyPr/>
          <a:lstStyle/>
          <a:p>
            <a:pPr>
              <a:defRPr/>
            </a:pPr>
            <a:fld id="{D6E33AE7-EC5F-42E8-98E5-86EA8AE882B1}" type="slidenum">
              <a:rPr lang="en-US" smtClean="0"/>
              <a:pPr>
                <a:defRPr/>
              </a:pPr>
              <a:t>19</a:t>
            </a:fld>
            <a:endParaRPr 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p:spPr>
      </p:sp>
      <p:sp>
        <p:nvSpPr>
          <p:cNvPr id="45059" name="Notes Placeholder 2"/>
          <p:cNvSpPr>
            <a:spLocks noGrp="1"/>
          </p:cNvSpPr>
          <p:nvPr>
            <p:ph type="body" idx="1"/>
          </p:nvPr>
        </p:nvSpPr>
        <p:spPr bwMode="auto">
          <a:noFill/>
        </p:spPr>
        <p:txBody>
          <a:bodyPr wrap="square" numCol="1" anchor="t" anchorCtr="0" compatLnSpc="1">
            <a:prstTxWarp prst="textNoShape">
              <a:avLst/>
            </a:prstTxWarp>
          </a:bodyPr>
          <a:lstStyle/>
          <a:p>
            <a:r>
              <a:rPr lang="fr-CA" noProof="0" dirty="0" smtClean="0">
                <a:latin typeface="Arial" pitchFamily="34" charset="0"/>
                <a:cs typeface="Arial" pitchFamily="34" charset="0"/>
              </a:rPr>
              <a:t>Cette</a:t>
            </a:r>
            <a:r>
              <a:rPr lang="fr-CA" dirty="0" smtClean="0">
                <a:latin typeface="Arial" pitchFamily="34" charset="0"/>
                <a:cs typeface="Arial" pitchFamily="34" charset="0"/>
              </a:rPr>
              <a:t> présentation fait partie d’une série de treize présentations sur les codes modèles nationaux de construction de</a:t>
            </a:r>
            <a:r>
              <a:rPr lang="fr-CA" baseline="0" dirty="0" smtClean="0">
                <a:latin typeface="Arial" pitchFamily="34" charset="0"/>
                <a:cs typeface="Arial" pitchFamily="34" charset="0"/>
              </a:rPr>
              <a:t> </a:t>
            </a:r>
            <a:r>
              <a:rPr lang="fr-CA" dirty="0" smtClean="0">
                <a:latin typeface="Arial" pitchFamily="34" charset="0"/>
                <a:cs typeface="Arial" pitchFamily="34" charset="0"/>
              </a:rPr>
              <a:t>2010. </a:t>
            </a:r>
          </a:p>
          <a:p>
            <a:endParaRPr lang="fr-CA" dirty="0" smtClean="0">
              <a:latin typeface="Arial" pitchFamily="34" charset="0"/>
              <a:cs typeface="Arial" pitchFamily="34" charset="0"/>
            </a:endParaRPr>
          </a:p>
          <a:p>
            <a:r>
              <a:rPr lang="fr-CA" dirty="0" smtClean="0">
                <a:latin typeface="Arial" pitchFamily="34" charset="0"/>
                <a:cs typeface="Arial" pitchFamily="34" charset="0"/>
              </a:rPr>
              <a:t>Il est important de noter que les codes modèles élaborés par la Commission canadienne des codes du bâtiment et de prévention des incendies doivent être adoptés par les autorités provinciales/territoriales pour avoir force de loi.</a:t>
            </a:r>
          </a:p>
          <a:p>
            <a:endParaRPr lang="fr-CA" dirty="0" smtClean="0">
              <a:latin typeface="Arial" pitchFamily="34" charset="0"/>
              <a:cs typeface="Arial" pitchFamily="34" charset="0"/>
            </a:endParaRPr>
          </a:p>
          <a:p>
            <a:r>
              <a:rPr lang="fr-CA" dirty="0" smtClean="0">
                <a:latin typeface="Arial" pitchFamily="34" charset="0"/>
                <a:cs typeface="Arial" pitchFamily="34" charset="0"/>
              </a:rPr>
              <a:t>Les exigences des codes édictées par la loi dans votre province ou votre territoire peuvent donc être différentes des exigences présentées ici.</a:t>
            </a:r>
          </a:p>
          <a:p>
            <a:endParaRPr lang="fr-CA" dirty="0" smtClean="0">
              <a:latin typeface="Arial" pitchFamily="34" charset="0"/>
              <a:cs typeface="Arial" pitchFamily="34" charset="0"/>
            </a:endParaRPr>
          </a:p>
          <a:p>
            <a:r>
              <a:rPr lang="fr-CA" dirty="0" smtClean="0">
                <a:latin typeface="Arial" pitchFamily="34" charset="0"/>
                <a:cs typeface="Arial" pitchFamily="34" charset="0"/>
              </a:rPr>
              <a:t>Veuillez vérifier auprès des autorités locales.</a:t>
            </a:r>
          </a:p>
        </p:txBody>
      </p:sp>
      <p:sp>
        <p:nvSpPr>
          <p:cNvPr id="4" name="Slide Number Placeholder 3"/>
          <p:cNvSpPr>
            <a:spLocks noGrp="1"/>
          </p:cNvSpPr>
          <p:nvPr>
            <p:ph type="sldNum" sz="quarter" idx="5"/>
          </p:nvPr>
        </p:nvSpPr>
        <p:spPr/>
        <p:txBody>
          <a:bodyPr/>
          <a:lstStyle/>
          <a:p>
            <a:pPr>
              <a:defRPr/>
            </a:pPr>
            <a:fld id="{AA605E6F-0B2A-4946-9B54-2753658DA740}" type="slidenum">
              <a:rPr lang="en-CA" smtClean="0"/>
              <a:pPr>
                <a:defRPr/>
              </a:pPr>
              <a:t>2</a:t>
            </a:fld>
            <a:endParaRPr lang="en-CA"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bwMode="auto">
          <a:noFill/>
          <a:ln>
            <a:solidFill>
              <a:srgbClr val="000000"/>
            </a:solidFill>
            <a:miter lim="800000"/>
            <a:headEnd/>
            <a:tailEnd/>
          </a:ln>
        </p:spPr>
      </p:sp>
      <p:sp>
        <p:nvSpPr>
          <p:cNvPr id="63491" name="Notes Placeholder 2"/>
          <p:cNvSpPr>
            <a:spLocks noGrp="1"/>
          </p:cNvSpPr>
          <p:nvPr>
            <p:ph type="body" idx="1"/>
          </p:nvPr>
        </p:nvSpPr>
        <p:spPr bwMode="auto">
          <a:noFill/>
        </p:spPr>
        <p:txBody>
          <a:bodyPr wrap="square" numCol="1" anchor="t" anchorCtr="0" compatLnSpc="1">
            <a:prstTxWarp prst="textNoShape">
              <a:avLst/>
            </a:prstTxWarp>
          </a:bodyPr>
          <a:lstStyle/>
          <a:p>
            <a:r>
              <a:rPr lang="fr-CA" dirty="0" smtClean="0">
                <a:latin typeface="Arial" pitchFamily="34" charset="0"/>
                <a:cs typeface="Arial" pitchFamily="34" charset="0"/>
              </a:rPr>
              <a:t>La protection de base prévue à la partie 9 du CNB 2005 s’appliquait à toutes les maisons et à tous les petits bâtiments, et incluait</a:t>
            </a:r>
          </a:p>
          <a:p>
            <a:pPr marL="0" lvl="1">
              <a:buFontTx/>
              <a:buChar char="•"/>
            </a:pPr>
            <a:endParaRPr lang="fr-CA" dirty="0" smtClean="0">
              <a:latin typeface="Arial" pitchFamily="34" charset="0"/>
              <a:cs typeface="Arial" pitchFamily="34" charset="0"/>
            </a:endParaRPr>
          </a:p>
          <a:p>
            <a:pPr marL="0" lvl="1">
              <a:buFontTx/>
              <a:buChar char="•"/>
            </a:pPr>
            <a:r>
              <a:rPr lang="fr-CA" dirty="0" smtClean="0">
                <a:latin typeface="Arial" pitchFamily="34" charset="0"/>
                <a:cs typeface="Arial" pitchFamily="34" charset="0"/>
              </a:rPr>
              <a:t> des dispositions relatives à l’étanchéité à l’air des murs au-dessous du niveau du sol qui exigeaient que :</a:t>
            </a:r>
          </a:p>
          <a:p>
            <a:pPr marL="452438" lvl="2">
              <a:buFontTx/>
              <a:buChar char="-"/>
            </a:pPr>
            <a:r>
              <a:rPr lang="fr-CA" dirty="0" smtClean="0">
                <a:latin typeface="Arial" pitchFamily="34" charset="0"/>
                <a:cs typeface="Arial" pitchFamily="34" charset="0"/>
              </a:rPr>
              <a:t>le pourtour de la dalle soit scellé au système d’étanchéité à l’air des murs; et</a:t>
            </a:r>
          </a:p>
          <a:p>
            <a:pPr marL="452438" lvl="2">
              <a:buFontTx/>
              <a:buChar char="-"/>
            </a:pPr>
            <a:r>
              <a:rPr lang="fr-CA" dirty="0" smtClean="0">
                <a:latin typeface="Arial" pitchFamily="34" charset="0"/>
                <a:cs typeface="Arial" pitchFamily="34" charset="0"/>
              </a:rPr>
              <a:t>le pourtour de toutes les pénétrations (tuyaux, principalement) soit </a:t>
            </a:r>
            <a:r>
              <a:rPr lang="fr-CA" dirty="0" err="1" smtClean="0">
                <a:latin typeface="Arial" pitchFamily="34" charset="0"/>
                <a:cs typeface="Arial" pitchFamily="34" charset="0"/>
              </a:rPr>
              <a:t>étanchéisé</a:t>
            </a:r>
            <a:r>
              <a:rPr lang="fr-CA" dirty="0" smtClean="0">
                <a:latin typeface="Arial" pitchFamily="34" charset="0"/>
                <a:cs typeface="Arial" pitchFamily="34" charset="0"/>
              </a:rPr>
              <a:t>.</a:t>
            </a:r>
          </a:p>
          <a:p>
            <a:pPr marL="0" lvl="1"/>
            <a:r>
              <a:rPr lang="fr-CA" dirty="0" smtClean="0">
                <a:latin typeface="Arial" pitchFamily="34" charset="0"/>
                <a:cs typeface="Arial" pitchFamily="34" charset="0"/>
              </a:rPr>
              <a:t>La partie 9 :</a:t>
            </a:r>
          </a:p>
          <a:p>
            <a:pPr marL="0" lvl="1">
              <a:buFontTx/>
              <a:buChar char="•"/>
            </a:pPr>
            <a:r>
              <a:rPr lang="fr-CA" dirty="0" smtClean="0">
                <a:latin typeface="Arial" pitchFamily="34" charset="0"/>
                <a:cs typeface="Arial" pitchFamily="34" charset="0"/>
              </a:rPr>
              <a:t> exigeait des couvercles de puisard;</a:t>
            </a:r>
          </a:p>
          <a:p>
            <a:pPr marL="0" lvl="1">
              <a:buFontTx/>
              <a:buChar char="•"/>
            </a:pPr>
            <a:r>
              <a:rPr lang="fr-CA" dirty="0" smtClean="0">
                <a:latin typeface="Arial" pitchFamily="34" charset="0"/>
                <a:cs typeface="Arial" pitchFamily="34" charset="0"/>
              </a:rPr>
              <a:t> exigeait un revêtement du sol dans les vides sanitaires; et</a:t>
            </a:r>
          </a:p>
          <a:p>
            <a:pPr marL="0" lvl="1">
              <a:buFontTx/>
              <a:buChar char="•"/>
            </a:pPr>
            <a:r>
              <a:rPr lang="fr-CA" dirty="0" smtClean="0">
                <a:latin typeface="Arial" pitchFamily="34" charset="0"/>
                <a:cs typeface="Arial" pitchFamily="34" charset="0"/>
              </a:rPr>
              <a:t> permettait une exemption pour le remblai sous la dalle.</a:t>
            </a:r>
          </a:p>
        </p:txBody>
      </p:sp>
      <p:sp>
        <p:nvSpPr>
          <p:cNvPr id="60420" name="Slide Number Placeholder 3"/>
          <p:cNvSpPr>
            <a:spLocks noGrp="1"/>
          </p:cNvSpPr>
          <p:nvPr>
            <p:ph type="sldNum" sz="quarter" idx="5"/>
          </p:nvPr>
        </p:nvSpPr>
        <p:spPr/>
        <p:txBody>
          <a:bodyPr/>
          <a:lstStyle/>
          <a:p>
            <a:pPr>
              <a:defRPr/>
            </a:pPr>
            <a:fld id="{2CB8B1DD-2CFD-4B53-9199-75498D4504B2}" type="slidenum">
              <a:rPr lang="en-US" smtClean="0"/>
              <a:pPr>
                <a:defRPr/>
              </a:pPr>
              <a:t>20</a:t>
            </a:fld>
            <a:endParaRPr lang="en-US" dirty="0"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noFill/>
          <a:ln>
            <a:solidFill>
              <a:srgbClr val="000000"/>
            </a:solidFill>
            <a:miter lim="800000"/>
            <a:headEnd/>
            <a:tailEnd/>
          </a:ln>
        </p:spPr>
      </p:sp>
      <p:sp>
        <p:nvSpPr>
          <p:cNvPr id="6451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fr-CA" dirty="0" smtClean="0">
                <a:latin typeface="Arial" pitchFamily="34" charset="0"/>
                <a:cs typeface="Arial" pitchFamily="34" charset="0"/>
              </a:rPr>
              <a:t>Les figures ci-dessus montrent la méthode d’étanchéisation à l’air des avaloirs de sol.</a:t>
            </a:r>
          </a:p>
          <a:p>
            <a:pPr eaLnBrk="1" hangingPunct="1"/>
            <a:endParaRPr lang="fr-CA" dirty="0" smtClean="0"/>
          </a:p>
        </p:txBody>
      </p:sp>
      <p:sp>
        <p:nvSpPr>
          <p:cNvPr id="61444" name="Slide Number Placeholder 3"/>
          <p:cNvSpPr>
            <a:spLocks noGrp="1"/>
          </p:cNvSpPr>
          <p:nvPr>
            <p:ph type="sldNum" sz="quarter" idx="5"/>
          </p:nvPr>
        </p:nvSpPr>
        <p:spPr/>
        <p:txBody>
          <a:bodyPr/>
          <a:lstStyle/>
          <a:p>
            <a:pPr>
              <a:defRPr/>
            </a:pPr>
            <a:fld id="{513DA66B-3E0A-47AF-BCC0-DDAA5EC3467A}" type="slidenum">
              <a:rPr lang="en-US" smtClean="0"/>
              <a:pPr>
                <a:defRPr/>
              </a:pPr>
              <a:t>21</a:t>
            </a:fld>
            <a:endParaRPr lang="en-US" dirty="0"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bwMode="auto">
          <a:noFill/>
          <a:ln>
            <a:solidFill>
              <a:srgbClr val="000000"/>
            </a:solidFill>
            <a:miter lim="800000"/>
            <a:headEnd/>
            <a:tailEnd/>
          </a:ln>
        </p:spPr>
      </p:sp>
      <p:sp>
        <p:nvSpPr>
          <p:cNvPr id="6553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fr-CA" dirty="0" smtClean="0">
                <a:latin typeface="Arial" pitchFamily="34" charset="0"/>
                <a:cs typeface="Arial" pitchFamily="34" charset="0"/>
              </a:rPr>
              <a:t>Méthode d’étanchéisation à l’air de la maçonnerie creuse</a:t>
            </a:r>
          </a:p>
          <a:p>
            <a:pPr eaLnBrk="1" hangingPunct="1"/>
            <a:endParaRPr lang="fr-CA" dirty="0" smtClean="0"/>
          </a:p>
        </p:txBody>
      </p:sp>
      <p:sp>
        <p:nvSpPr>
          <p:cNvPr id="62468" name="Slide Number Placeholder 3"/>
          <p:cNvSpPr>
            <a:spLocks noGrp="1"/>
          </p:cNvSpPr>
          <p:nvPr>
            <p:ph type="sldNum" sz="quarter" idx="5"/>
          </p:nvPr>
        </p:nvSpPr>
        <p:spPr/>
        <p:txBody>
          <a:bodyPr/>
          <a:lstStyle/>
          <a:p>
            <a:pPr>
              <a:defRPr/>
            </a:pPr>
            <a:fld id="{4669CDAF-F6F8-474D-8F87-5CCC069385AB}" type="slidenum">
              <a:rPr lang="en-US" smtClean="0"/>
              <a:pPr>
                <a:defRPr/>
              </a:pPr>
              <a:t>22</a:t>
            </a:fld>
            <a:endParaRPr lang="en-US" dirty="0"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p:spPr>
      </p:sp>
      <p:sp>
        <p:nvSpPr>
          <p:cNvPr id="6656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fr-CA" noProof="0" dirty="0" smtClean="0">
                <a:latin typeface="Arial" pitchFamily="34" charset="0"/>
                <a:cs typeface="Arial" pitchFamily="34" charset="0"/>
              </a:rPr>
              <a:t>et méthode d’étanchéisation du pourtour de la dalle.</a:t>
            </a:r>
          </a:p>
          <a:p>
            <a:pPr eaLnBrk="1" hangingPunct="1"/>
            <a:r>
              <a:rPr lang="fr-CA" b="1" noProof="0" dirty="0" smtClean="0">
                <a:latin typeface="Arial" pitchFamily="34" charset="0"/>
                <a:cs typeface="Arial" pitchFamily="34" charset="0"/>
              </a:rPr>
              <a:t>Toutes ces exigences étaient déjà requises et le sont encore. Elles ont seulement été déplacées ailleurs dans la partie 9.</a:t>
            </a:r>
          </a:p>
          <a:p>
            <a:pPr eaLnBrk="1" hangingPunct="1"/>
            <a:endParaRPr lang="fr-CA" b="1" noProof="0" dirty="0" smtClean="0"/>
          </a:p>
        </p:txBody>
      </p:sp>
      <p:sp>
        <p:nvSpPr>
          <p:cNvPr id="63492" name="Slide Number Placeholder 3"/>
          <p:cNvSpPr>
            <a:spLocks noGrp="1"/>
          </p:cNvSpPr>
          <p:nvPr>
            <p:ph type="sldNum" sz="quarter" idx="5"/>
          </p:nvPr>
        </p:nvSpPr>
        <p:spPr/>
        <p:txBody>
          <a:bodyPr/>
          <a:lstStyle/>
          <a:p>
            <a:pPr>
              <a:defRPr/>
            </a:pPr>
            <a:fld id="{306AFF02-246D-46A2-AAA7-4F846AA88EF5}" type="slidenum">
              <a:rPr lang="en-US" smtClean="0"/>
              <a:pPr>
                <a:defRPr/>
              </a:pPr>
              <a:t>23</a:t>
            </a:fld>
            <a:endParaRPr lang="en-US" dirty="0"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bwMode="auto">
          <a:noFill/>
          <a:ln>
            <a:solidFill>
              <a:srgbClr val="000000"/>
            </a:solidFill>
            <a:miter lim="800000"/>
            <a:headEnd/>
            <a:tailEnd/>
          </a:ln>
        </p:spPr>
      </p:sp>
      <p:sp>
        <p:nvSpPr>
          <p:cNvPr id="67587" name="Notes Placeholder 2"/>
          <p:cNvSpPr>
            <a:spLocks noGrp="1"/>
          </p:cNvSpPr>
          <p:nvPr>
            <p:ph type="body" idx="1"/>
          </p:nvPr>
        </p:nvSpPr>
        <p:spPr bwMode="auto">
          <a:xfrm>
            <a:off x="381000" y="4273078"/>
            <a:ext cx="6324600" cy="4266719"/>
          </a:xfrm>
        </p:spPr>
        <p:txBody>
          <a:bodyPr wrap="square" numCol="1" anchor="t" anchorCtr="0" compatLnSpc="1">
            <a:prstTxWarp prst="textNoShape">
              <a:avLst/>
            </a:prstTxWarp>
            <a:normAutofit fontScale="92500" lnSpcReduction="20000"/>
          </a:bodyPr>
          <a:lstStyle/>
          <a:p>
            <a:pPr eaLnBrk="1" hangingPunct="1">
              <a:defRPr/>
            </a:pPr>
            <a:r>
              <a:rPr lang="fr-CA" dirty="0" smtClean="0">
                <a:latin typeface="Arial" pitchFamily="34" charset="0"/>
                <a:cs typeface="Arial" pitchFamily="34" charset="0"/>
              </a:rPr>
              <a:t>Pour expliquer les modifications de 2010 dans leur contexte, j’utiliserai un organigramme de décision.</a:t>
            </a:r>
          </a:p>
          <a:p>
            <a:pPr eaLnBrk="1" hangingPunct="1">
              <a:defRPr/>
            </a:pPr>
            <a:endParaRPr lang="fr-CA" dirty="0" smtClean="0">
              <a:latin typeface="Arial" pitchFamily="34" charset="0"/>
              <a:cs typeface="Arial" pitchFamily="34" charset="0"/>
            </a:endParaRPr>
          </a:p>
          <a:p>
            <a:pPr eaLnBrk="1" hangingPunct="1">
              <a:defRPr/>
            </a:pPr>
            <a:r>
              <a:rPr lang="fr-CA" dirty="0" smtClean="0">
                <a:latin typeface="Arial" pitchFamily="34" charset="0"/>
                <a:cs typeface="Arial" pitchFamily="34" charset="0"/>
              </a:rPr>
              <a:t>Notez pour commencer que l’ensemble des exigences s’applique à tous les bâtiments faisant l’objet de la partie 9.</a:t>
            </a:r>
          </a:p>
          <a:p>
            <a:pPr eaLnBrk="1" hangingPunct="1">
              <a:defRPr/>
            </a:pPr>
            <a:endParaRPr lang="fr-CA" dirty="0" smtClean="0">
              <a:latin typeface="Arial" pitchFamily="34" charset="0"/>
              <a:cs typeface="Arial" pitchFamily="34" charset="0"/>
            </a:endParaRPr>
          </a:p>
          <a:p>
            <a:pPr eaLnBrk="1" hangingPunct="1">
              <a:defRPr/>
            </a:pPr>
            <a:r>
              <a:rPr lang="fr-CA" dirty="0" smtClean="0">
                <a:latin typeface="Arial" pitchFamily="34" charset="0"/>
                <a:cs typeface="Arial" pitchFamily="34" charset="0"/>
              </a:rPr>
              <a:t>Elles visent la protection contre tous les gaz souterrains – pas seulement le radon – et portent sur la construction des murs, des toits et des planchers qui séparent les espaces climatisés du sol. </a:t>
            </a:r>
          </a:p>
          <a:p>
            <a:pPr eaLnBrk="1" hangingPunct="1">
              <a:defRPr/>
            </a:pPr>
            <a:r>
              <a:rPr lang="fr-CA" dirty="0" smtClean="0">
                <a:latin typeface="Arial" pitchFamily="34" charset="0"/>
                <a:cs typeface="Arial" pitchFamily="34" charset="0"/>
              </a:rPr>
              <a:t>Ces exigences se trouvent dans la section de la partie 9 qui porte sur les systèmes d’étanchéité à l’air,</a:t>
            </a:r>
            <a:r>
              <a:rPr lang="fr-CA" baseline="0" dirty="0" smtClean="0">
                <a:latin typeface="Arial" pitchFamily="34" charset="0"/>
                <a:cs typeface="Arial" pitchFamily="34" charset="0"/>
              </a:rPr>
              <a:t> </a:t>
            </a:r>
            <a:r>
              <a:rPr lang="fr-CA" dirty="0" smtClean="0">
                <a:latin typeface="Arial" pitchFamily="34" charset="0"/>
                <a:cs typeface="Arial" pitchFamily="34" charset="0"/>
              </a:rPr>
              <a:t>soit la section 9.25. </a:t>
            </a:r>
          </a:p>
          <a:p>
            <a:pPr eaLnBrk="1" hangingPunct="1">
              <a:defRPr/>
            </a:pPr>
            <a:r>
              <a:rPr lang="fr-CA" b="1" dirty="0" smtClean="0">
                <a:latin typeface="Arial" pitchFamily="34" charset="0"/>
                <a:cs typeface="Arial" pitchFamily="34" charset="0"/>
              </a:rPr>
              <a:t>Une des exigences clés est qu’un pare-air contre l’infiltration</a:t>
            </a:r>
            <a:r>
              <a:rPr lang="fr-CA" b="1" baseline="0" dirty="0" smtClean="0">
                <a:latin typeface="Arial" pitchFamily="34" charset="0"/>
                <a:cs typeface="Arial" pitchFamily="34" charset="0"/>
              </a:rPr>
              <a:t> </a:t>
            </a:r>
            <a:r>
              <a:rPr lang="fr-CA" b="1" dirty="0" smtClean="0">
                <a:latin typeface="Arial" pitchFamily="34" charset="0"/>
                <a:cs typeface="Arial" pitchFamily="34" charset="0"/>
              </a:rPr>
              <a:t>de gaz souterrains fait de polyéthylène résistant est requis dans tous les bâtiments visés par la partie 9.</a:t>
            </a:r>
          </a:p>
          <a:p>
            <a:pPr eaLnBrk="1" hangingPunct="1">
              <a:defRPr/>
            </a:pPr>
            <a:endParaRPr lang="fr-CA" dirty="0" smtClean="0">
              <a:latin typeface="Arial" pitchFamily="34" charset="0"/>
              <a:cs typeface="Arial" pitchFamily="34" charset="0"/>
            </a:endParaRPr>
          </a:p>
          <a:p>
            <a:pPr eaLnBrk="1" hangingPunct="1">
              <a:defRPr/>
            </a:pPr>
            <a:r>
              <a:rPr lang="fr-CA" dirty="0" smtClean="0">
                <a:latin typeface="Arial" pitchFamily="34" charset="0"/>
                <a:cs typeface="Arial" pitchFamily="34" charset="0"/>
              </a:rPr>
              <a:t>À partir de ce point, toutes les exigences sont :</a:t>
            </a:r>
          </a:p>
          <a:p>
            <a:pPr eaLnBrk="1" hangingPunct="1">
              <a:buFontTx/>
              <a:buChar char="-"/>
              <a:defRPr/>
            </a:pPr>
            <a:r>
              <a:rPr lang="fr-CA" dirty="0" smtClean="0">
                <a:latin typeface="Arial" pitchFamily="34" charset="0"/>
                <a:cs typeface="Arial" pitchFamily="34" charset="0"/>
              </a:rPr>
              <a:t> spécifiques au radon </a:t>
            </a:r>
          </a:p>
          <a:p>
            <a:pPr eaLnBrk="1" hangingPunct="1">
              <a:buFontTx/>
              <a:buChar char="-"/>
              <a:defRPr/>
            </a:pPr>
            <a:r>
              <a:rPr lang="fr-CA" dirty="0" smtClean="0">
                <a:latin typeface="Arial" pitchFamily="34" charset="0"/>
                <a:cs typeface="Arial" pitchFamily="34" charset="0"/>
              </a:rPr>
              <a:t> et sont tributaires de l’usage – ce qui signifie que les habitations et les usages non résidentiels sont traités séparément.</a:t>
            </a:r>
          </a:p>
          <a:p>
            <a:pPr eaLnBrk="1" hangingPunct="1">
              <a:buFontTx/>
              <a:buChar char="-"/>
              <a:defRPr/>
            </a:pPr>
            <a:endParaRPr lang="fr-CA" dirty="0" smtClean="0">
              <a:latin typeface="Arial" pitchFamily="34" charset="0"/>
              <a:cs typeface="Arial" pitchFamily="34" charset="0"/>
            </a:endParaRPr>
          </a:p>
          <a:p>
            <a:pPr eaLnBrk="1" hangingPunct="1">
              <a:defRPr/>
            </a:pPr>
            <a:endParaRPr lang="fr-CA" dirty="0" smtClean="0">
              <a:latin typeface="Arial" pitchFamily="34" charset="0"/>
              <a:cs typeface="Arial" pitchFamily="34" charset="0"/>
            </a:endParaRPr>
          </a:p>
        </p:txBody>
      </p:sp>
      <p:sp>
        <p:nvSpPr>
          <p:cNvPr id="57348" name="Slide Number Placeholder 3"/>
          <p:cNvSpPr>
            <a:spLocks noGrp="1"/>
          </p:cNvSpPr>
          <p:nvPr>
            <p:ph type="sldNum" sz="quarter" idx="5"/>
          </p:nvPr>
        </p:nvSpPr>
        <p:spPr/>
        <p:txBody>
          <a:bodyPr/>
          <a:lstStyle/>
          <a:p>
            <a:pPr>
              <a:defRPr/>
            </a:pPr>
            <a:fld id="{7CA96B04-E345-4E35-9A12-A93286872479}" type="slidenum">
              <a:rPr lang="en-US" smtClean="0"/>
              <a:pPr>
                <a:defRPr/>
              </a:pPr>
              <a:t>24</a:t>
            </a:fld>
            <a:endParaRPr lang="en-US" dirty="0"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bwMode="auto">
          <a:noFill/>
          <a:ln>
            <a:solidFill>
              <a:srgbClr val="000000"/>
            </a:solidFill>
            <a:miter lim="800000"/>
            <a:headEnd/>
            <a:tailEnd/>
          </a:ln>
        </p:spPr>
      </p:sp>
      <p:sp>
        <p:nvSpPr>
          <p:cNvPr id="6861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fr-CA" dirty="0" smtClean="0">
                <a:latin typeface="Arial" pitchFamily="34" charset="0"/>
                <a:cs typeface="Arial" pitchFamily="34" charset="0"/>
              </a:rPr>
              <a:t>Nous aborderons maintenant un peu plus en détail certaines des modifications apportées à la protection de base.</a:t>
            </a:r>
          </a:p>
          <a:p>
            <a:pPr eaLnBrk="1" hangingPunct="1">
              <a:buFontTx/>
              <a:buChar char="•"/>
            </a:pPr>
            <a:endParaRPr lang="fr-CA" dirty="0" smtClean="0">
              <a:latin typeface="Arial" pitchFamily="34" charset="0"/>
              <a:cs typeface="Arial" pitchFamily="34" charset="0"/>
            </a:endParaRPr>
          </a:p>
          <a:p>
            <a:pPr eaLnBrk="1" hangingPunct="1">
              <a:buFontTx/>
              <a:buChar char="•"/>
            </a:pPr>
            <a:r>
              <a:rPr lang="fr-CA" dirty="0" smtClean="0">
                <a:latin typeface="Arial" pitchFamily="34" charset="0"/>
                <a:cs typeface="Arial" pitchFamily="34" charset="0"/>
              </a:rPr>
              <a:t> Les exigences relatives au pare-air </a:t>
            </a:r>
            <a:r>
              <a:rPr lang="fr-CA" u="sng" dirty="0" smtClean="0">
                <a:latin typeface="Arial" pitchFamily="34" charset="0"/>
                <a:cs typeface="Arial" pitchFamily="34" charset="0"/>
              </a:rPr>
              <a:t>sont déplacées</a:t>
            </a:r>
            <a:r>
              <a:rPr lang="fr-CA" dirty="0" smtClean="0">
                <a:latin typeface="Arial" pitchFamily="34" charset="0"/>
                <a:cs typeface="Arial" pitchFamily="34" charset="0"/>
              </a:rPr>
              <a:t> vers une section plus pertinente.</a:t>
            </a:r>
          </a:p>
          <a:p>
            <a:pPr marL="0" lvl="2" eaLnBrk="1" hangingPunct="1">
              <a:buFontTx/>
              <a:buChar char="•"/>
            </a:pPr>
            <a:r>
              <a:rPr lang="fr-CA" b="0" dirty="0" smtClean="0">
                <a:solidFill>
                  <a:srgbClr val="0000FF"/>
                </a:solidFill>
                <a:latin typeface="Arial" pitchFamily="34" charset="0"/>
                <a:cs typeface="Arial" pitchFamily="34" charset="0"/>
              </a:rPr>
              <a:t> Une membrane de protection contre l’infiltration de gaz souterrains en polyéthylène </a:t>
            </a:r>
            <a:r>
              <a:rPr lang="fr-CA" b="0" u="sng" dirty="0" smtClean="0">
                <a:solidFill>
                  <a:srgbClr val="0000FF"/>
                </a:solidFill>
                <a:latin typeface="Arial" pitchFamily="34" charset="0"/>
                <a:cs typeface="Arial" pitchFamily="34" charset="0"/>
              </a:rPr>
              <a:t>n’est plus facultative</a:t>
            </a:r>
            <a:r>
              <a:rPr lang="fr-CA" b="0" dirty="0" smtClean="0">
                <a:solidFill>
                  <a:srgbClr val="0000FF"/>
                </a:solidFill>
                <a:latin typeface="Arial" pitchFamily="34" charset="0"/>
                <a:cs typeface="Arial" pitchFamily="34" charset="0"/>
              </a:rPr>
              <a:t> et est maintenant requise sous les dalles </a:t>
            </a:r>
            <a:r>
              <a:rPr lang="fr-CA" b="0" u="sng" dirty="0" smtClean="0">
                <a:solidFill>
                  <a:srgbClr val="0000FF"/>
                </a:solidFill>
                <a:latin typeface="Arial" pitchFamily="34" charset="0"/>
                <a:cs typeface="Arial" pitchFamily="34" charset="0"/>
              </a:rPr>
              <a:t>pour tous les bâtiments.</a:t>
            </a:r>
          </a:p>
          <a:p>
            <a:pPr marL="0" lvl="2" eaLnBrk="1" hangingPunct="1">
              <a:buFontTx/>
              <a:buChar char="•"/>
            </a:pPr>
            <a:r>
              <a:rPr lang="fr-CA" dirty="0" smtClean="0">
                <a:solidFill>
                  <a:srgbClr val="0000FF"/>
                </a:solidFill>
                <a:latin typeface="Arial" pitchFamily="34" charset="0"/>
                <a:cs typeface="Arial" pitchFamily="34" charset="0"/>
              </a:rPr>
              <a:t> Les couvercles de puisard doivent maintenant </a:t>
            </a:r>
            <a:r>
              <a:rPr lang="fr-CA" u="sng" dirty="0" smtClean="0">
                <a:solidFill>
                  <a:srgbClr val="0000FF"/>
                </a:solidFill>
                <a:latin typeface="Arial" pitchFamily="34" charset="0"/>
                <a:cs typeface="Arial" pitchFamily="34" charset="0"/>
              </a:rPr>
              <a:t>être étanches à l’air.</a:t>
            </a:r>
          </a:p>
          <a:p>
            <a:pPr marL="0" lvl="2" eaLnBrk="1" hangingPunct="1">
              <a:buFontTx/>
              <a:buChar char="•"/>
            </a:pPr>
            <a:r>
              <a:rPr lang="fr-CA" dirty="0" smtClean="0">
                <a:solidFill>
                  <a:srgbClr val="0000FF"/>
                </a:solidFill>
                <a:latin typeface="Arial" pitchFamily="34" charset="0"/>
                <a:cs typeface="Arial" pitchFamily="34" charset="0"/>
              </a:rPr>
              <a:t> Les exigences relatives au revêtement du sol sont plus uniformes.</a:t>
            </a:r>
          </a:p>
          <a:p>
            <a:pPr marL="0" lvl="2" eaLnBrk="1" hangingPunct="1">
              <a:buFontTx/>
              <a:buChar char="•"/>
            </a:pPr>
            <a:r>
              <a:rPr lang="fr-CA" dirty="0" smtClean="0">
                <a:solidFill>
                  <a:srgbClr val="0000FF"/>
                </a:solidFill>
                <a:latin typeface="Arial" pitchFamily="34" charset="0"/>
                <a:cs typeface="Arial" pitchFamily="34" charset="0"/>
              </a:rPr>
              <a:t> L’exemption relative au remblai sous la dalle a été supprimée parce qu’elle était erronée.</a:t>
            </a:r>
          </a:p>
        </p:txBody>
      </p:sp>
      <p:sp>
        <p:nvSpPr>
          <p:cNvPr id="64516" name="Slide Number Placeholder 3"/>
          <p:cNvSpPr>
            <a:spLocks noGrp="1"/>
          </p:cNvSpPr>
          <p:nvPr>
            <p:ph type="sldNum" sz="quarter" idx="5"/>
          </p:nvPr>
        </p:nvSpPr>
        <p:spPr/>
        <p:txBody>
          <a:bodyPr/>
          <a:lstStyle/>
          <a:p>
            <a:pPr>
              <a:defRPr/>
            </a:pPr>
            <a:fld id="{CA752F0D-88AF-4537-A9D2-4D7ACFE8C466}" type="slidenum">
              <a:rPr lang="en-US" smtClean="0"/>
              <a:pPr>
                <a:defRPr/>
              </a:pPr>
              <a:t>25</a:t>
            </a:fld>
            <a:endParaRPr lang="en-US" dirty="0"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bwMode="auto">
          <a:noFill/>
          <a:ln>
            <a:solidFill>
              <a:srgbClr val="000000"/>
            </a:solidFill>
            <a:miter lim="800000"/>
            <a:headEnd/>
            <a:tailEnd/>
          </a:ln>
        </p:spPr>
      </p:sp>
      <p:sp>
        <p:nvSpPr>
          <p:cNvPr id="696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fr-CA" dirty="0" smtClean="0">
                <a:latin typeface="Arial" pitchFamily="34" charset="0"/>
                <a:cs typeface="Arial" pitchFamily="34" charset="0"/>
              </a:rPr>
              <a:t>Voici une figure qui illustre la méthode d’étanchéisation à l’air des couvercles de puisard.</a:t>
            </a:r>
          </a:p>
          <a:p>
            <a:pPr eaLnBrk="1" hangingPunct="1"/>
            <a:endParaRPr lang="fr-CA" dirty="0" smtClean="0">
              <a:latin typeface="Arial" pitchFamily="34" charset="0"/>
              <a:cs typeface="Arial" pitchFamily="34" charset="0"/>
            </a:endParaRPr>
          </a:p>
        </p:txBody>
      </p:sp>
      <p:sp>
        <p:nvSpPr>
          <p:cNvPr id="65540" name="Slide Number Placeholder 3"/>
          <p:cNvSpPr>
            <a:spLocks noGrp="1"/>
          </p:cNvSpPr>
          <p:nvPr>
            <p:ph type="sldNum" sz="quarter" idx="5"/>
          </p:nvPr>
        </p:nvSpPr>
        <p:spPr/>
        <p:txBody>
          <a:bodyPr/>
          <a:lstStyle/>
          <a:p>
            <a:pPr>
              <a:defRPr/>
            </a:pPr>
            <a:fld id="{5676D9BA-764C-4472-8CB7-BDF761640753}" type="slidenum">
              <a:rPr lang="en-US" smtClean="0"/>
              <a:pPr>
                <a:defRPr/>
              </a:pPr>
              <a:t>26</a:t>
            </a:fld>
            <a:endParaRPr lang="en-US" dirty="0"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noFill/>
          <a:ln>
            <a:solidFill>
              <a:srgbClr val="000000"/>
            </a:solidFill>
            <a:miter lim="800000"/>
            <a:headEnd/>
            <a:tailEnd/>
          </a:ln>
        </p:spPr>
      </p:sp>
      <p:sp>
        <p:nvSpPr>
          <p:cNvPr id="70659" name="Notes Placeholder 2"/>
          <p:cNvSpPr>
            <a:spLocks noGrp="1"/>
          </p:cNvSpPr>
          <p:nvPr>
            <p:ph type="body" idx="1"/>
          </p:nvPr>
        </p:nvSpPr>
        <p:spPr bwMode="auto">
          <a:xfrm>
            <a:off x="693739" y="4385946"/>
            <a:ext cx="5546725" cy="4665761"/>
          </a:xfrm>
        </p:spPr>
        <p:txBody>
          <a:bodyPr wrap="square" numCol="1" anchor="t" anchorCtr="0" compatLnSpc="1">
            <a:prstTxWarp prst="textNoShape">
              <a:avLst/>
            </a:prstTxWarp>
            <a:noAutofit/>
          </a:bodyPr>
          <a:lstStyle/>
          <a:p>
            <a:pPr eaLnBrk="1" hangingPunct="1">
              <a:defRPr/>
            </a:pPr>
            <a:r>
              <a:rPr lang="fr-CA" sz="900" dirty="0" smtClean="0">
                <a:latin typeface="Arial" pitchFamily="34" charset="0"/>
                <a:cs typeface="Arial" pitchFamily="34" charset="0"/>
              </a:rPr>
              <a:t>Au dernier organigramme, nous avons dit que toutes les exigences spécifiques au radon sont déterminées en fonction de l’</a:t>
            </a:r>
            <a:r>
              <a:rPr lang="fr-CA" sz="900" b="1" dirty="0" smtClean="0">
                <a:latin typeface="Arial" pitchFamily="34" charset="0"/>
                <a:cs typeface="Arial" pitchFamily="34" charset="0"/>
              </a:rPr>
              <a:t>usage principal</a:t>
            </a:r>
          </a:p>
          <a:p>
            <a:pPr eaLnBrk="1" hangingPunct="1">
              <a:spcBef>
                <a:spcPts val="50"/>
              </a:spcBef>
              <a:defRPr/>
            </a:pPr>
            <a:endParaRPr lang="fr-CA" sz="900" b="1" dirty="0" smtClean="0">
              <a:latin typeface="Arial" pitchFamily="34" charset="0"/>
              <a:cs typeface="Arial" pitchFamily="34" charset="0"/>
            </a:endParaRPr>
          </a:p>
          <a:p>
            <a:pPr eaLnBrk="1" hangingPunct="1">
              <a:spcBef>
                <a:spcPts val="50"/>
              </a:spcBef>
              <a:defRPr/>
            </a:pPr>
            <a:r>
              <a:rPr lang="fr-CA" sz="900" b="1" dirty="0" smtClean="0">
                <a:latin typeface="Arial" pitchFamily="34" charset="0"/>
                <a:cs typeface="Arial" pitchFamily="34" charset="0"/>
              </a:rPr>
              <a:t>Habitation</a:t>
            </a:r>
          </a:p>
          <a:p>
            <a:pPr eaLnBrk="1" hangingPunct="1">
              <a:defRPr/>
            </a:pPr>
            <a:r>
              <a:rPr lang="fr-CA" sz="900" dirty="0" smtClean="0">
                <a:latin typeface="Arial" pitchFamily="34" charset="0"/>
                <a:cs typeface="Arial" pitchFamily="34" charset="0"/>
              </a:rPr>
              <a:t>Bâtiment à usage résidentiel</a:t>
            </a:r>
          </a:p>
          <a:p>
            <a:pPr eaLnBrk="1" hangingPunct="1">
              <a:defRPr/>
            </a:pPr>
            <a:endParaRPr lang="fr-CA" sz="900" b="1" dirty="0" smtClean="0">
              <a:latin typeface="Arial" pitchFamily="34" charset="0"/>
              <a:cs typeface="Arial" pitchFamily="34" charset="0"/>
            </a:endParaRPr>
          </a:p>
          <a:p>
            <a:pPr eaLnBrk="1" hangingPunct="1">
              <a:defRPr/>
            </a:pPr>
            <a:r>
              <a:rPr lang="fr-CA" sz="900" b="1" dirty="0" smtClean="0">
                <a:latin typeface="Arial" pitchFamily="34" charset="0"/>
                <a:cs typeface="Arial" pitchFamily="34" charset="0"/>
              </a:rPr>
              <a:t>Vide sanitaire?</a:t>
            </a:r>
          </a:p>
          <a:p>
            <a:pPr eaLnBrk="1" hangingPunct="1">
              <a:buFontTx/>
              <a:buChar char="•"/>
              <a:defRPr/>
            </a:pPr>
            <a:r>
              <a:rPr lang="fr-CA" sz="900" dirty="0" smtClean="0">
                <a:latin typeface="Arial" pitchFamily="34" charset="0"/>
                <a:cs typeface="Arial" pitchFamily="34" charset="0"/>
              </a:rPr>
              <a:t> La plupart des bâtiments comportant un vide sanitaire sont exemptés des exigences relatives au radon </a:t>
            </a:r>
          </a:p>
          <a:p>
            <a:pPr lvl="1" eaLnBrk="1" hangingPunct="1">
              <a:buFontTx/>
              <a:buChar char="•"/>
              <a:defRPr/>
            </a:pPr>
            <a:r>
              <a:rPr lang="fr-CA" sz="900" dirty="0" smtClean="0">
                <a:latin typeface="Arial" pitchFamily="34" charset="0"/>
                <a:cs typeface="Arial" pitchFamily="34" charset="0"/>
              </a:rPr>
              <a:t> les vides sanitaires non chauffés sont exemptés parce qu’ils ne séparent pas un espace climatisé du sol</a:t>
            </a:r>
          </a:p>
          <a:p>
            <a:pPr lvl="1" eaLnBrk="1" hangingPunct="1">
              <a:buFontTx/>
              <a:buChar char="•"/>
              <a:defRPr/>
            </a:pPr>
            <a:r>
              <a:rPr lang="fr-CA" sz="900" dirty="0" smtClean="0">
                <a:latin typeface="Arial" pitchFamily="34" charset="0"/>
                <a:cs typeface="Arial" pitchFamily="34" charset="0"/>
              </a:rPr>
              <a:t> les vides sanitaires chauffés sont seulement exemptés s’ils n’incluent pas un plancher en béton sur sol et qu’ils demeurent accessibles en vue de l’installation future d’un système d’atténuation du radon</a:t>
            </a:r>
          </a:p>
          <a:p>
            <a:pPr eaLnBrk="1" hangingPunct="1">
              <a:buFontTx/>
              <a:buChar char="•"/>
              <a:defRPr/>
            </a:pPr>
            <a:r>
              <a:rPr lang="fr-CA" sz="900" dirty="0" smtClean="0">
                <a:latin typeface="Arial" pitchFamily="34" charset="0"/>
                <a:cs typeface="Arial" pitchFamily="34" charset="0"/>
              </a:rPr>
              <a:t> Les bâtiments sans vide sanitaire doivent être construits conformément aux exigences contenues dans le reste de cette section de la partie 9</a:t>
            </a:r>
          </a:p>
          <a:p>
            <a:pPr eaLnBrk="1" hangingPunct="1">
              <a:buFontTx/>
              <a:buChar char="•"/>
              <a:defRPr/>
            </a:pPr>
            <a:endParaRPr lang="fr-CA" sz="900" dirty="0" smtClean="0">
              <a:latin typeface="Arial" pitchFamily="34" charset="0"/>
              <a:cs typeface="Arial" pitchFamily="34" charset="0"/>
            </a:endParaRPr>
          </a:p>
          <a:p>
            <a:pPr eaLnBrk="1" hangingPunct="1">
              <a:defRPr/>
            </a:pPr>
            <a:r>
              <a:rPr lang="fr-CA" sz="900" b="1" dirty="0" smtClean="0">
                <a:latin typeface="Arial" pitchFamily="34" charset="0"/>
                <a:cs typeface="Arial" pitchFamily="34" charset="0"/>
              </a:rPr>
              <a:t>Pour les bâtiments à usage non résidentiel</a:t>
            </a:r>
          </a:p>
          <a:p>
            <a:pPr eaLnBrk="1" hangingPunct="1">
              <a:defRPr/>
            </a:pPr>
            <a:r>
              <a:rPr lang="fr-CA" sz="900" dirty="0" smtClean="0">
                <a:latin typeface="Arial" pitchFamily="34" charset="0"/>
                <a:cs typeface="Arial" pitchFamily="34" charset="0"/>
              </a:rPr>
              <a:t>Pour les bâtiments à usage non résidentiel, un constructeur peut construire conformément à la partie 9 ou concevoir conformément aux parties 5 et 6.</a:t>
            </a:r>
          </a:p>
          <a:p>
            <a:pPr eaLnBrk="1" hangingPunct="1">
              <a:defRPr/>
            </a:pPr>
            <a:endParaRPr lang="fr-CA" sz="900" dirty="0" smtClean="0">
              <a:latin typeface="Arial" pitchFamily="34" charset="0"/>
              <a:cs typeface="Arial" pitchFamily="34" charset="0"/>
            </a:endParaRPr>
          </a:p>
          <a:p>
            <a:pPr>
              <a:defRPr/>
            </a:pPr>
            <a:r>
              <a:rPr lang="fr-CA" sz="900" b="1" dirty="0" smtClean="0">
                <a:latin typeface="Arial" pitchFamily="34" charset="0"/>
                <a:cs typeface="Arial" pitchFamily="34" charset="0"/>
              </a:rPr>
              <a:t>Une exception existe pour les bâtiments non résidentiels occupés pendant quelques heures par jour seulement. </a:t>
            </a:r>
          </a:p>
          <a:p>
            <a:pPr>
              <a:defRPr/>
            </a:pPr>
            <a:r>
              <a:rPr lang="fr-CA" sz="900" dirty="0" smtClean="0">
                <a:latin typeface="Arial" pitchFamily="34" charset="0"/>
                <a:cs typeface="Arial" pitchFamily="34" charset="0"/>
              </a:rPr>
              <a:t>Santé Canada a établi la directive relative au radon pour les bâtiments occupés par des personnes pendant plus de 4 heures par jour. </a:t>
            </a:r>
          </a:p>
          <a:p>
            <a:pPr>
              <a:defRPr/>
            </a:pPr>
            <a:r>
              <a:rPr lang="fr-CA" sz="900" dirty="0" smtClean="0">
                <a:latin typeface="Arial" pitchFamily="34" charset="0"/>
                <a:cs typeface="Arial" pitchFamily="34" charset="0"/>
              </a:rPr>
              <a:t>Cette exception à la partie 9 permet une certaine souplesse pour les bâtiments occupés pendant moins de 4 heures.</a:t>
            </a:r>
          </a:p>
          <a:p>
            <a:pPr>
              <a:defRPr/>
            </a:pPr>
            <a:endParaRPr lang="fr-CA" sz="750" dirty="0" smtClean="0"/>
          </a:p>
        </p:txBody>
      </p:sp>
      <p:sp>
        <p:nvSpPr>
          <p:cNvPr id="58372" name="Slide Number Placeholder 3"/>
          <p:cNvSpPr>
            <a:spLocks noGrp="1"/>
          </p:cNvSpPr>
          <p:nvPr>
            <p:ph type="sldNum" sz="quarter" idx="5"/>
          </p:nvPr>
        </p:nvSpPr>
        <p:spPr/>
        <p:txBody>
          <a:bodyPr/>
          <a:lstStyle/>
          <a:p>
            <a:pPr>
              <a:defRPr/>
            </a:pPr>
            <a:fld id="{BCC43454-B28B-40B7-AC99-4A9829C5C036}" type="slidenum">
              <a:rPr lang="en-US" smtClean="0"/>
              <a:pPr>
                <a:defRPr/>
              </a:pPr>
              <a:t>27</a:t>
            </a:fld>
            <a:endParaRPr lang="en-US" dirty="0"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bwMode="auto">
          <a:noFill/>
          <a:ln>
            <a:solidFill>
              <a:srgbClr val="000000"/>
            </a:solidFill>
            <a:miter lim="800000"/>
            <a:headEnd/>
            <a:tailEnd/>
          </a:ln>
        </p:spPr>
      </p:sp>
      <p:sp>
        <p:nvSpPr>
          <p:cNvPr id="71683" name="Notes Placeholder 2"/>
          <p:cNvSpPr>
            <a:spLocks noGrp="1"/>
          </p:cNvSpPr>
          <p:nvPr>
            <p:ph type="body" idx="1"/>
          </p:nvPr>
        </p:nvSpPr>
        <p:spPr bwMode="auto">
          <a:xfrm>
            <a:off x="304800" y="4196773"/>
            <a:ext cx="6400800" cy="4783398"/>
          </a:xfrm>
        </p:spPr>
        <p:txBody>
          <a:bodyPr wrap="square" numCol="1" anchor="t" anchorCtr="0" compatLnSpc="1">
            <a:prstTxWarp prst="textNoShape">
              <a:avLst/>
            </a:prstTxWarp>
            <a:normAutofit fontScale="70000" lnSpcReduction="20000"/>
          </a:bodyPr>
          <a:lstStyle/>
          <a:p>
            <a:pPr eaLnBrk="1" hangingPunct="1">
              <a:defRPr/>
            </a:pPr>
            <a:r>
              <a:rPr lang="fr-CA" dirty="0" smtClean="0">
                <a:latin typeface="Arial" pitchFamily="34" charset="0"/>
                <a:cs typeface="Arial" pitchFamily="34" charset="0"/>
              </a:rPr>
              <a:t>Retournons aux dispositions de la partie 9 qui exigent la mise en place de moyens en vue d’un système d’extraction du radon. </a:t>
            </a:r>
          </a:p>
          <a:p>
            <a:pPr eaLnBrk="1" hangingPunct="1">
              <a:defRPr/>
            </a:pPr>
            <a:endParaRPr lang="fr-CA" dirty="0" smtClean="0">
              <a:latin typeface="Arial" pitchFamily="34" charset="0"/>
              <a:cs typeface="Arial" pitchFamily="34" charset="0"/>
            </a:endParaRPr>
          </a:p>
          <a:p>
            <a:pPr eaLnBrk="1" hangingPunct="1">
              <a:defRPr/>
            </a:pPr>
            <a:r>
              <a:rPr lang="fr-CA" dirty="0" smtClean="0">
                <a:latin typeface="Arial" pitchFamily="34" charset="0"/>
                <a:cs typeface="Arial" pitchFamily="34" charset="0"/>
              </a:rPr>
              <a:t>Il existe deux ensemble d’exigences :</a:t>
            </a:r>
          </a:p>
          <a:p>
            <a:pPr eaLnBrk="1" hangingPunct="1">
              <a:defRPr/>
            </a:pPr>
            <a:r>
              <a:rPr lang="fr-CA" dirty="0" smtClean="0">
                <a:latin typeface="Arial" pitchFamily="34" charset="0"/>
                <a:cs typeface="Arial" pitchFamily="34" charset="0"/>
              </a:rPr>
              <a:t>1. un ensemble d’exigences prescriptives; </a:t>
            </a:r>
          </a:p>
          <a:p>
            <a:pPr eaLnBrk="1" hangingPunct="1">
              <a:defRPr/>
            </a:pPr>
            <a:r>
              <a:rPr lang="fr-CA" dirty="0" smtClean="0">
                <a:latin typeface="Arial" pitchFamily="34" charset="0"/>
                <a:cs typeface="Arial" pitchFamily="34" charset="0"/>
              </a:rPr>
              <a:t>2. un ensemble d’exigences fondées sur la performance.</a:t>
            </a:r>
          </a:p>
          <a:p>
            <a:pPr eaLnBrk="1" hangingPunct="1">
              <a:defRPr/>
            </a:pPr>
            <a:endParaRPr lang="fr-CA" dirty="0" smtClean="0">
              <a:latin typeface="Arial" pitchFamily="34" charset="0"/>
              <a:cs typeface="Arial" pitchFamily="34" charset="0"/>
            </a:endParaRPr>
          </a:p>
          <a:p>
            <a:pPr eaLnBrk="1" hangingPunct="1">
              <a:defRPr/>
            </a:pPr>
            <a:r>
              <a:rPr lang="fr-CA" dirty="0" smtClean="0">
                <a:latin typeface="Arial" pitchFamily="34" charset="0"/>
                <a:cs typeface="Arial" pitchFamily="34" charset="0"/>
              </a:rPr>
              <a:t>Le constructeur peut appliquer les exigences prescriptives ou les exigences de performance.</a:t>
            </a:r>
          </a:p>
          <a:p>
            <a:pPr eaLnBrk="1" hangingPunct="1">
              <a:defRPr/>
            </a:pPr>
            <a:endParaRPr lang="fr-CA" dirty="0" smtClean="0">
              <a:latin typeface="Arial" pitchFamily="34" charset="0"/>
              <a:cs typeface="Arial" pitchFamily="34" charset="0"/>
            </a:endParaRPr>
          </a:p>
          <a:p>
            <a:pPr eaLnBrk="1" hangingPunct="1">
              <a:defRPr/>
            </a:pPr>
            <a:r>
              <a:rPr lang="fr-CA" dirty="0" smtClean="0">
                <a:latin typeface="Arial" pitchFamily="34" charset="0"/>
                <a:cs typeface="Arial" pitchFamily="34" charset="0"/>
              </a:rPr>
              <a:t>Les exigences prescriptives requièrent une couche de 100 mm de gravier sous la dalle et un bout de tuyau de 100 mm de diamètre</a:t>
            </a:r>
            <a:r>
              <a:rPr lang="fr-CA" baseline="0" dirty="0" smtClean="0">
                <a:latin typeface="Arial" pitchFamily="34" charset="0"/>
                <a:cs typeface="Arial" pitchFamily="34" charset="0"/>
              </a:rPr>
              <a:t> </a:t>
            </a:r>
            <a:r>
              <a:rPr lang="fr-CA" dirty="0" smtClean="0">
                <a:latin typeface="Arial" pitchFamily="34" charset="0"/>
                <a:cs typeface="Arial" pitchFamily="34" charset="0"/>
              </a:rPr>
              <a:t>placé au centre ou </a:t>
            </a:r>
            <a:r>
              <a:rPr lang="fr-CA" u="sng" dirty="0" smtClean="0">
                <a:latin typeface="Arial" pitchFamily="34" charset="0"/>
                <a:cs typeface="Arial" pitchFamily="34" charset="0"/>
              </a:rPr>
              <a:t>près du centre</a:t>
            </a:r>
            <a:r>
              <a:rPr lang="fr-CA" dirty="0" smtClean="0">
                <a:latin typeface="Arial" pitchFamily="34" charset="0"/>
                <a:cs typeface="Arial" pitchFamily="34" charset="0"/>
              </a:rPr>
              <a:t> de la dalle, et qui doit être scellé et étiqueté.</a:t>
            </a:r>
          </a:p>
          <a:p>
            <a:pPr eaLnBrk="1" hangingPunct="1">
              <a:defRPr/>
            </a:pPr>
            <a:r>
              <a:rPr lang="fr-CA" dirty="0" smtClean="0">
                <a:latin typeface="Arial" pitchFamily="34" charset="0"/>
                <a:cs typeface="Arial" pitchFamily="34" charset="0"/>
              </a:rPr>
              <a:t>L’illustration à droite montre une possibilité de montage.</a:t>
            </a:r>
          </a:p>
          <a:p>
            <a:pPr eaLnBrk="1" hangingPunct="1">
              <a:defRPr/>
            </a:pPr>
            <a:endParaRPr lang="fr-CA" dirty="0" smtClean="0">
              <a:latin typeface="Arial" pitchFamily="34" charset="0"/>
              <a:cs typeface="Arial" pitchFamily="34" charset="0"/>
            </a:endParaRPr>
          </a:p>
          <a:p>
            <a:pPr eaLnBrk="1" hangingPunct="1">
              <a:defRPr/>
            </a:pPr>
            <a:r>
              <a:rPr lang="fr-CA" dirty="0" smtClean="0">
                <a:latin typeface="Arial" pitchFamily="34" charset="0"/>
                <a:cs typeface="Arial" pitchFamily="34" charset="0"/>
              </a:rPr>
              <a:t>La méthode de performance permet un peu plus de souplesse quant à la façon dont le bâtiment peut être conçu et construit en vue de l’atténuation future du radon.</a:t>
            </a:r>
          </a:p>
          <a:p>
            <a:pPr eaLnBrk="1" hangingPunct="1">
              <a:defRPr/>
            </a:pPr>
            <a:r>
              <a:rPr lang="fr-CA" dirty="0" smtClean="0">
                <a:latin typeface="Arial" pitchFamily="34" charset="0"/>
                <a:cs typeface="Arial" pitchFamily="34" charset="0"/>
              </a:rPr>
              <a:t>Les exigences de performance requièrent :</a:t>
            </a:r>
          </a:p>
          <a:p>
            <a:pPr eaLnBrk="1" hangingPunct="1">
              <a:buFontTx/>
              <a:buChar char="-"/>
              <a:defRPr/>
            </a:pPr>
            <a:r>
              <a:rPr lang="fr-CA" dirty="0" smtClean="0">
                <a:latin typeface="Arial" pitchFamily="34" charset="0"/>
                <a:cs typeface="Arial" pitchFamily="34" charset="0"/>
              </a:rPr>
              <a:t> une couche </a:t>
            </a:r>
            <a:r>
              <a:rPr lang="fr-CA" u="sng" dirty="0" smtClean="0">
                <a:latin typeface="Arial" pitchFamily="34" charset="0"/>
                <a:cs typeface="Arial" pitchFamily="34" charset="0"/>
              </a:rPr>
              <a:t>perméable aux gaz</a:t>
            </a:r>
            <a:r>
              <a:rPr lang="fr-CA" dirty="0" smtClean="0">
                <a:latin typeface="Arial" pitchFamily="34" charset="0"/>
                <a:cs typeface="Arial" pitchFamily="34" charset="0"/>
              </a:rPr>
              <a:t> sous le pare-air – cette couche pourrait être une membrane à surface alvéolée ou un réseau de tuyaux de drainage </a:t>
            </a:r>
          </a:p>
          <a:p>
            <a:pPr eaLnBrk="1" hangingPunct="1">
              <a:buFontTx/>
              <a:buChar char="-"/>
              <a:defRPr/>
            </a:pPr>
            <a:r>
              <a:rPr lang="fr-CA" dirty="0" smtClean="0">
                <a:latin typeface="Arial" pitchFamily="34" charset="0"/>
                <a:cs typeface="Arial" pitchFamily="34" charset="0"/>
              </a:rPr>
              <a:t> une </a:t>
            </a:r>
            <a:r>
              <a:rPr lang="fr-CA" u="sng" dirty="0" smtClean="0">
                <a:latin typeface="Arial" pitchFamily="34" charset="0"/>
                <a:cs typeface="Arial" pitchFamily="34" charset="0"/>
              </a:rPr>
              <a:t>prise d’air </a:t>
            </a:r>
            <a:r>
              <a:rPr lang="fr-CA" dirty="0" smtClean="0">
                <a:latin typeface="Arial" pitchFamily="34" charset="0"/>
                <a:cs typeface="Arial" pitchFamily="34" charset="0"/>
              </a:rPr>
              <a:t>– raccordée à la couche perméable aux gaz qui permet une dépressurisation efficace de cette couche – une sorte de tuyau ou de conduit est probablement la meilleure solution ici aussi.</a:t>
            </a:r>
          </a:p>
          <a:p>
            <a:pPr eaLnBrk="1" hangingPunct="1">
              <a:defRPr/>
            </a:pPr>
            <a:r>
              <a:rPr lang="fr-CA" dirty="0" smtClean="0">
                <a:latin typeface="Arial" pitchFamily="34" charset="0"/>
                <a:cs typeface="Arial" pitchFamily="34" charset="0"/>
              </a:rPr>
              <a:t>La méthode de performance requiert également, comme la méthode prescriptive, </a:t>
            </a:r>
          </a:p>
          <a:p>
            <a:pPr eaLnBrk="1" hangingPunct="1">
              <a:buFontTx/>
              <a:buChar char="-"/>
              <a:defRPr/>
            </a:pPr>
            <a:r>
              <a:rPr lang="fr-CA" dirty="0" smtClean="0">
                <a:latin typeface="Arial" pitchFamily="34" charset="0"/>
                <a:cs typeface="Arial" pitchFamily="34" charset="0"/>
              </a:rPr>
              <a:t> une </a:t>
            </a:r>
            <a:r>
              <a:rPr lang="fr-CA" u="sng" dirty="0" smtClean="0">
                <a:latin typeface="Arial" pitchFamily="34" charset="0"/>
                <a:cs typeface="Arial" pitchFamily="34" charset="0"/>
              </a:rPr>
              <a:t>sortie d’air </a:t>
            </a:r>
            <a:r>
              <a:rPr lang="fr-CA" dirty="0" smtClean="0">
                <a:latin typeface="Arial" pitchFamily="34" charset="0"/>
                <a:cs typeface="Arial" pitchFamily="34" charset="0"/>
              </a:rPr>
              <a:t>scellée et étiquetée, dans l’espace d’habitation, qui permet un raccordement futur à l’équipement de ventilation.</a:t>
            </a:r>
          </a:p>
          <a:p>
            <a:pPr algn="l" eaLnBrk="1" hangingPunct="1">
              <a:buFontTx/>
              <a:buNone/>
              <a:defRPr/>
            </a:pPr>
            <a:endParaRPr lang="fr-CA" dirty="0" smtClean="0">
              <a:latin typeface="Arial" pitchFamily="34" charset="0"/>
              <a:cs typeface="Arial" pitchFamily="34" charset="0"/>
            </a:endParaRPr>
          </a:p>
        </p:txBody>
      </p:sp>
      <p:sp>
        <p:nvSpPr>
          <p:cNvPr id="59396" name="Slide Number Placeholder 3"/>
          <p:cNvSpPr>
            <a:spLocks noGrp="1"/>
          </p:cNvSpPr>
          <p:nvPr>
            <p:ph type="sldNum" sz="quarter" idx="5"/>
          </p:nvPr>
        </p:nvSpPr>
        <p:spPr/>
        <p:txBody>
          <a:bodyPr/>
          <a:lstStyle/>
          <a:p>
            <a:pPr>
              <a:defRPr/>
            </a:pPr>
            <a:fld id="{6365E3BB-8745-45BE-9C8A-F30D7FD0A717}" type="slidenum">
              <a:rPr lang="en-US" smtClean="0"/>
              <a:pPr>
                <a:defRPr/>
              </a:pPr>
              <a:t>28</a:t>
            </a:fld>
            <a:endParaRPr lang="en-US" dirty="0"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noFill/>
          <a:ln>
            <a:solidFill>
              <a:srgbClr val="000000"/>
            </a:solidFill>
            <a:miter lim="800000"/>
            <a:headEnd/>
            <a:tailEnd/>
          </a:ln>
        </p:spPr>
      </p:sp>
      <p:sp>
        <p:nvSpPr>
          <p:cNvPr id="7270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fr-CA" dirty="0" smtClean="0">
                <a:latin typeface="Arial" pitchFamily="34" charset="0"/>
                <a:cs typeface="Arial" pitchFamily="34" charset="0"/>
              </a:rPr>
              <a:t>Examinons encore une fois les modifications apportées à la partie 9. </a:t>
            </a:r>
          </a:p>
          <a:p>
            <a:pPr eaLnBrk="1" hangingPunct="1"/>
            <a:endParaRPr lang="fr-CA" dirty="0" smtClean="0">
              <a:latin typeface="Arial" pitchFamily="34" charset="0"/>
              <a:cs typeface="Arial" pitchFamily="34" charset="0"/>
            </a:endParaRPr>
          </a:p>
          <a:p>
            <a:pPr eaLnBrk="1" hangingPunct="1"/>
            <a:r>
              <a:rPr lang="fr-CA" dirty="0" smtClean="0">
                <a:latin typeface="Arial" pitchFamily="34" charset="0"/>
                <a:cs typeface="Arial" pitchFamily="34" charset="0"/>
              </a:rPr>
              <a:t>Dans le CNB 2005 :</a:t>
            </a:r>
          </a:p>
          <a:p>
            <a:pPr>
              <a:buFontTx/>
              <a:buChar char="•"/>
            </a:pPr>
            <a:r>
              <a:rPr lang="fr-CA" dirty="0" smtClean="0">
                <a:latin typeface="Arial" pitchFamily="34" charset="0"/>
                <a:cs typeface="Arial" pitchFamily="34" charset="0"/>
              </a:rPr>
              <a:t> Une exemption était basée sur la démonstration du fait que le radon ne constituait pas un problème à un endroit donné.</a:t>
            </a:r>
          </a:p>
          <a:p>
            <a:pPr>
              <a:buFontTx/>
              <a:buChar char="•"/>
            </a:pPr>
            <a:endParaRPr lang="fr-CA" dirty="0" smtClean="0">
              <a:latin typeface="Arial" pitchFamily="34" charset="0"/>
              <a:cs typeface="Arial" pitchFamily="34" charset="0"/>
            </a:endParaRPr>
          </a:p>
          <a:p>
            <a:pPr>
              <a:buFontTx/>
              <a:buChar char="•"/>
            </a:pPr>
            <a:r>
              <a:rPr lang="fr-CA" dirty="0" smtClean="0">
                <a:latin typeface="Arial" pitchFamily="34" charset="0"/>
                <a:cs typeface="Arial" pitchFamily="34" charset="0"/>
              </a:rPr>
              <a:t>La dépressurisation sous le plancher était une option pour les logements seulement. </a:t>
            </a:r>
          </a:p>
          <a:p>
            <a:pPr>
              <a:buFontTx/>
              <a:buChar char="•"/>
            </a:pPr>
            <a:r>
              <a:rPr lang="fr-CA" dirty="0" smtClean="0">
                <a:latin typeface="Arial" pitchFamily="34" charset="0"/>
                <a:cs typeface="Arial" pitchFamily="34" charset="0"/>
              </a:rPr>
              <a:t>Les exigences requises étaient les suivantes :</a:t>
            </a:r>
          </a:p>
          <a:p>
            <a:pPr lvl="2">
              <a:buFontTx/>
              <a:buChar char="-"/>
            </a:pPr>
            <a:r>
              <a:rPr lang="fr-CA" dirty="0" smtClean="0">
                <a:latin typeface="Arial" pitchFamily="34" charset="0"/>
                <a:cs typeface="Arial" pitchFamily="34" charset="0"/>
              </a:rPr>
              <a:t> couche de matériau granulaire sous la dalle;</a:t>
            </a:r>
          </a:p>
          <a:p>
            <a:pPr lvl="2">
              <a:buFontTx/>
              <a:buChar char="-"/>
            </a:pPr>
            <a:r>
              <a:rPr lang="fr-CA" smtClean="0">
                <a:latin typeface="Arial" pitchFamily="34" charset="0"/>
                <a:cs typeface="Arial" pitchFamily="34" charset="0"/>
              </a:rPr>
              <a:t>Tuyau </a:t>
            </a:r>
            <a:r>
              <a:rPr lang="fr-CA" dirty="0" smtClean="0">
                <a:latin typeface="Arial" pitchFamily="34" charset="0"/>
                <a:cs typeface="Arial" pitchFamily="34" charset="0"/>
              </a:rPr>
              <a:t>muni d’un couvercle et étiqueté;</a:t>
            </a:r>
          </a:p>
          <a:p>
            <a:pPr lvl="2">
              <a:buFontTx/>
              <a:buChar char="-"/>
            </a:pPr>
            <a:r>
              <a:rPr lang="fr-CA" dirty="0" smtClean="0">
                <a:latin typeface="Arial" pitchFamily="34" charset="0"/>
                <a:cs typeface="Arial" pitchFamily="34" charset="0"/>
              </a:rPr>
              <a:t> extrémité inférieure située près du centre de la dalle; </a:t>
            </a:r>
          </a:p>
          <a:p>
            <a:pPr lvl="2">
              <a:buFontTx/>
              <a:buChar char="-"/>
            </a:pPr>
            <a:r>
              <a:rPr lang="fr-CA" dirty="0" smtClean="0">
                <a:latin typeface="Arial" pitchFamily="34" charset="0"/>
                <a:cs typeface="Arial" pitchFamily="34" charset="0"/>
              </a:rPr>
              <a:t> extrémité supérieure prête pour le système actif;</a:t>
            </a:r>
          </a:p>
          <a:p>
            <a:pPr lvl="2">
              <a:buFontTx/>
              <a:buChar char="-"/>
            </a:pPr>
            <a:r>
              <a:rPr lang="fr-CA" dirty="0" smtClean="0">
                <a:latin typeface="Arial" pitchFamily="34" charset="0"/>
                <a:cs typeface="Arial" pitchFamily="34" charset="0"/>
              </a:rPr>
              <a:t> essais requis;</a:t>
            </a:r>
          </a:p>
          <a:p>
            <a:pPr lvl="2">
              <a:buFontTx/>
              <a:buChar char="-"/>
            </a:pPr>
            <a:r>
              <a:rPr lang="fr-CA" dirty="0" smtClean="0">
                <a:latin typeface="Arial" pitchFamily="34" charset="0"/>
                <a:cs typeface="Arial" pitchFamily="34" charset="0"/>
              </a:rPr>
              <a:t> activation du système requise en cas de dépassement de la limite;</a:t>
            </a:r>
          </a:p>
          <a:p>
            <a:pPr lvl="2">
              <a:buFontTx/>
              <a:buChar char="-"/>
            </a:pPr>
            <a:r>
              <a:rPr lang="fr-CA" b="1" dirty="0" smtClean="0">
                <a:latin typeface="Arial" pitchFamily="34" charset="0"/>
                <a:cs typeface="Arial" pitchFamily="34" charset="0"/>
              </a:rPr>
              <a:t> membrane en polyéthylène sous la dalle requise pour </a:t>
            </a:r>
            <a:r>
              <a:rPr lang="fr-CA" b="1" u="sng" dirty="0" smtClean="0">
                <a:latin typeface="Arial" pitchFamily="34" charset="0"/>
                <a:cs typeface="Arial" pitchFamily="34" charset="0"/>
              </a:rPr>
              <a:t>tous les bâtiments pour lesquels l’exemption n’avait pas été appliquée ou qui n’utilisaient pas le système de dépressurisation sous le plancher.</a:t>
            </a:r>
          </a:p>
          <a:p>
            <a:pPr eaLnBrk="1" hangingPunct="1"/>
            <a:endParaRPr lang="fr-CA" dirty="0" smtClean="0"/>
          </a:p>
        </p:txBody>
      </p:sp>
      <p:sp>
        <p:nvSpPr>
          <p:cNvPr id="66564" name="Slide Number Placeholder 3"/>
          <p:cNvSpPr>
            <a:spLocks noGrp="1"/>
          </p:cNvSpPr>
          <p:nvPr>
            <p:ph type="sldNum" sz="quarter" idx="5"/>
          </p:nvPr>
        </p:nvSpPr>
        <p:spPr/>
        <p:txBody>
          <a:bodyPr/>
          <a:lstStyle/>
          <a:p>
            <a:pPr>
              <a:defRPr/>
            </a:pPr>
            <a:fld id="{3ADA85AD-4312-426E-86C2-266242C7B967}" type="slidenum">
              <a:rPr lang="en-US" smtClean="0"/>
              <a:pPr>
                <a:defRPr/>
              </a:pPr>
              <a:t>29</a:t>
            </a:fld>
            <a:endParaRPr lang="en-US"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p:spPr>
      </p:sp>
      <p:sp>
        <p:nvSpPr>
          <p:cNvPr id="46083" name="Notes Placeholder 2"/>
          <p:cNvSpPr>
            <a:spLocks noGrp="1"/>
          </p:cNvSpPr>
          <p:nvPr>
            <p:ph type="body" idx="1"/>
          </p:nvPr>
        </p:nvSpPr>
        <p:spPr bwMode="auto">
          <a:noFill/>
        </p:spPr>
        <p:txBody>
          <a:bodyPr wrap="square" numCol="1" anchor="t" anchorCtr="0" compatLnSpc="1">
            <a:prstTxWarp prst="textNoShape">
              <a:avLst/>
            </a:prstTxWarp>
          </a:bodyPr>
          <a:lstStyle/>
          <a:p>
            <a:r>
              <a:rPr lang="fr-CA" noProof="0" dirty="0" smtClean="0">
                <a:latin typeface="Arial" pitchFamily="34" charset="0"/>
                <a:cs typeface="Arial" pitchFamily="34" charset="0"/>
              </a:rPr>
              <a:t>La présentation transmettra deux messages clés</a:t>
            </a:r>
          </a:p>
          <a:p>
            <a:pPr>
              <a:buFontTx/>
              <a:buChar char="•"/>
            </a:pPr>
            <a:r>
              <a:rPr lang="fr-CA" noProof="0" dirty="0" smtClean="0">
                <a:latin typeface="Arial" pitchFamily="34" charset="0"/>
                <a:cs typeface="Arial" pitchFamily="34" charset="0"/>
              </a:rPr>
              <a:t> Modifications techniques relatives au radon. Inclut un aperçu de</a:t>
            </a:r>
          </a:p>
          <a:p>
            <a:pPr lvl="1">
              <a:buFontTx/>
              <a:buChar char="-"/>
            </a:pPr>
            <a:r>
              <a:rPr lang="fr-CA" noProof="0" dirty="0" smtClean="0">
                <a:latin typeface="Arial" pitchFamily="34" charset="0"/>
                <a:cs typeface="Arial" pitchFamily="34" charset="0"/>
              </a:rPr>
              <a:t>la nouvelle directive de Santé Canada sur la concentration intérieure acceptable de radon;</a:t>
            </a:r>
          </a:p>
          <a:p>
            <a:pPr lvl="1">
              <a:buFontTx/>
              <a:buChar char="-"/>
            </a:pPr>
            <a:r>
              <a:rPr lang="fr-CA" noProof="0" dirty="0" smtClean="0">
                <a:latin typeface="Arial" pitchFamily="34" charset="0"/>
                <a:cs typeface="Arial" pitchFamily="34" charset="0"/>
              </a:rPr>
              <a:t>mesures offrant une protection de base pour toutes les maisons et tous les bâtiments; et</a:t>
            </a:r>
          </a:p>
          <a:p>
            <a:pPr lvl="1">
              <a:buFontTx/>
              <a:buChar char="-"/>
            </a:pPr>
            <a:r>
              <a:rPr lang="fr-CA" noProof="0" dirty="0" smtClean="0">
                <a:latin typeface="Arial" pitchFamily="34" charset="0"/>
                <a:cs typeface="Arial" pitchFamily="34" charset="0"/>
              </a:rPr>
              <a:t>dispositions spécifiques sur l’atténuation du radon dans les maisons et les petits bâtiments nouveaux.</a:t>
            </a:r>
          </a:p>
          <a:p>
            <a:pPr marL="0" lvl="1">
              <a:buFontTx/>
              <a:buChar char="•"/>
            </a:pPr>
            <a:r>
              <a:rPr lang="fr-CA" noProof="0" dirty="0" smtClean="0">
                <a:latin typeface="Arial" pitchFamily="34" charset="0"/>
                <a:cs typeface="Arial" pitchFamily="34" charset="0"/>
              </a:rPr>
              <a:t> La présentation inclut également de l’information sur le radon pour les maisons et les bâtiments existants fournie par des organismes comme la SCHL, Santé Canada et l’EPA.</a:t>
            </a:r>
          </a:p>
          <a:p>
            <a:endParaRPr lang="fr-CA" noProof="0" dirty="0" smtClean="0"/>
          </a:p>
        </p:txBody>
      </p:sp>
      <p:sp>
        <p:nvSpPr>
          <p:cNvPr id="39940" name="Slide Number Placeholder 3"/>
          <p:cNvSpPr>
            <a:spLocks noGrp="1"/>
          </p:cNvSpPr>
          <p:nvPr>
            <p:ph type="sldNum" sz="quarter" idx="5"/>
          </p:nvPr>
        </p:nvSpPr>
        <p:spPr/>
        <p:txBody>
          <a:bodyPr/>
          <a:lstStyle/>
          <a:p>
            <a:pPr>
              <a:defRPr/>
            </a:pPr>
            <a:fld id="{10235A97-44EC-4CDF-BF46-21B0FD8CEDF0}" type="slidenum">
              <a:rPr lang="en-US" smtClean="0"/>
              <a:pPr>
                <a:defRPr/>
              </a:pPr>
              <a:t>3</a:t>
            </a:fld>
            <a:endParaRPr lang="en-US" dirty="0"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fr-CA" dirty="0" smtClean="0">
                <a:latin typeface="Arial" pitchFamily="34" charset="0"/>
                <a:cs typeface="Arial" pitchFamily="34" charset="0"/>
              </a:rPr>
              <a:t>Pour résumer, les modifications apportées aux exigences spécifiques de la partie 9 :</a:t>
            </a:r>
          </a:p>
          <a:p>
            <a:pPr eaLnBrk="1" hangingPunct="1">
              <a:buFontTx/>
              <a:buChar char="•"/>
            </a:pPr>
            <a:r>
              <a:rPr lang="fr-CA" dirty="0" smtClean="0">
                <a:latin typeface="Arial" pitchFamily="34" charset="0"/>
                <a:cs typeface="Arial" pitchFamily="34" charset="0"/>
              </a:rPr>
              <a:t> éliminent l’exemption parce qu’une telle démonstration est très difficile – sinon impossible – à faire, en particulier avant la construction;</a:t>
            </a:r>
          </a:p>
          <a:p>
            <a:pPr eaLnBrk="1" hangingPunct="1">
              <a:buFontTx/>
              <a:buChar char="•"/>
            </a:pPr>
            <a:r>
              <a:rPr lang="fr-CA" dirty="0" smtClean="0">
                <a:latin typeface="Arial" pitchFamily="34" charset="0"/>
                <a:cs typeface="Arial" pitchFamily="34" charset="0"/>
              </a:rPr>
              <a:t> rendent obligatoire le système de base pour la dépressurisation sous le plancher;</a:t>
            </a:r>
          </a:p>
          <a:p>
            <a:pPr eaLnBrk="1" hangingPunct="1">
              <a:buFontTx/>
              <a:buChar char="•"/>
            </a:pPr>
            <a:r>
              <a:rPr lang="fr-CA" u="sng" dirty="0" smtClean="0">
                <a:latin typeface="Arial" pitchFamily="34" charset="0"/>
                <a:cs typeface="Arial" pitchFamily="34" charset="0"/>
              </a:rPr>
              <a:t> suppriment les essais de détection du radon;</a:t>
            </a:r>
            <a:r>
              <a:rPr lang="fr-CA" dirty="0" smtClean="0">
                <a:latin typeface="Arial" pitchFamily="34" charset="0"/>
                <a:cs typeface="Arial" pitchFamily="34" charset="0"/>
              </a:rPr>
              <a:t> </a:t>
            </a:r>
          </a:p>
          <a:p>
            <a:pPr eaLnBrk="1" hangingPunct="1">
              <a:buFontTx/>
              <a:buChar char="•"/>
            </a:pPr>
            <a:r>
              <a:rPr lang="fr-CA" u="sng" smtClean="0">
                <a:latin typeface="Arial" pitchFamily="34" charset="0"/>
                <a:cs typeface="Arial" pitchFamily="34" charset="0"/>
              </a:rPr>
              <a:t> suppriment </a:t>
            </a:r>
            <a:r>
              <a:rPr lang="fr-CA" u="sng" dirty="0" smtClean="0">
                <a:latin typeface="Arial" pitchFamily="34" charset="0"/>
                <a:cs typeface="Arial" pitchFamily="34" charset="0"/>
              </a:rPr>
              <a:t>les exigences d’activation du système</a:t>
            </a:r>
            <a:r>
              <a:rPr lang="fr-CA" dirty="0" smtClean="0">
                <a:latin typeface="Arial" pitchFamily="34" charset="0"/>
                <a:cs typeface="Arial" pitchFamily="34" charset="0"/>
              </a:rPr>
              <a:t> en cas de dépassement de la limite.</a:t>
            </a:r>
          </a:p>
        </p:txBody>
      </p:sp>
      <p:sp>
        <p:nvSpPr>
          <p:cNvPr id="67588" name="Slide Number Placeholder 3"/>
          <p:cNvSpPr>
            <a:spLocks noGrp="1"/>
          </p:cNvSpPr>
          <p:nvPr>
            <p:ph type="sldNum" sz="quarter" idx="5"/>
          </p:nvPr>
        </p:nvSpPr>
        <p:spPr/>
        <p:txBody>
          <a:bodyPr/>
          <a:lstStyle/>
          <a:p>
            <a:pPr>
              <a:defRPr/>
            </a:pPr>
            <a:fld id="{64DFDAC8-CB9C-4C71-A41B-5D10C2C02E3F}" type="slidenum">
              <a:rPr lang="en-US" smtClean="0"/>
              <a:pPr>
                <a:defRPr/>
              </a:pPr>
              <a:t>30</a:t>
            </a:fld>
            <a:endParaRPr lang="en-US" dirty="0"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noFill/>
          <a:ln>
            <a:solidFill>
              <a:srgbClr val="000000"/>
            </a:solidFill>
            <a:miter lim="800000"/>
            <a:headEnd/>
            <a:tailEnd/>
          </a:ln>
        </p:spPr>
      </p:sp>
      <p:sp>
        <p:nvSpPr>
          <p:cNvPr id="7475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fr-CA" dirty="0" smtClean="0">
                <a:latin typeface="Arial" pitchFamily="34" charset="0"/>
                <a:cs typeface="Arial" pitchFamily="34" charset="0"/>
              </a:rPr>
              <a:t>En 2010, les dispositions spécifiques à la partie 9 sont les suivantes :</a:t>
            </a:r>
          </a:p>
          <a:p>
            <a:pPr eaLnBrk="1" hangingPunct="1">
              <a:buFontTx/>
              <a:buChar char="•"/>
            </a:pPr>
            <a:r>
              <a:rPr lang="fr-CA" dirty="0" smtClean="0">
                <a:latin typeface="Arial" pitchFamily="34" charset="0"/>
                <a:cs typeface="Arial" pitchFamily="34" charset="0"/>
              </a:rPr>
              <a:t>Les vides sanitaires non chauffés sont exemptés, ainsi que les vides sanitaires sans dalle qui sont chauffés et accessibles.</a:t>
            </a:r>
          </a:p>
          <a:p>
            <a:pPr eaLnBrk="1" hangingPunct="1">
              <a:buFontTx/>
              <a:buChar char="•"/>
            </a:pPr>
            <a:endParaRPr lang="fr-CA" dirty="0" smtClean="0">
              <a:latin typeface="Arial" pitchFamily="34" charset="0"/>
              <a:cs typeface="Arial" pitchFamily="34" charset="0"/>
            </a:endParaRPr>
          </a:p>
          <a:p>
            <a:pPr eaLnBrk="1" hangingPunct="1">
              <a:buFontTx/>
              <a:buChar char="•"/>
            </a:pPr>
            <a:r>
              <a:rPr lang="fr-CA" dirty="0" smtClean="0">
                <a:latin typeface="Arial" pitchFamily="34" charset="0"/>
                <a:cs typeface="Arial" pitchFamily="34" charset="0"/>
              </a:rPr>
              <a:t>Les exigences introduisent une </a:t>
            </a:r>
            <a:r>
              <a:rPr lang="fr-CA" u="sng" dirty="0" smtClean="0">
                <a:latin typeface="Arial" pitchFamily="34" charset="0"/>
                <a:cs typeface="Arial" pitchFamily="34" charset="0"/>
              </a:rPr>
              <a:t>solution de performance</a:t>
            </a:r>
            <a:r>
              <a:rPr lang="fr-CA" dirty="0" smtClean="0">
                <a:latin typeface="Arial" pitchFamily="34" charset="0"/>
                <a:cs typeface="Arial" pitchFamily="34" charset="0"/>
              </a:rPr>
              <a:t> qui peut être utilisée dans des cas autrement difficiles à traiter, par exemple sous des dalles structurales ou pour des systèmes de radon et des remblais novateurs.</a:t>
            </a:r>
          </a:p>
        </p:txBody>
      </p:sp>
      <p:sp>
        <p:nvSpPr>
          <p:cNvPr id="68612" name="Slide Number Placeholder 3"/>
          <p:cNvSpPr>
            <a:spLocks noGrp="1"/>
          </p:cNvSpPr>
          <p:nvPr>
            <p:ph type="sldNum" sz="quarter" idx="5"/>
          </p:nvPr>
        </p:nvSpPr>
        <p:spPr/>
        <p:txBody>
          <a:bodyPr/>
          <a:lstStyle/>
          <a:p>
            <a:pPr>
              <a:defRPr/>
            </a:pPr>
            <a:fld id="{A9C8C986-99A4-431A-B874-8EBDE5104567}" type="slidenum">
              <a:rPr lang="en-US" smtClean="0"/>
              <a:pPr>
                <a:defRPr/>
              </a:pPr>
              <a:t>31</a:t>
            </a:fld>
            <a:endParaRPr lang="en-US" dirty="0"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noFill/>
          <a:ln>
            <a:solidFill>
              <a:srgbClr val="000000"/>
            </a:solidFill>
            <a:miter lim="800000"/>
            <a:headEnd/>
            <a:tailEnd/>
          </a:ln>
        </p:spPr>
      </p:sp>
      <p:sp>
        <p:nvSpPr>
          <p:cNvPr id="7577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fr-CA" dirty="0" smtClean="0">
                <a:latin typeface="Arial" pitchFamily="34" charset="0"/>
                <a:cs typeface="Arial" pitchFamily="34" charset="0"/>
              </a:rPr>
              <a:t>En ce qui a trait aux modifications de 2010 apportées à la partie 9 :</a:t>
            </a:r>
          </a:p>
          <a:p>
            <a:pPr marL="0" lvl="1">
              <a:buFontTx/>
              <a:buChar char="•"/>
            </a:pPr>
            <a:r>
              <a:rPr lang="fr-CA" dirty="0" smtClean="0">
                <a:latin typeface="Arial" pitchFamily="34" charset="0"/>
                <a:cs typeface="Arial" pitchFamily="34" charset="0"/>
              </a:rPr>
              <a:t> diverses note d'annexes ont été mises à jour;</a:t>
            </a:r>
          </a:p>
          <a:p>
            <a:pPr marL="0" lvl="1">
              <a:buFontTx/>
              <a:buChar char="•"/>
            </a:pPr>
            <a:endParaRPr lang="fr-CA" dirty="0" smtClean="0">
              <a:latin typeface="Arial" pitchFamily="34" charset="0"/>
              <a:cs typeface="Arial" pitchFamily="34" charset="0"/>
            </a:endParaRPr>
          </a:p>
          <a:p>
            <a:pPr marL="0" lvl="1">
              <a:buFontTx/>
              <a:buChar char="•"/>
            </a:pPr>
            <a:r>
              <a:rPr lang="fr-CA" dirty="0" smtClean="0">
                <a:latin typeface="Arial" pitchFamily="34" charset="0"/>
                <a:cs typeface="Arial" pitchFamily="34" charset="0"/>
              </a:rPr>
              <a:t> le radon n’est plus considéré comme un déclencheur en ce qui a trait aux exigences d’air de compensation;</a:t>
            </a:r>
          </a:p>
          <a:p>
            <a:pPr marL="0" lvl="1">
              <a:buFontTx/>
              <a:buChar char="•"/>
            </a:pPr>
            <a:endParaRPr lang="fr-CA" dirty="0" smtClean="0">
              <a:latin typeface="Arial" pitchFamily="34" charset="0"/>
              <a:cs typeface="Arial" pitchFamily="34" charset="0"/>
            </a:endParaRPr>
          </a:p>
          <a:p>
            <a:pPr marL="0" lvl="1">
              <a:buFontTx/>
              <a:buChar char="•"/>
            </a:pPr>
            <a:r>
              <a:rPr lang="fr-CA" dirty="0" smtClean="0">
                <a:latin typeface="Arial" pitchFamily="34" charset="0"/>
                <a:cs typeface="Arial" pitchFamily="34" charset="0"/>
              </a:rPr>
              <a:t> et un paragraphe qui exigeait la prise en considération du risque de gel des fondations au moment de l’installation de systèmes de dépressurisation a été déplacé du corps du CNB à une note d'annexe.</a:t>
            </a:r>
          </a:p>
          <a:p>
            <a:pPr eaLnBrk="1" hangingPunct="1"/>
            <a:endParaRPr lang="fr-CA" dirty="0" smtClean="0"/>
          </a:p>
        </p:txBody>
      </p:sp>
      <p:sp>
        <p:nvSpPr>
          <p:cNvPr id="69636" name="Slide Number Placeholder 3"/>
          <p:cNvSpPr>
            <a:spLocks noGrp="1"/>
          </p:cNvSpPr>
          <p:nvPr>
            <p:ph type="sldNum" sz="quarter" idx="5"/>
          </p:nvPr>
        </p:nvSpPr>
        <p:spPr/>
        <p:txBody>
          <a:bodyPr/>
          <a:lstStyle/>
          <a:p>
            <a:pPr>
              <a:defRPr/>
            </a:pPr>
            <a:fld id="{0164B8AF-BF27-40AD-AB5A-3BEE07B0D60E}" type="slidenum">
              <a:rPr lang="en-US" smtClean="0"/>
              <a:pPr>
                <a:defRPr/>
              </a:pPr>
              <a:t>32</a:t>
            </a:fld>
            <a:endParaRPr lang="en-US" dirty="0"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noFill/>
          <a:ln>
            <a:solidFill>
              <a:srgbClr val="000000"/>
            </a:solidFill>
            <a:miter lim="800000"/>
            <a:headEnd/>
            <a:tailEnd/>
          </a:ln>
        </p:spPr>
      </p:sp>
      <p:sp>
        <p:nvSpPr>
          <p:cNvPr id="7680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fr-CA" dirty="0" smtClean="0">
                <a:latin typeface="Arial" pitchFamily="34" charset="0"/>
                <a:cs typeface="Arial" pitchFamily="34" charset="0"/>
              </a:rPr>
              <a:t>Voici certaines des illustrations incluses dans les nouvelles notes d'annexe. </a:t>
            </a:r>
          </a:p>
          <a:p>
            <a:pPr eaLnBrk="1" hangingPunct="1"/>
            <a:r>
              <a:rPr lang="fr-CA" dirty="0" smtClean="0">
                <a:latin typeface="Arial" pitchFamily="34" charset="0"/>
                <a:cs typeface="Arial" pitchFamily="34" charset="0"/>
              </a:rPr>
              <a:t>Les figures montrent différentes solutions acceptables pour l’ouverture d’aspiration.</a:t>
            </a:r>
          </a:p>
          <a:p>
            <a:pPr eaLnBrk="1" hangingPunct="1"/>
            <a:endParaRPr lang="fr-CA" dirty="0" smtClean="0"/>
          </a:p>
        </p:txBody>
      </p:sp>
      <p:sp>
        <p:nvSpPr>
          <p:cNvPr id="70660" name="Slide Number Placeholder 3"/>
          <p:cNvSpPr>
            <a:spLocks noGrp="1"/>
          </p:cNvSpPr>
          <p:nvPr>
            <p:ph type="sldNum" sz="quarter" idx="5"/>
          </p:nvPr>
        </p:nvSpPr>
        <p:spPr/>
        <p:txBody>
          <a:bodyPr/>
          <a:lstStyle/>
          <a:p>
            <a:pPr>
              <a:defRPr/>
            </a:pPr>
            <a:fld id="{DEB777A0-F720-42C4-A763-A080325E311B}" type="slidenum">
              <a:rPr lang="en-US" smtClean="0"/>
              <a:pPr>
                <a:defRPr/>
              </a:pPr>
              <a:t>33</a:t>
            </a:fld>
            <a:endParaRPr lang="en-US" dirty="0"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bwMode="auto">
          <a:noFill/>
          <a:ln>
            <a:solidFill>
              <a:srgbClr val="000000"/>
            </a:solidFill>
            <a:miter lim="800000"/>
            <a:headEnd/>
            <a:tailEnd/>
          </a:ln>
        </p:spPr>
      </p:sp>
      <p:sp>
        <p:nvSpPr>
          <p:cNvPr id="778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fr-CA" dirty="0" smtClean="0">
                <a:latin typeface="Arial" pitchFamily="34" charset="0"/>
                <a:cs typeface="Arial" pitchFamily="34" charset="0"/>
              </a:rPr>
              <a:t>Voici un résumé de la matière vue au cours de cette présentation.</a:t>
            </a:r>
          </a:p>
          <a:p>
            <a:pPr eaLnBrk="1" hangingPunct="1">
              <a:buFontTx/>
              <a:buChar char="•"/>
            </a:pPr>
            <a:r>
              <a:rPr lang="fr-CA" dirty="0" smtClean="0">
                <a:latin typeface="Arial" pitchFamily="34" charset="0"/>
                <a:cs typeface="Arial" pitchFamily="34" charset="0"/>
              </a:rPr>
              <a:t>Santé Canada a déterminé que le radon constituait un risque pour la santé </a:t>
            </a:r>
            <a:r>
              <a:rPr lang="fr-CA" u="sng" dirty="0" smtClean="0">
                <a:latin typeface="Arial" pitchFamily="34" charset="0"/>
                <a:cs typeface="Arial" pitchFamily="34" charset="0"/>
              </a:rPr>
              <a:t>et a établi la concentration acceptable. </a:t>
            </a:r>
          </a:p>
          <a:p>
            <a:pPr eaLnBrk="1" hangingPunct="1">
              <a:buFontTx/>
              <a:buChar char="•"/>
            </a:pPr>
            <a:r>
              <a:rPr lang="fr-CA" dirty="0" smtClean="0">
                <a:latin typeface="Arial" pitchFamily="34" charset="0"/>
                <a:cs typeface="Arial" pitchFamily="34" charset="0"/>
              </a:rPr>
              <a:t>On s’attaque au problème du radon en considérant les </a:t>
            </a:r>
            <a:r>
              <a:rPr lang="fr-CA" u="sng" dirty="0" smtClean="0">
                <a:latin typeface="Arial" pitchFamily="34" charset="0"/>
                <a:cs typeface="Arial" pitchFamily="34" charset="0"/>
              </a:rPr>
              <a:t>bâtiments comme un système</a:t>
            </a:r>
            <a:r>
              <a:rPr lang="fr-CA" dirty="0" smtClean="0">
                <a:latin typeface="Arial" pitchFamily="34" charset="0"/>
                <a:cs typeface="Arial" pitchFamily="34" charset="0"/>
              </a:rPr>
              <a:t> du point de vue de la protection de base contre les gaz souterrains et du point de vue des exigences spécifiques au radon.</a:t>
            </a:r>
          </a:p>
          <a:p>
            <a:pPr eaLnBrk="1" hangingPunct="1">
              <a:buFontTx/>
              <a:buChar char="•"/>
            </a:pPr>
            <a:r>
              <a:rPr lang="fr-CA" dirty="0" smtClean="0">
                <a:latin typeface="Arial" pitchFamily="34" charset="0"/>
                <a:cs typeface="Arial" pitchFamily="34" charset="0"/>
              </a:rPr>
              <a:t>Les exigences/modifications contenues dans le CNB visent </a:t>
            </a:r>
            <a:r>
              <a:rPr lang="fr-CA" u="sng" dirty="0" smtClean="0">
                <a:latin typeface="Arial" pitchFamily="34" charset="0"/>
                <a:cs typeface="Arial" pitchFamily="34" charset="0"/>
              </a:rPr>
              <a:t>maintenant</a:t>
            </a:r>
            <a:r>
              <a:rPr lang="fr-CA" dirty="0" smtClean="0">
                <a:latin typeface="Arial" pitchFamily="34" charset="0"/>
                <a:cs typeface="Arial" pitchFamily="34" charset="0"/>
              </a:rPr>
              <a:t> les grands bâtiments tout autant que les maisons et les petits bâtiments.</a:t>
            </a:r>
          </a:p>
          <a:p>
            <a:pPr eaLnBrk="1" hangingPunct="1">
              <a:buFontTx/>
              <a:buChar char="•"/>
            </a:pPr>
            <a:r>
              <a:rPr lang="fr-CA" dirty="0" smtClean="0">
                <a:latin typeface="Arial" pitchFamily="34" charset="0"/>
                <a:cs typeface="Arial" pitchFamily="34" charset="0"/>
              </a:rPr>
              <a:t>Il est important de noter que le CNB s’applique seulement aux nouvelles constructions.</a:t>
            </a:r>
          </a:p>
          <a:p>
            <a:pPr eaLnBrk="1" hangingPunct="1">
              <a:buFontTx/>
              <a:buChar char="•"/>
            </a:pPr>
            <a:r>
              <a:rPr lang="fr-CA" dirty="0" smtClean="0">
                <a:latin typeface="Arial" pitchFamily="34" charset="0"/>
                <a:cs typeface="Arial" pitchFamily="34" charset="0"/>
              </a:rPr>
              <a:t>La Société canadienne d’hypothèques et de logement, Santé Canada et l’Environmental Protection Agency fournissent toutefois une orientation pour les bâtiments existants.</a:t>
            </a:r>
          </a:p>
          <a:p>
            <a:pPr eaLnBrk="1" hangingPunct="1">
              <a:buFontTx/>
              <a:buChar char="•"/>
            </a:pPr>
            <a:r>
              <a:rPr lang="fr-CA" dirty="0" smtClean="0">
                <a:latin typeface="Arial" pitchFamily="34" charset="0"/>
                <a:cs typeface="Arial" pitchFamily="34" charset="0"/>
              </a:rPr>
              <a:t>Par dessous tout, il convient de se rappeler que des solutions efficaces sont disponibles pour faire face au problème du radon et que les exigences du CNB facilitent l’intégration future de systèmes d’extraction du radon.</a:t>
            </a:r>
          </a:p>
        </p:txBody>
      </p:sp>
      <p:sp>
        <p:nvSpPr>
          <p:cNvPr id="71684" name="Slide Number Placeholder 3"/>
          <p:cNvSpPr>
            <a:spLocks noGrp="1"/>
          </p:cNvSpPr>
          <p:nvPr>
            <p:ph type="sldNum" sz="quarter" idx="5"/>
          </p:nvPr>
        </p:nvSpPr>
        <p:spPr/>
        <p:txBody>
          <a:bodyPr/>
          <a:lstStyle/>
          <a:p>
            <a:pPr>
              <a:defRPr/>
            </a:pPr>
            <a:fld id="{63008F1C-F35A-47E2-812C-8D0F2288E042}" type="slidenum">
              <a:rPr lang="en-US" smtClean="0"/>
              <a:pPr>
                <a:defRPr/>
              </a:pPr>
              <a:t>34</a:t>
            </a:fld>
            <a:endParaRPr lang="en-US" dirty="0"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bwMode="auto">
          <a:noFill/>
          <a:ln>
            <a:solidFill>
              <a:srgbClr val="000000"/>
            </a:solidFill>
            <a:miter lim="800000"/>
            <a:headEnd/>
            <a:tailEnd/>
          </a:ln>
        </p:spPr>
      </p:sp>
      <p:sp>
        <p:nvSpPr>
          <p:cNvPr id="788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fr-CA" dirty="0" smtClean="0">
                <a:latin typeface="Arial" pitchFamily="34" charset="0"/>
                <a:cs typeface="Arial" pitchFamily="34" charset="0"/>
              </a:rPr>
              <a:t>On trouvera de l’information additionnelle sur le radon sur le site web de la Société canadienne d’hypothèques et de logement, de Santé Canada et de l’US Environmental Protection Agency.</a:t>
            </a:r>
          </a:p>
        </p:txBody>
      </p:sp>
      <p:sp>
        <p:nvSpPr>
          <p:cNvPr id="72708" name="Slide Number Placeholder 3"/>
          <p:cNvSpPr>
            <a:spLocks noGrp="1"/>
          </p:cNvSpPr>
          <p:nvPr>
            <p:ph type="sldNum" sz="quarter" idx="5"/>
          </p:nvPr>
        </p:nvSpPr>
        <p:spPr/>
        <p:txBody>
          <a:bodyPr/>
          <a:lstStyle/>
          <a:p>
            <a:pPr>
              <a:defRPr/>
            </a:pPr>
            <a:fld id="{55096AF6-2CC7-428C-B8B7-4D7D4C034261}" type="slidenum">
              <a:rPr lang="en-US" smtClean="0"/>
              <a:pPr>
                <a:defRPr/>
              </a:pPr>
              <a:t>35</a:t>
            </a:fld>
            <a:endParaRPr lang="en-US" dirty="0"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noTextEdit="1"/>
          </p:cNvSpPr>
          <p:nvPr>
            <p:ph type="sldImg"/>
          </p:nvPr>
        </p:nvSpPr>
        <p:spPr bwMode="auto">
          <a:noFill/>
          <a:ln>
            <a:solidFill>
              <a:srgbClr val="000000"/>
            </a:solidFill>
            <a:miter lim="800000"/>
            <a:headEnd/>
            <a:tailEnd/>
          </a:ln>
        </p:spPr>
      </p:sp>
      <p:sp>
        <p:nvSpPr>
          <p:cNvPr id="7987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fr-CA" dirty="0" smtClean="0"/>
          </a:p>
        </p:txBody>
      </p:sp>
      <p:sp>
        <p:nvSpPr>
          <p:cNvPr id="4" name="Slide Number Placeholder 3"/>
          <p:cNvSpPr>
            <a:spLocks noGrp="1"/>
          </p:cNvSpPr>
          <p:nvPr>
            <p:ph type="sldNum" sz="quarter" idx="5"/>
          </p:nvPr>
        </p:nvSpPr>
        <p:spPr/>
        <p:txBody>
          <a:bodyPr/>
          <a:lstStyle/>
          <a:p>
            <a:pPr>
              <a:defRPr/>
            </a:pPr>
            <a:fld id="{11992BA1-DAA1-4CC0-94B3-41CFDF5D14AD}" type="slidenum">
              <a:rPr lang="en-CA" smtClean="0"/>
              <a:pPr>
                <a:defRPr/>
              </a:pPr>
              <a:t>36</a:t>
            </a:fld>
            <a:endParaRPr lang="en-CA"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p:spPr>
      </p:sp>
      <p:sp>
        <p:nvSpPr>
          <p:cNvPr id="47107" name="Notes Placeholder 2"/>
          <p:cNvSpPr>
            <a:spLocks noGrp="1"/>
          </p:cNvSpPr>
          <p:nvPr>
            <p:ph type="body" idx="1"/>
          </p:nvPr>
        </p:nvSpPr>
        <p:spPr bwMode="auto">
          <a:noFill/>
        </p:spPr>
        <p:txBody>
          <a:bodyPr wrap="square" numCol="1" anchor="t" anchorCtr="0" compatLnSpc="1">
            <a:prstTxWarp prst="textNoShape">
              <a:avLst/>
            </a:prstTxWarp>
          </a:bodyPr>
          <a:lstStyle/>
          <a:p>
            <a:r>
              <a:rPr lang="fr-CA" noProof="0" dirty="0" smtClean="0">
                <a:latin typeface="Arial" pitchFamily="34" charset="0"/>
                <a:cs typeface="Arial" pitchFamily="34" charset="0"/>
              </a:rPr>
              <a:t>Voici un aperçu de la présentation.</a:t>
            </a:r>
          </a:p>
          <a:p>
            <a:r>
              <a:rPr lang="fr-CA" noProof="0" dirty="0" smtClean="0">
                <a:latin typeface="Arial" pitchFamily="34" charset="0"/>
                <a:cs typeface="Arial" pitchFamily="34" charset="0"/>
              </a:rPr>
              <a:t>Nous commencerons par </a:t>
            </a:r>
          </a:p>
          <a:p>
            <a:pPr>
              <a:buFontTx/>
              <a:buChar char="-"/>
            </a:pPr>
            <a:r>
              <a:rPr lang="fr-CA" noProof="0" dirty="0" smtClean="0">
                <a:latin typeface="Arial" pitchFamily="34" charset="0"/>
                <a:cs typeface="Arial" pitchFamily="34" charset="0"/>
              </a:rPr>
              <a:t>de l’information générale sur le radon </a:t>
            </a:r>
          </a:p>
          <a:p>
            <a:pPr>
              <a:buFontTx/>
              <a:buChar char="-"/>
            </a:pPr>
            <a:r>
              <a:rPr lang="fr-CA" noProof="0" dirty="0" smtClean="0">
                <a:latin typeface="Arial" pitchFamily="34" charset="0"/>
                <a:cs typeface="Arial" pitchFamily="34" charset="0"/>
              </a:rPr>
              <a:t>l’élaboration des modifications proposées</a:t>
            </a:r>
          </a:p>
          <a:p>
            <a:r>
              <a:rPr lang="fr-CA" noProof="0" dirty="0" smtClean="0">
                <a:latin typeface="Arial" pitchFamily="34" charset="0"/>
                <a:cs typeface="Arial" pitchFamily="34" charset="0"/>
              </a:rPr>
              <a:t>avant de présenter les détails des modifications proposées pour les parties 5, 6 et 9 du CNB.</a:t>
            </a:r>
          </a:p>
          <a:p>
            <a:endParaRPr lang="fr-CA" noProof="0" dirty="0" smtClean="0">
              <a:latin typeface="Arial" pitchFamily="34" charset="0"/>
              <a:cs typeface="Arial" pitchFamily="34" charset="0"/>
            </a:endParaRPr>
          </a:p>
        </p:txBody>
      </p:sp>
      <p:sp>
        <p:nvSpPr>
          <p:cNvPr id="40964" name="Slide Number Placeholder 3"/>
          <p:cNvSpPr>
            <a:spLocks noGrp="1"/>
          </p:cNvSpPr>
          <p:nvPr>
            <p:ph type="sldNum" sz="quarter" idx="5"/>
          </p:nvPr>
        </p:nvSpPr>
        <p:spPr/>
        <p:txBody>
          <a:bodyPr/>
          <a:lstStyle/>
          <a:p>
            <a:pPr>
              <a:defRPr/>
            </a:pPr>
            <a:fld id="{34EEBF7D-8C57-4DA7-96A5-F431F6E3273B}" type="slidenum">
              <a:rPr lang="en-US" smtClean="0"/>
              <a:pPr>
                <a:defRPr/>
              </a:pPr>
              <a:t>4</a:t>
            </a:fld>
            <a:endParaRPr lang="en-US"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p:txBody>
          <a:bodyPr/>
          <a:lstStyle/>
          <a:p>
            <a:pPr>
              <a:defRPr/>
            </a:pPr>
            <a:fld id="{286F45D2-E35F-44CD-B279-0DEC4EBB2F24}" type="slidenum">
              <a:rPr lang="en-US" smtClean="0"/>
              <a:pPr>
                <a:defRPr/>
              </a:pPr>
              <a:t>5</a:t>
            </a:fld>
            <a:endParaRPr lang="en-US" dirty="0" smtClean="0"/>
          </a:p>
        </p:txBody>
      </p:sp>
      <p:sp>
        <p:nvSpPr>
          <p:cNvPr id="4813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48132"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marL="0" lvl="1" defTabSz="906463" eaLnBrk="1" hangingPunct="1"/>
            <a:r>
              <a:rPr lang="fr-CA" noProof="0" dirty="0" smtClean="0">
                <a:latin typeface="Arial" pitchFamily="34" charset="0"/>
                <a:cs typeface="Arial" pitchFamily="34" charset="0"/>
              </a:rPr>
              <a:t>Le radon est un gaz radioactif naturel produit par la désintégration des minéraux uranifères présents dans les roches et les sols. </a:t>
            </a:r>
          </a:p>
          <a:p>
            <a:pPr marL="0" lvl="1" defTabSz="906463" eaLnBrk="1" hangingPunct="1"/>
            <a:endParaRPr lang="fr-CA" noProof="0" dirty="0" smtClean="0">
              <a:latin typeface="Arial" pitchFamily="34" charset="0"/>
              <a:cs typeface="Arial" pitchFamily="34" charset="0"/>
            </a:endParaRPr>
          </a:p>
          <a:p>
            <a:pPr marL="0" lvl="1" defTabSz="906463" eaLnBrk="1" hangingPunct="1"/>
            <a:r>
              <a:rPr lang="fr-CA" noProof="0" dirty="0" smtClean="0">
                <a:latin typeface="Arial" pitchFamily="34" charset="0"/>
                <a:cs typeface="Arial" pitchFamily="34" charset="0"/>
              </a:rPr>
              <a:t>Pendant la désintégration, des particules alpha radioactives sont émises, lesquelles particules sont nocives pour notre santé.</a:t>
            </a:r>
          </a:p>
          <a:p>
            <a:pPr marL="0" lvl="1" defTabSz="906463" eaLnBrk="1" hangingPunct="1"/>
            <a:endParaRPr lang="fr-CA" noProof="0" dirty="0" smtClean="0">
              <a:latin typeface="Arial" pitchFamily="34" charset="0"/>
              <a:cs typeface="Arial" pitchFamily="34" charset="0"/>
            </a:endParaRPr>
          </a:p>
          <a:p>
            <a:pPr marL="0" lvl="1" defTabSz="906463" eaLnBrk="1" hangingPunct="1"/>
            <a:r>
              <a:rPr lang="fr-CA" noProof="0" dirty="0" smtClean="0">
                <a:latin typeface="Arial" pitchFamily="34" charset="0"/>
                <a:cs typeface="Arial" pitchFamily="34" charset="0"/>
              </a:rPr>
              <a:t>Le radon est</a:t>
            </a:r>
          </a:p>
          <a:p>
            <a:pPr marL="0" lvl="1" defTabSz="457200" eaLnBrk="1" hangingPunct="1">
              <a:buFontTx/>
              <a:buChar char="•"/>
            </a:pPr>
            <a:r>
              <a:rPr lang="fr-CA" noProof="0" dirty="0" smtClean="0">
                <a:latin typeface="Arial" pitchFamily="34" charset="0"/>
                <a:cs typeface="Arial" pitchFamily="34" charset="0"/>
              </a:rPr>
              <a:t>	inodore</a:t>
            </a:r>
          </a:p>
          <a:p>
            <a:pPr marL="0" lvl="1" defTabSz="457200" eaLnBrk="1" hangingPunct="1">
              <a:buFontTx/>
              <a:buChar char="•"/>
            </a:pPr>
            <a:r>
              <a:rPr lang="fr-CA" noProof="0" dirty="0" smtClean="0">
                <a:latin typeface="Arial" pitchFamily="34" charset="0"/>
                <a:cs typeface="Arial" pitchFamily="34" charset="0"/>
              </a:rPr>
              <a:t>	insipide</a:t>
            </a:r>
          </a:p>
          <a:p>
            <a:pPr marL="0" lvl="1" defTabSz="457200" eaLnBrk="1" hangingPunct="1">
              <a:buFontTx/>
              <a:buChar char="•"/>
            </a:pPr>
            <a:r>
              <a:rPr lang="fr-CA" noProof="0" dirty="0" smtClean="0">
                <a:latin typeface="Arial" pitchFamily="34" charset="0"/>
                <a:cs typeface="Arial" pitchFamily="34" charset="0"/>
              </a:rPr>
              <a:t>	incolore</a:t>
            </a:r>
          </a:p>
          <a:p>
            <a:pPr marL="0" lvl="1" defTabSz="906463" eaLnBrk="1" hangingPunct="1"/>
            <a:endParaRPr lang="fr-CA" noProof="0"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p:txBody>
          <a:bodyPr/>
          <a:lstStyle/>
          <a:p>
            <a:pPr>
              <a:defRPr/>
            </a:pPr>
            <a:fld id="{50B68629-1561-4760-8AAB-5B36FB67005A}" type="slidenum">
              <a:rPr lang="en-US" smtClean="0"/>
              <a:pPr>
                <a:defRPr/>
              </a:pPr>
              <a:t>6</a:t>
            </a:fld>
            <a:endParaRPr lang="en-US" dirty="0" smtClean="0"/>
          </a:p>
        </p:txBody>
      </p:sp>
      <p:sp>
        <p:nvSpPr>
          <p:cNvPr id="4915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49156" name="Rectangle 3"/>
          <p:cNvSpPr>
            <a:spLocks noGrp="1" noChangeArrowheads="1"/>
          </p:cNvSpPr>
          <p:nvPr>
            <p:ph type="body" idx="1"/>
          </p:nvPr>
        </p:nvSpPr>
        <p:spPr bwMode="auto">
          <a:xfrm>
            <a:off x="304800" y="4349383"/>
            <a:ext cx="6248400" cy="4190414"/>
          </a:xfrm>
        </p:spPr>
        <p:txBody>
          <a:bodyPr wrap="square" numCol="1" anchor="t" anchorCtr="0" compatLnSpc="1">
            <a:prstTxWarp prst="textNoShape">
              <a:avLst/>
            </a:prstTxWarp>
            <a:normAutofit fontScale="85000" lnSpcReduction="20000"/>
          </a:bodyPr>
          <a:lstStyle/>
          <a:p>
            <a:pPr eaLnBrk="1" hangingPunct="1">
              <a:defRPr/>
            </a:pPr>
            <a:r>
              <a:rPr lang="fr-CA" noProof="0" dirty="0" smtClean="0">
                <a:latin typeface="Arial" pitchFamily="34" charset="0"/>
                <a:cs typeface="Arial" pitchFamily="34" charset="0"/>
              </a:rPr>
              <a:t>Voici une illustration de certains trajets d’infiltration types du radon. Ces trajets incluent : </a:t>
            </a:r>
          </a:p>
          <a:p>
            <a:pPr eaLnBrk="1" hangingPunct="1">
              <a:defRPr/>
            </a:pPr>
            <a:r>
              <a:rPr lang="fr-CA" noProof="0" dirty="0" smtClean="0">
                <a:latin typeface="Arial" pitchFamily="34" charset="0"/>
                <a:cs typeface="Arial" pitchFamily="34" charset="0"/>
              </a:rPr>
              <a:t>- les fissures dans les murs; </a:t>
            </a:r>
          </a:p>
          <a:p>
            <a:pPr eaLnBrk="1" hangingPunct="1">
              <a:buFontTx/>
              <a:buChar char="-"/>
              <a:defRPr/>
            </a:pPr>
            <a:r>
              <a:rPr lang="fr-CA" noProof="0" dirty="0" smtClean="0">
                <a:latin typeface="Arial" pitchFamily="34" charset="0"/>
                <a:cs typeface="Arial" pitchFamily="34" charset="0"/>
              </a:rPr>
              <a:t> les pourtours ouverts entre les dalles et les murs;</a:t>
            </a:r>
          </a:p>
          <a:p>
            <a:pPr eaLnBrk="1" hangingPunct="1">
              <a:buFontTx/>
              <a:buChar char="-"/>
              <a:defRPr/>
            </a:pPr>
            <a:r>
              <a:rPr lang="fr-CA" noProof="0" dirty="0" smtClean="0">
                <a:latin typeface="Arial" pitchFamily="34" charset="0"/>
                <a:cs typeface="Arial" pitchFamily="34" charset="0"/>
              </a:rPr>
              <a:t> les tuyaux; </a:t>
            </a:r>
          </a:p>
          <a:p>
            <a:pPr eaLnBrk="1" hangingPunct="1">
              <a:buFontTx/>
              <a:buChar char="-"/>
              <a:defRPr/>
            </a:pPr>
            <a:r>
              <a:rPr lang="fr-CA" noProof="0" dirty="0" smtClean="0">
                <a:latin typeface="Arial" pitchFamily="34" charset="0"/>
                <a:cs typeface="Arial" pitchFamily="34" charset="0"/>
              </a:rPr>
              <a:t> les ouvertures menant vers le sol non protégé;</a:t>
            </a:r>
          </a:p>
          <a:p>
            <a:pPr eaLnBrk="1" hangingPunct="1">
              <a:buFontTx/>
              <a:buChar char="-"/>
              <a:defRPr/>
            </a:pPr>
            <a:r>
              <a:rPr lang="fr-CA" noProof="0" dirty="0" smtClean="0">
                <a:latin typeface="Arial" pitchFamily="34" charset="0"/>
                <a:cs typeface="Arial" pitchFamily="34" charset="0"/>
              </a:rPr>
              <a:t> les cavités non scellées dans les blocs de maçonnerie;</a:t>
            </a:r>
          </a:p>
          <a:p>
            <a:pPr eaLnBrk="1" hangingPunct="1">
              <a:buFontTx/>
              <a:buChar char="-"/>
              <a:defRPr/>
            </a:pPr>
            <a:r>
              <a:rPr lang="fr-CA" noProof="0" dirty="0" smtClean="0">
                <a:latin typeface="Arial" pitchFamily="34" charset="0"/>
                <a:cs typeface="Arial" pitchFamily="34" charset="0"/>
              </a:rPr>
              <a:t> les avaloirs de sol non scellés.</a:t>
            </a:r>
          </a:p>
          <a:p>
            <a:pPr eaLnBrk="1" hangingPunct="1">
              <a:buFontTx/>
              <a:buNone/>
              <a:defRPr/>
            </a:pPr>
            <a:endParaRPr lang="fr-CA" noProof="0" dirty="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p:txBody>
          <a:bodyPr/>
          <a:lstStyle/>
          <a:p>
            <a:pPr>
              <a:defRPr/>
            </a:pPr>
            <a:fld id="{97DDDAB4-534B-4169-BE31-F0200333CB03}" type="slidenum">
              <a:rPr lang="en-US" smtClean="0"/>
              <a:pPr>
                <a:defRPr/>
              </a:pPr>
              <a:t>7</a:t>
            </a:fld>
            <a:endParaRPr lang="en-US" dirty="0" smtClean="0"/>
          </a:p>
        </p:txBody>
      </p:sp>
      <p:sp>
        <p:nvSpPr>
          <p:cNvPr id="5017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0180" name="Rectangle 3"/>
          <p:cNvSpPr>
            <a:spLocks noGrp="1" noChangeArrowheads="1"/>
          </p:cNvSpPr>
          <p:nvPr>
            <p:ph type="body" idx="1"/>
          </p:nvPr>
        </p:nvSpPr>
        <p:spPr bwMode="auto"/>
        <p:txBody>
          <a:bodyPr wrap="square" numCol="1" anchor="t" anchorCtr="0" compatLnSpc="1">
            <a:prstTxWarp prst="textNoShape">
              <a:avLst/>
            </a:prstTxWarp>
            <a:normAutofit fontScale="85000" lnSpcReduction="10000"/>
          </a:bodyPr>
          <a:lstStyle/>
          <a:p>
            <a:pPr>
              <a:lnSpc>
                <a:spcPct val="110000"/>
              </a:lnSpc>
              <a:spcBef>
                <a:spcPct val="0"/>
              </a:spcBef>
              <a:defRPr/>
            </a:pPr>
            <a:r>
              <a:rPr lang="fr-CA" sz="1200" dirty="0" smtClean="0">
                <a:latin typeface="Arial" pitchFamily="34" charset="0"/>
                <a:cs typeface="Arial" pitchFamily="34" charset="0"/>
              </a:rPr>
              <a:t>De nombreux faits nous obligent à porter attention au radon :</a:t>
            </a:r>
          </a:p>
          <a:p>
            <a:pPr>
              <a:lnSpc>
                <a:spcPct val="110000"/>
              </a:lnSpc>
              <a:spcBef>
                <a:spcPct val="0"/>
              </a:spcBef>
              <a:defRPr/>
            </a:pPr>
            <a:endParaRPr lang="fr-CA" sz="1200" dirty="0" smtClean="0">
              <a:latin typeface="Arial" pitchFamily="34" charset="0"/>
              <a:cs typeface="Arial" pitchFamily="34" charset="0"/>
            </a:endParaRPr>
          </a:p>
          <a:p>
            <a:pPr>
              <a:lnSpc>
                <a:spcPct val="110000"/>
              </a:lnSpc>
              <a:spcBef>
                <a:spcPct val="0"/>
              </a:spcBef>
              <a:buFontTx/>
              <a:buChar char="-"/>
              <a:defRPr/>
            </a:pPr>
            <a:r>
              <a:rPr lang="fr-CA" sz="1200" dirty="0" smtClean="0">
                <a:latin typeface="Arial" pitchFamily="34" charset="0"/>
                <a:cs typeface="Arial" pitchFamily="34" charset="0"/>
              </a:rPr>
              <a:t>Comme vous pouvez le voir dans le graphique, l’inhalation de radon représente plus de 50 % des cas d’exposition à ce gaz, qui cause des problèmes de santé. En fait, Santé Canada estime que 1 900 décès attribuables au cancer du poumon chaque année sont causés par le radon</a:t>
            </a:r>
          </a:p>
          <a:p>
            <a:pPr>
              <a:lnSpc>
                <a:spcPct val="110000"/>
              </a:lnSpc>
              <a:spcBef>
                <a:spcPct val="0"/>
              </a:spcBef>
              <a:buFontTx/>
              <a:buChar char="-"/>
              <a:defRPr/>
            </a:pPr>
            <a:r>
              <a:rPr lang="fr-CA" sz="1200" dirty="0" smtClean="0">
                <a:latin typeface="Arial" pitchFamily="34" charset="0"/>
                <a:cs typeface="Arial" pitchFamily="34" charset="0"/>
              </a:rPr>
              <a:t>Nous passons plus de temps à l’intérieur, y compris dans les sous-sols;</a:t>
            </a:r>
          </a:p>
          <a:p>
            <a:pPr>
              <a:lnSpc>
                <a:spcPct val="110000"/>
              </a:lnSpc>
              <a:spcBef>
                <a:spcPct val="0"/>
              </a:spcBef>
              <a:buFontTx/>
              <a:buChar char="-"/>
              <a:defRPr/>
            </a:pPr>
            <a:r>
              <a:rPr lang="fr-CA" sz="1200" dirty="0" smtClean="0">
                <a:latin typeface="Arial" pitchFamily="34" charset="0"/>
                <a:cs typeface="Arial" pitchFamily="34" charset="0"/>
              </a:rPr>
              <a:t>Nous construisons des bâtiments de plus en plus étanches; et</a:t>
            </a:r>
          </a:p>
          <a:p>
            <a:pPr>
              <a:lnSpc>
                <a:spcPct val="110000"/>
              </a:lnSpc>
              <a:spcBef>
                <a:spcPct val="0"/>
              </a:spcBef>
              <a:buFontTx/>
              <a:buChar char="-"/>
              <a:defRPr/>
            </a:pPr>
            <a:r>
              <a:rPr lang="fr-CA" sz="1200" dirty="0" smtClean="0">
                <a:latin typeface="Arial" pitchFamily="34" charset="0"/>
                <a:cs typeface="Arial" pitchFamily="34" charset="0"/>
              </a:rPr>
              <a:t>Dans certaines régions, le risque de présence de radon dans le sol est élevé.</a:t>
            </a:r>
          </a:p>
          <a:p>
            <a:pPr lvl="1" eaLnBrk="1" hangingPunct="1">
              <a:lnSpc>
                <a:spcPct val="110000"/>
              </a:lnSpc>
              <a:defRPr/>
            </a:pPr>
            <a:endParaRPr lang="fr-CA" sz="1200" dirty="0" smtClean="0">
              <a:latin typeface="Arial" pitchFamily="34" charset="0"/>
              <a:cs typeface="Arial" pitchFamily="34" charset="0"/>
            </a:endParaRPr>
          </a:p>
          <a:p>
            <a:pPr marL="0" lvl="1" eaLnBrk="1" hangingPunct="1">
              <a:lnSpc>
                <a:spcPct val="110000"/>
              </a:lnSpc>
              <a:defRPr/>
            </a:pPr>
            <a:r>
              <a:rPr lang="fr-CA" sz="1200" dirty="0" smtClean="0">
                <a:latin typeface="Arial" pitchFamily="34" charset="0"/>
                <a:cs typeface="Arial" pitchFamily="34" charset="0"/>
              </a:rPr>
              <a:t>À la suite de ces constatations liées à la santé, et des nouvelles façons de construire et de vivre des Canadiens, Santé Canada a rendu la directive canadienne sur le radon plus stricte.</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p:spPr>
      </p:sp>
      <p:sp>
        <p:nvSpPr>
          <p:cNvPr id="51203" name="Notes Placeholder 2"/>
          <p:cNvSpPr>
            <a:spLocks noGrp="1"/>
          </p:cNvSpPr>
          <p:nvPr>
            <p:ph type="body" idx="1"/>
          </p:nvPr>
        </p:nvSpPr>
        <p:spPr bwMode="auto">
          <a:noFill/>
        </p:spPr>
        <p:txBody>
          <a:bodyPr wrap="square" numCol="1" anchor="t" anchorCtr="0" compatLnSpc="1">
            <a:prstTxWarp prst="textNoShape">
              <a:avLst/>
            </a:prstTxWarp>
          </a:bodyPr>
          <a:lstStyle/>
          <a:p>
            <a:r>
              <a:rPr lang="fr-CA" dirty="0" smtClean="0">
                <a:latin typeface="Arial" pitchFamily="34" charset="0"/>
                <a:cs typeface="Arial" pitchFamily="34" charset="0"/>
              </a:rPr>
              <a:t>Comment mesure-t-on le radon?</a:t>
            </a:r>
          </a:p>
          <a:p>
            <a:r>
              <a:rPr lang="fr-CA" dirty="0" smtClean="0">
                <a:latin typeface="Arial" pitchFamily="34" charset="0"/>
                <a:cs typeface="Arial" pitchFamily="34" charset="0"/>
              </a:rPr>
              <a:t>Santé Canada recommande</a:t>
            </a:r>
          </a:p>
          <a:p>
            <a:pPr>
              <a:buFontTx/>
              <a:buChar char="-"/>
            </a:pPr>
            <a:r>
              <a:rPr lang="fr-CA" dirty="0" smtClean="0">
                <a:latin typeface="Arial" pitchFamily="34" charset="0"/>
                <a:cs typeface="Arial" pitchFamily="34" charset="0"/>
              </a:rPr>
              <a:t>l’exécution d’essais de détection du radon au cours de la saison de chauffage pendant une période minimale d’un mois; et</a:t>
            </a:r>
          </a:p>
          <a:p>
            <a:pPr>
              <a:buFontTx/>
              <a:buChar char="-"/>
            </a:pPr>
            <a:r>
              <a:rPr lang="fr-CA" dirty="0" smtClean="0">
                <a:latin typeface="Arial" pitchFamily="34" charset="0"/>
                <a:cs typeface="Arial" pitchFamily="34" charset="0"/>
              </a:rPr>
              <a:t>une intervention lorsque la concentration annuelle moyenne est supérieure à 200 Bq/m³.</a:t>
            </a:r>
          </a:p>
          <a:p>
            <a:pPr lvl="1"/>
            <a:endParaRPr lang="fr-CA" dirty="0" smtClean="0">
              <a:latin typeface="Arial" pitchFamily="34" charset="0"/>
              <a:cs typeface="Arial" pitchFamily="34" charset="0"/>
            </a:endParaRPr>
          </a:p>
          <a:p>
            <a:r>
              <a:rPr lang="fr-CA" dirty="0" smtClean="0">
                <a:latin typeface="Arial" pitchFamily="34" charset="0"/>
                <a:cs typeface="Arial" pitchFamily="34" charset="0"/>
              </a:rPr>
              <a:t>Les essais de détection du radon en vertu des codes :</a:t>
            </a:r>
          </a:p>
          <a:p>
            <a:pPr>
              <a:buFontTx/>
              <a:buChar char="-"/>
            </a:pPr>
            <a:r>
              <a:rPr lang="fr-CA" dirty="0" smtClean="0">
                <a:latin typeface="Arial" pitchFamily="34" charset="0"/>
                <a:cs typeface="Arial" pitchFamily="34" charset="0"/>
              </a:rPr>
              <a:t>ne sont pas possibles pendant la construction; </a:t>
            </a:r>
          </a:p>
          <a:p>
            <a:pPr>
              <a:buFontTx/>
              <a:buChar char="-"/>
            </a:pPr>
            <a:r>
              <a:rPr lang="fr-CA" dirty="0" smtClean="0">
                <a:latin typeface="Arial" pitchFamily="34" charset="0"/>
                <a:cs typeface="Arial" pitchFamily="34" charset="0"/>
              </a:rPr>
              <a:t>ne sont donc pas réalisables au moment de la construction; </a:t>
            </a:r>
          </a:p>
          <a:p>
            <a:pPr>
              <a:buFontTx/>
              <a:buChar char="-"/>
            </a:pPr>
            <a:r>
              <a:rPr lang="fr-CA" dirty="0" smtClean="0">
                <a:latin typeface="Arial" pitchFamily="34" charset="0"/>
                <a:cs typeface="Arial" pitchFamily="34" charset="0"/>
              </a:rPr>
              <a:t>l’exécution d’essais, même si elle est effectuée une fois la construction terminée, n’est également pas pratique/économique pour les constructeurs.</a:t>
            </a:r>
          </a:p>
          <a:p>
            <a:endParaRPr lang="fr-CA" dirty="0" smtClean="0">
              <a:latin typeface="Arial" pitchFamily="34" charset="0"/>
              <a:cs typeface="Arial" pitchFamily="34" charset="0"/>
            </a:endParaRPr>
          </a:p>
          <a:p>
            <a:r>
              <a:rPr lang="fr-CA" dirty="0" smtClean="0">
                <a:latin typeface="Arial" pitchFamily="34" charset="0"/>
                <a:cs typeface="Arial" pitchFamily="34" charset="0"/>
              </a:rPr>
              <a:t>À ce titre, la responsabilité des essais de détection du radon incombe au propriétaire du bâtiment.</a:t>
            </a:r>
          </a:p>
        </p:txBody>
      </p:sp>
      <p:sp>
        <p:nvSpPr>
          <p:cNvPr id="45060" name="Slide Number Placeholder 3"/>
          <p:cNvSpPr>
            <a:spLocks noGrp="1"/>
          </p:cNvSpPr>
          <p:nvPr>
            <p:ph type="sldNum" sz="quarter" idx="5"/>
          </p:nvPr>
        </p:nvSpPr>
        <p:spPr/>
        <p:txBody>
          <a:bodyPr/>
          <a:lstStyle/>
          <a:p>
            <a:pPr>
              <a:defRPr/>
            </a:pPr>
            <a:fld id="{AE95A0E7-303D-441E-BD3A-1E8C1209AC75}" type="slidenum">
              <a:rPr lang="en-US" smtClean="0"/>
              <a:pPr>
                <a:defRPr/>
              </a:pPr>
              <a:t>8</a:t>
            </a:fld>
            <a:endParaRPr lang="en-US" dirty="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p:spPr>
      </p:sp>
      <p:sp>
        <p:nvSpPr>
          <p:cNvPr id="52227" name="Notes Placeholder 2"/>
          <p:cNvSpPr>
            <a:spLocks noGrp="1"/>
          </p:cNvSpPr>
          <p:nvPr>
            <p:ph type="body" idx="1"/>
          </p:nvPr>
        </p:nvSpPr>
        <p:spPr bwMode="auto">
          <a:noFill/>
        </p:spPr>
        <p:txBody>
          <a:bodyPr wrap="square" numCol="1" anchor="t" anchorCtr="0" compatLnSpc="1">
            <a:prstTxWarp prst="textNoShape">
              <a:avLst/>
            </a:prstTxWarp>
          </a:bodyPr>
          <a:lstStyle/>
          <a:p>
            <a:r>
              <a:rPr lang="fr-CA" dirty="0" smtClean="0">
                <a:latin typeface="Arial" pitchFamily="34" charset="0"/>
                <a:cs typeface="Arial" pitchFamily="34" charset="0"/>
              </a:rPr>
              <a:t>Le Comité permanent de la séparation des milieux différents et le Comité permanent des maisons et des petits bâtiments ont formé un groupe d'étude mixte sur le radon. Le groupe d'étude était chargé de :</a:t>
            </a:r>
          </a:p>
          <a:p>
            <a:pPr>
              <a:buFontTx/>
              <a:buChar char="•"/>
            </a:pPr>
            <a:r>
              <a:rPr lang="fr-CA" dirty="0" smtClean="0">
                <a:latin typeface="Arial" pitchFamily="34" charset="0"/>
                <a:cs typeface="Arial" pitchFamily="34" charset="0"/>
              </a:rPr>
              <a:t> valider/examiner les exigences actuelles en vue de répondre aux questions suivantes :</a:t>
            </a:r>
          </a:p>
          <a:p>
            <a:pPr lvl="1">
              <a:buFontTx/>
              <a:buChar char="-"/>
            </a:pPr>
            <a:r>
              <a:rPr lang="fr-CA" dirty="0" smtClean="0">
                <a:latin typeface="Arial" pitchFamily="34" charset="0"/>
                <a:cs typeface="Arial" pitchFamily="34" charset="0"/>
              </a:rPr>
              <a:t> la protection offerte par les exigences de construction actuelles est-elle adéquate du point de vue de l’ancienne directive (800 Bq/m³) et de la nouvelle (200 Bq/m³)? </a:t>
            </a:r>
          </a:p>
          <a:p>
            <a:pPr lvl="1">
              <a:buFontTx/>
              <a:buChar char="-"/>
            </a:pPr>
            <a:r>
              <a:rPr lang="fr-CA" dirty="0" smtClean="0">
                <a:latin typeface="Arial" pitchFamily="34" charset="0"/>
                <a:cs typeface="Arial" pitchFamily="34" charset="0"/>
              </a:rPr>
              <a:t> Que peut-on faire pour rendre les exigences actuelles plus efficaces?</a:t>
            </a:r>
          </a:p>
          <a:p>
            <a:pPr marL="0" lvl="1">
              <a:buFontTx/>
              <a:buChar char="•"/>
            </a:pPr>
            <a:r>
              <a:rPr lang="fr-CA" dirty="0" smtClean="0">
                <a:latin typeface="Arial" pitchFamily="34" charset="0"/>
                <a:cs typeface="Arial" pitchFamily="34" charset="0"/>
              </a:rPr>
              <a:t>Le groupe d'étude mixte s’est vu confier le mandat d’élaborer des modifications en vue de la protection contre l’infiltration du radon. </a:t>
            </a:r>
          </a:p>
          <a:p>
            <a:pPr lvl="1"/>
            <a:endParaRPr lang="fr-CA" dirty="0" smtClean="0">
              <a:latin typeface="Arial" pitchFamily="34" charset="0"/>
              <a:cs typeface="Arial" pitchFamily="34" charset="0"/>
            </a:endParaRPr>
          </a:p>
          <a:p>
            <a:pPr marL="0" lvl="1"/>
            <a:r>
              <a:rPr lang="fr-CA" dirty="0" smtClean="0">
                <a:latin typeface="Arial" pitchFamily="34" charset="0"/>
                <a:cs typeface="Arial" pitchFamily="34" charset="0"/>
              </a:rPr>
              <a:t>Le groupe d'étude a toutefois décidé de ne pas considérer :</a:t>
            </a:r>
          </a:p>
          <a:p>
            <a:pPr marL="0" lvl="1">
              <a:buFontTx/>
              <a:buChar char="•"/>
            </a:pPr>
            <a:r>
              <a:rPr lang="fr-CA" dirty="0" smtClean="0">
                <a:latin typeface="Arial" pitchFamily="34" charset="0"/>
                <a:cs typeface="Arial" pitchFamily="34" charset="0"/>
              </a:rPr>
              <a:t>la diffusion du radon au travers des matériaux, car elle contribue peu aux infiltrations de radon;</a:t>
            </a:r>
          </a:p>
          <a:p>
            <a:pPr marL="0" lvl="1">
              <a:buFontTx/>
              <a:buChar char="•"/>
            </a:pPr>
            <a:r>
              <a:rPr lang="fr-CA" dirty="0" smtClean="0">
                <a:latin typeface="Arial" pitchFamily="34" charset="0"/>
                <a:cs typeface="Arial" pitchFamily="34" charset="0"/>
              </a:rPr>
              <a:t>l’analyse du sol avant la construction, car il n’existe pas de corrélation claire avec la concentration intérieure; et</a:t>
            </a:r>
          </a:p>
          <a:p>
            <a:pPr marL="0" lvl="1">
              <a:buFontTx/>
              <a:buChar char="•"/>
            </a:pPr>
            <a:r>
              <a:rPr lang="fr-CA" dirty="0" smtClean="0">
                <a:latin typeface="Arial" pitchFamily="34" charset="0"/>
                <a:cs typeface="Arial" pitchFamily="34" charset="0"/>
              </a:rPr>
              <a:t>les émanations de radon des matériaux de construction, car elles contribuent peu aux infiltrations de radon.</a:t>
            </a:r>
          </a:p>
        </p:txBody>
      </p:sp>
      <p:sp>
        <p:nvSpPr>
          <p:cNvPr id="46084" name="Slide Number Placeholder 3"/>
          <p:cNvSpPr>
            <a:spLocks noGrp="1"/>
          </p:cNvSpPr>
          <p:nvPr>
            <p:ph type="sldNum" sz="quarter" idx="5"/>
          </p:nvPr>
        </p:nvSpPr>
        <p:spPr/>
        <p:txBody>
          <a:bodyPr/>
          <a:lstStyle/>
          <a:p>
            <a:pPr>
              <a:defRPr/>
            </a:pPr>
            <a:fld id="{901337B1-AE6A-456B-B158-8CF53AD836E0}" type="slidenum">
              <a:rPr lang="en-US" smtClean="0"/>
              <a:pPr>
                <a:defRPr/>
              </a:pPr>
              <a:t>9</a:t>
            </a:fld>
            <a:endParaRPr lang="en-US" dirty="0"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20" descr="corp_f_tw"/>
          <p:cNvPicPr>
            <a:picLocks noChangeAspect="1" noChangeArrowheads="1"/>
          </p:cNvPicPr>
          <p:nvPr userDrawn="1"/>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66563" name="Rectangle 4099"/>
          <p:cNvSpPr>
            <a:spLocks noGrp="1" noChangeArrowheads="1"/>
          </p:cNvSpPr>
          <p:nvPr>
            <p:ph type="subTitle" idx="1"/>
          </p:nvPr>
        </p:nvSpPr>
        <p:spPr>
          <a:xfrm>
            <a:off x="1371600" y="4114800"/>
            <a:ext cx="6400800" cy="1219200"/>
          </a:xfrm>
        </p:spPr>
        <p:txBody>
          <a:bodyPr/>
          <a:lstStyle>
            <a:lvl1pPr marL="0" indent="0" algn="ctr">
              <a:buFontTx/>
              <a:buNone/>
              <a:defRPr sz="1800"/>
            </a:lvl1pPr>
          </a:lstStyle>
          <a:p>
            <a:r>
              <a:rPr lang="en-US"/>
              <a:t>Click to edit Master subtitle style</a:t>
            </a:r>
          </a:p>
        </p:txBody>
      </p:sp>
      <p:sp>
        <p:nvSpPr>
          <p:cNvPr id="66564" name="Rectangle 4100"/>
          <p:cNvSpPr>
            <a:spLocks noGrp="1" noChangeArrowheads="1"/>
          </p:cNvSpPr>
          <p:nvPr>
            <p:ph type="ctrTitle" sz="quarter"/>
          </p:nvPr>
        </p:nvSpPr>
        <p:spPr>
          <a:xfrm>
            <a:off x="685800" y="2971800"/>
            <a:ext cx="7772400" cy="1143000"/>
          </a:xfrm>
        </p:spPr>
        <p:txBody>
          <a:bodyPr/>
          <a:lstStyle>
            <a:lvl1pPr algn="ctr">
              <a:defRPr/>
            </a:lvl1pPr>
          </a:lstStyle>
          <a:p>
            <a:r>
              <a:rPr lang="en-US" dirty="0"/>
              <a:t>Click to edit Master title </a:t>
            </a:r>
            <a:r>
              <a:rPr lang="en-US" dirty="0" smtClean="0"/>
              <a:t>style</a:t>
            </a:r>
            <a:endParaRPr lang="en-US" dirty="0"/>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4" name="Straight Connector 6"/>
          <p:cNvCxnSpPr>
            <a:cxnSpLocks noChangeShapeType="1"/>
          </p:cNvCxnSpPr>
          <p:nvPr userDrawn="1"/>
        </p:nvCxnSpPr>
        <p:spPr bwMode="auto">
          <a:xfrm>
            <a:off x="323850" y="1268413"/>
            <a:ext cx="8424863" cy="0"/>
          </a:xfrm>
          <a:prstGeom prst="line">
            <a:avLst/>
          </a:prstGeom>
          <a:noFill/>
          <a:ln w="12700" algn="ctr">
            <a:solidFill>
              <a:srgbClr val="006699"/>
            </a:solidFill>
            <a:round/>
            <a:headEnd/>
            <a:tailEnd/>
          </a:ln>
        </p:spPr>
      </p:cxnSp>
      <p:pic>
        <p:nvPicPr>
          <p:cNvPr id="5" name="Picture 5" descr="code-fan-f.jpg"/>
          <p:cNvPicPr preferRelativeResize="0">
            <a:picLocks noChangeAspect="1"/>
          </p:cNvPicPr>
          <p:nvPr userDrawn="1"/>
        </p:nvPicPr>
        <p:blipFill>
          <a:blip r:embed="rId2" cstate="print"/>
          <a:srcRect/>
          <a:stretch>
            <a:fillRect/>
          </a:stretch>
        </p:blipFill>
        <p:spPr bwMode="auto">
          <a:xfrm>
            <a:off x="7380288" y="331788"/>
            <a:ext cx="1504950" cy="914400"/>
          </a:xfrm>
          <a:prstGeom prst="rect">
            <a:avLst/>
          </a:prstGeom>
          <a:noFill/>
          <a:ln w="9525">
            <a:noFill/>
            <a:miter lim="800000"/>
            <a:headEnd/>
            <a:tailEnd/>
          </a:ln>
        </p:spPr>
      </p:pic>
      <p:sp>
        <p:nvSpPr>
          <p:cNvPr id="2" name="Title 1"/>
          <p:cNvSpPr>
            <a:spLocks noGrp="1"/>
          </p:cNvSpPr>
          <p:nvPr>
            <p:ph type="title"/>
          </p:nvPr>
        </p:nvSpPr>
        <p:spPr>
          <a:xfrm>
            <a:off x="300608" y="260648"/>
            <a:ext cx="7079704" cy="1043136"/>
          </a:xfrm>
        </p:spPr>
        <p:txBody>
          <a:bodyPr anchor="b"/>
          <a:lstStyle>
            <a:lvl1pPr algn="l">
              <a:defRPr/>
            </a:lvl1pPr>
          </a:lstStyle>
          <a:p>
            <a:r>
              <a:rPr lang="en-US" dirty="0" smtClean="0"/>
              <a:t>Cliquez pour modifier le style du titre</a:t>
            </a:r>
            <a:endParaRPr lang="en-US" dirty="0"/>
          </a:p>
        </p:txBody>
      </p:sp>
      <p:sp>
        <p:nvSpPr>
          <p:cNvPr id="3" name="Content Placeholder 2"/>
          <p:cNvSpPr>
            <a:spLocks noGrp="1"/>
          </p:cNvSpPr>
          <p:nvPr>
            <p:ph idx="1"/>
          </p:nvPr>
        </p:nvSpPr>
        <p:spPr>
          <a:xfrm>
            <a:off x="304800" y="1628800"/>
            <a:ext cx="84582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cxnSp>
        <p:nvCxnSpPr>
          <p:cNvPr id="5" name="Straight Connector 6"/>
          <p:cNvCxnSpPr>
            <a:cxnSpLocks noChangeShapeType="1"/>
          </p:cNvCxnSpPr>
          <p:nvPr userDrawn="1"/>
        </p:nvCxnSpPr>
        <p:spPr bwMode="auto">
          <a:xfrm>
            <a:off x="323850" y="1268413"/>
            <a:ext cx="8424863" cy="0"/>
          </a:xfrm>
          <a:prstGeom prst="line">
            <a:avLst/>
          </a:prstGeom>
          <a:noFill/>
          <a:ln w="12700" algn="ctr">
            <a:solidFill>
              <a:srgbClr val="006699"/>
            </a:solidFill>
            <a:round/>
            <a:headEnd/>
            <a:tailEnd/>
          </a:ln>
        </p:spPr>
      </p:cxnSp>
      <p:pic>
        <p:nvPicPr>
          <p:cNvPr id="6" name="Picture 8" descr="code-fan-f.jpg"/>
          <p:cNvPicPr preferRelativeResize="0">
            <a:picLocks noChangeAspect="1"/>
          </p:cNvPicPr>
          <p:nvPr userDrawn="1"/>
        </p:nvPicPr>
        <p:blipFill>
          <a:blip r:embed="rId2" cstate="print"/>
          <a:srcRect/>
          <a:stretch>
            <a:fillRect/>
          </a:stretch>
        </p:blipFill>
        <p:spPr bwMode="auto">
          <a:xfrm>
            <a:off x="7380288" y="331788"/>
            <a:ext cx="1504950" cy="914400"/>
          </a:xfrm>
          <a:prstGeom prst="rect">
            <a:avLst/>
          </a:prstGeom>
          <a:noFill/>
          <a:ln w="9525">
            <a:noFill/>
            <a:miter lim="800000"/>
            <a:headEnd/>
            <a:tailEnd/>
          </a:ln>
        </p:spPr>
      </p:pic>
      <p:sp>
        <p:nvSpPr>
          <p:cNvPr id="2" name="Title 1"/>
          <p:cNvSpPr>
            <a:spLocks noGrp="1"/>
          </p:cNvSpPr>
          <p:nvPr>
            <p:ph type="title"/>
          </p:nvPr>
        </p:nvSpPr>
        <p:spPr>
          <a:xfrm>
            <a:off x="300608" y="260648"/>
            <a:ext cx="7079704" cy="1043136"/>
          </a:xfrm>
        </p:spPr>
        <p:txBody>
          <a:bodyPr anchor="b"/>
          <a:lstStyle>
            <a:lvl1pPr algn="l">
              <a:defRPr/>
            </a:lvl1pPr>
          </a:lstStyle>
          <a:p>
            <a:r>
              <a:rPr lang="en-US" dirty="0" smtClean="0"/>
              <a:t>Cliquez pour modifier le style du titre</a:t>
            </a:r>
            <a:endParaRPr lang="en-US" dirty="0"/>
          </a:p>
        </p:txBody>
      </p:sp>
      <p:sp>
        <p:nvSpPr>
          <p:cNvPr id="3" name="Content Placeholder 2"/>
          <p:cNvSpPr>
            <a:spLocks noGrp="1"/>
          </p:cNvSpPr>
          <p:nvPr>
            <p:ph idx="1"/>
          </p:nvPr>
        </p:nvSpPr>
        <p:spPr>
          <a:xfrm>
            <a:off x="304800" y="1628800"/>
            <a:ext cx="4140000" cy="42672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Content Placeholder 2"/>
          <p:cNvSpPr>
            <a:spLocks noGrp="1"/>
          </p:cNvSpPr>
          <p:nvPr>
            <p:ph idx="11"/>
          </p:nvPr>
        </p:nvSpPr>
        <p:spPr>
          <a:xfrm>
            <a:off x="4572000" y="1628800"/>
            <a:ext cx="4140000" cy="42672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cxnSp>
        <p:nvCxnSpPr>
          <p:cNvPr id="5" name="Straight Connector 6"/>
          <p:cNvCxnSpPr>
            <a:cxnSpLocks noChangeShapeType="1"/>
          </p:cNvCxnSpPr>
          <p:nvPr userDrawn="1"/>
        </p:nvCxnSpPr>
        <p:spPr bwMode="auto">
          <a:xfrm>
            <a:off x="323850" y="1268413"/>
            <a:ext cx="8424863" cy="0"/>
          </a:xfrm>
          <a:prstGeom prst="line">
            <a:avLst/>
          </a:prstGeom>
          <a:noFill/>
          <a:ln w="12700" algn="ctr">
            <a:solidFill>
              <a:srgbClr val="006699"/>
            </a:solidFill>
            <a:round/>
            <a:headEnd/>
            <a:tailEnd/>
          </a:ln>
        </p:spPr>
      </p:cxnSp>
      <p:pic>
        <p:nvPicPr>
          <p:cNvPr id="6" name="Picture 7" descr="code-fan-f.jpg"/>
          <p:cNvPicPr preferRelativeResize="0">
            <a:picLocks noChangeAspect="1"/>
          </p:cNvPicPr>
          <p:nvPr userDrawn="1"/>
        </p:nvPicPr>
        <p:blipFill>
          <a:blip r:embed="rId2" cstate="print"/>
          <a:srcRect/>
          <a:stretch>
            <a:fillRect/>
          </a:stretch>
        </p:blipFill>
        <p:spPr bwMode="auto">
          <a:xfrm>
            <a:off x="7380288" y="331788"/>
            <a:ext cx="1504950" cy="914400"/>
          </a:xfrm>
          <a:prstGeom prst="rect">
            <a:avLst/>
          </a:prstGeom>
          <a:noFill/>
          <a:ln w="9525">
            <a:noFill/>
            <a:miter lim="800000"/>
            <a:headEnd/>
            <a:tailEnd/>
          </a:ln>
        </p:spPr>
      </p:pic>
      <p:sp>
        <p:nvSpPr>
          <p:cNvPr id="2" name="Title 1"/>
          <p:cNvSpPr>
            <a:spLocks noGrp="1"/>
          </p:cNvSpPr>
          <p:nvPr>
            <p:ph type="title"/>
          </p:nvPr>
        </p:nvSpPr>
        <p:spPr>
          <a:xfrm>
            <a:off x="300608" y="260648"/>
            <a:ext cx="7079704" cy="1043136"/>
          </a:xfrm>
        </p:spPr>
        <p:txBody>
          <a:bodyPr anchor="b"/>
          <a:lstStyle>
            <a:lvl1pPr algn="l">
              <a:defRPr/>
            </a:lvl1pPr>
          </a:lstStyle>
          <a:p>
            <a:r>
              <a:rPr lang="en-US" dirty="0" smtClean="0"/>
              <a:t>Cliquez pour modifier le style du titre</a:t>
            </a:r>
            <a:endParaRPr lang="en-US" dirty="0"/>
          </a:p>
        </p:txBody>
      </p:sp>
      <p:sp>
        <p:nvSpPr>
          <p:cNvPr id="3" name="Content Placeholder 2"/>
          <p:cNvSpPr>
            <a:spLocks noGrp="1"/>
          </p:cNvSpPr>
          <p:nvPr>
            <p:ph idx="1"/>
          </p:nvPr>
        </p:nvSpPr>
        <p:spPr>
          <a:xfrm>
            <a:off x="304800" y="1628800"/>
            <a:ext cx="4627240" cy="42672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Picture Placeholder 8"/>
          <p:cNvSpPr>
            <a:spLocks noGrp="1"/>
          </p:cNvSpPr>
          <p:nvPr>
            <p:ph type="pic" sz="quarter" idx="11"/>
          </p:nvPr>
        </p:nvSpPr>
        <p:spPr>
          <a:xfrm>
            <a:off x="5076056" y="1628800"/>
            <a:ext cx="3636144" cy="4266000"/>
          </a:xfrm>
        </p:spPr>
        <p:txBody>
          <a:bodyPr/>
          <a:lstStyle/>
          <a:p>
            <a:pPr lvl="0"/>
            <a:endParaRPr lang="en-US" noProof="0" dirty="0"/>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304800" y="1905000"/>
            <a:ext cx="8458200" cy="426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7" name="Rectangle 5"/>
          <p:cNvSpPr>
            <a:spLocks noGrp="1" noChangeArrowheads="1"/>
          </p:cNvSpPr>
          <p:nvPr>
            <p:ph type="title"/>
          </p:nvPr>
        </p:nvSpPr>
        <p:spPr bwMode="auto">
          <a:xfrm>
            <a:off x="4419600" y="228600"/>
            <a:ext cx="4343400" cy="1219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
        <p:nvSpPr>
          <p:cNvPr id="3" name="Date Placeholder 2"/>
          <p:cNvSpPr txBox="1">
            <a:spLocks noGrp="1"/>
          </p:cNvSpPr>
          <p:nvPr userDrawn="1"/>
        </p:nvSpPr>
        <p:spPr>
          <a:xfrm>
            <a:off x="323850" y="6324600"/>
            <a:ext cx="2133600" cy="365125"/>
          </a:xfrm>
          <a:prstGeom prst="rect">
            <a:avLst/>
          </a:prstGeom>
          <a:noFill/>
        </p:spPr>
        <p:txBody>
          <a:bodyPr anchor="ctr"/>
          <a:lstStyle/>
          <a:p>
            <a:pPr>
              <a:defRPr/>
            </a:pPr>
            <a:endParaRPr lang="en-CA" sz="1200" b="0" dirty="0">
              <a:solidFill>
                <a:srgbClr val="898989"/>
              </a:solidFill>
              <a:latin typeface="Calibri" pitchFamily="34" charset="0"/>
            </a:endParaRPr>
          </a:p>
        </p:txBody>
      </p:sp>
      <p:sp>
        <p:nvSpPr>
          <p:cNvPr id="4" name="Slide Number Placeholder 3"/>
          <p:cNvSpPr txBox="1">
            <a:spLocks noGrp="1"/>
          </p:cNvSpPr>
          <p:nvPr userDrawn="1"/>
        </p:nvSpPr>
        <p:spPr>
          <a:xfrm>
            <a:off x="6732588" y="6356350"/>
            <a:ext cx="2133600" cy="365125"/>
          </a:xfrm>
          <a:prstGeom prst="rect">
            <a:avLst/>
          </a:prstGeom>
          <a:noFill/>
        </p:spPr>
        <p:txBody>
          <a:bodyPr anchor="ctr"/>
          <a:lstStyle/>
          <a:p>
            <a:pPr algn="r" fontAlgn="auto">
              <a:spcBef>
                <a:spcPts val="0"/>
              </a:spcBef>
              <a:spcAft>
                <a:spcPts val="0"/>
              </a:spcAft>
              <a:defRPr/>
            </a:pPr>
            <a:fld id="{1FA0F53F-59B9-4AA1-875C-ED189B6F94E0}" type="slidenum">
              <a:rPr lang="en-CA" sz="1200" b="0">
                <a:solidFill>
                  <a:schemeClr val="tx1">
                    <a:tint val="75000"/>
                  </a:schemeClr>
                </a:solidFill>
                <a:latin typeface="+mn-lt"/>
              </a:rPr>
              <a:pPr algn="r" fontAlgn="auto">
                <a:spcBef>
                  <a:spcPts val="0"/>
                </a:spcBef>
                <a:spcAft>
                  <a:spcPts val="0"/>
                </a:spcAft>
                <a:defRPr/>
              </a:pPr>
              <a:t>‹#›</a:t>
            </a:fld>
            <a:endParaRPr lang="en-CA" sz="1200" b="0" dirty="0">
              <a:solidFill>
                <a:schemeClr val="tx1">
                  <a:tint val="75000"/>
                </a:schemeClr>
              </a:solidFill>
              <a:latin typeface="+mn-lt"/>
            </a:endParaRPr>
          </a:p>
        </p:txBody>
      </p:sp>
    </p:spTree>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09" r:id="rId5"/>
  </p:sldLayoutIdLst>
  <p:transition/>
  <p:txStyles>
    <p:titleStyle>
      <a:lvl1pPr algn="r" rtl="0" eaLnBrk="0" fontAlgn="base" hangingPunct="0">
        <a:spcBef>
          <a:spcPct val="0"/>
        </a:spcBef>
        <a:spcAft>
          <a:spcPct val="0"/>
        </a:spcAft>
        <a:defRPr sz="3000" b="1">
          <a:solidFill>
            <a:srgbClr val="000066"/>
          </a:solidFill>
          <a:latin typeface="+mj-lt"/>
          <a:ea typeface="+mj-ea"/>
          <a:cs typeface="+mj-cs"/>
        </a:defRPr>
      </a:lvl1pPr>
      <a:lvl2pPr algn="r" rtl="0" eaLnBrk="0" fontAlgn="base" hangingPunct="0">
        <a:spcBef>
          <a:spcPct val="0"/>
        </a:spcBef>
        <a:spcAft>
          <a:spcPct val="0"/>
        </a:spcAft>
        <a:defRPr sz="3000" b="1">
          <a:solidFill>
            <a:srgbClr val="000066"/>
          </a:solidFill>
          <a:latin typeface="Arial" charset="0"/>
        </a:defRPr>
      </a:lvl2pPr>
      <a:lvl3pPr algn="r" rtl="0" eaLnBrk="0" fontAlgn="base" hangingPunct="0">
        <a:spcBef>
          <a:spcPct val="0"/>
        </a:spcBef>
        <a:spcAft>
          <a:spcPct val="0"/>
        </a:spcAft>
        <a:defRPr sz="3000" b="1">
          <a:solidFill>
            <a:srgbClr val="000066"/>
          </a:solidFill>
          <a:latin typeface="Arial" charset="0"/>
        </a:defRPr>
      </a:lvl3pPr>
      <a:lvl4pPr algn="r" rtl="0" eaLnBrk="0" fontAlgn="base" hangingPunct="0">
        <a:spcBef>
          <a:spcPct val="0"/>
        </a:spcBef>
        <a:spcAft>
          <a:spcPct val="0"/>
        </a:spcAft>
        <a:defRPr sz="3000" b="1">
          <a:solidFill>
            <a:srgbClr val="000066"/>
          </a:solidFill>
          <a:latin typeface="Arial" charset="0"/>
        </a:defRPr>
      </a:lvl4pPr>
      <a:lvl5pPr algn="r" rtl="0" eaLnBrk="0" fontAlgn="base" hangingPunct="0">
        <a:spcBef>
          <a:spcPct val="0"/>
        </a:spcBef>
        <a:spcAft>
          <a:spcPct val="0"/>
        </a:spcAft>
        <a:defRPr sz="3000" b="1">
          <a:solidFill>
            <a:srgbClr val="000066"/>
          </a:solidFill>
          <a:latin typeface="Arial" charset="0"/>
        </a:defRPr>
      </a:lvl5pPr>
      <a:lvl6pPr marL="457200" algn="r" rtl="0" fontAlgn="base">
        <a:spcBef>
          <a:spcPct val="0"/>
        </a:spcBef>
        <a:spcAft>
          <a:spcPct val="0"/>
        </a:spcAft>
        <a:defRPr sz="3000" b="1">
          <a:solidFill>
            <a:srgbClr val="000066"/>
          </a:solidFill>
          <a:latin typeface="Arial" charset="0"/>
        </a:defRPr>
      </a:lvl6pPr>
      <a:lvl7pPr marL="914400" algn="r" rtl="0" fontAlgn="base">
        <a:spcBef>
          <a:spcPct val="0"/>
        </a:spcBef>
        <a:spcAft>
          <a:spcPct val="0"/>
        </a:spcAft>
        <a:defRPr sz="3000" b="1">
          <a:solidFill>
            <a:srgbClr val="000066"/>
          </a:solidFill>
          <a:latin typeface="Arial" charset="0"/>
        </a:defRPr>
      </a:lvl7pPr>
      <a:lvl8pPr marL="1371600" algn="r" rtl="0" fontAlgn="base">
        <a:spcBef>
          <a:spcPct val="0"/>
        </a:spcBef>
        <a:spcAft>
          <a:spcPct val="0"/>
        </a:spcAft>
        <a:defRPr sz="3000" b="1">
          <a:solidFill>
            <a:srgbClr val="000066"/>
          </a:solidFill>
          <a:latin typeface="Arial" charset="0"/>
        </a:defRPr>
      </a:lvl8pPr>
      <a:lvl9pPr marL="1828800" algn="r" rtl="0" fontAlgn="base">
        <a:spcBef>
          <a:spcPct val="0"/>
        </a:spcBef>
        <a:spcAft>
          <a:spcPct val="0"/>
        </a:spcAft>
        <a:defRPr sz="3000" b="1">
          <a:solidFill>
            <a:srgbClr val="000066"/>
          </a:solidFill>
          <a:latin typeface="Arial" charset="0"/>
        </a:defRPr>
      </a:lvl9pPr>
    </p:titleStyle>
    <p:bodyStyle>
      <a:lvl1pPr marL="342900" indent="-342900" algn="l" rtl="0" eaLnBrk="0" fontAlgn="base" hangingPunct="0">
        <a:spcBef>
          <a:spcPct val="20000"/>
        </a:spcBef>
        <a:spcAft>
          <a:spcPct val="0"/>
        </a:spcAft>
        <a:buChar char="•"/>
        <a:defRPr sz="2400">
          <a:solidFill>
            <a:srgbClr val="000066"/>
          </a:solidFill>
          <a:latin typeface="+mn-lt"/>
          <a:ea typeface="+mn-ea"/>
          <a:cs typeface="+mn-cs"/>
        </a:defRPr>
      </a:lvl1pPr>
      <a:lvl2pPr marL="742950" indent="-285750" algn="l" rtl="0" eaLnBrk="0" fontAlgn="base" hangingPunct="0">
        <a:spcBef>
          <a:spcPct val="20000"/>
        </a:spcBef>
        <a:spcAft>
          <a:spcPct val="0"/>
        </a:spcAft>
        <a:buChar char="–"/>
        <a:defRPr sz="2000">
          <a:solidFill>
            <a:srgbClr val="000066"/>
          </a:solidFill>
          <a:latin typeface="+mn-lt"/>
        </a:defRPr>
      </a:lvl2pPr>
      <a:lvl3pPr marL="1143000" indent="-228600" algn="l" rtl="0" eaLnBrk="0" fontAlgn="base" hangingPunct="0">
        <a:spcBef>
          <a:spcPct val="20000"/>
        </a:spcBef>
        <a:spcAft>
          <a:spcPct val="0"/>
        </a:spcAft>
        <a:buChar char="•"/>
        <a:defRPr>
          <a:solidFill>
            <a:srgbClr val="000066"/>
          </a:solidFill>
          <a:latin typeface="+mn-lt"/>
        </a:defRPr>
      </a:lvl3pPr>
      <a:lvl4pPr marL="1600200" indent="-228600" algn="l" rtl="0" eaLnBrk="0" fontAlgn="base" hangingPunct="0">
        <a:spcBef>
          <a:spcPct val="20000"/>
        </a:spcBef>
        <a:spcAft>
          <a:spcPct val="0"/>
        </a:spcAft>
        <a:buChar char="–"/>
        <a:defRPr sz="1700">
          <a:solidFill>
            <a:srgbClr val="000066"/>
          </a:solidFill>
          <a:latin typeface="+mn-lt"/>
        </a:defRPr>
      </a:lvl4pPr>
      <a:lvl5pPr marL="2057400" indent="-228600" algn="l" rtl="0" eaLnBrk="0" fontAlgn="base" hangingPunct="0">
        <a:spcBef>
          <a:spcPct val="20000"/>
        </a:spcBef>
        <a:spcAft>
          <a:spcPct val="0"/>
        </a:spcAft>
        <a:buChar char="»"/>
        <a:defRPr sz="1500">
          <a:solidFill>
            <a:srgbClr val="000066"/>
          </a:solidFill>
          <a:latin typeface="+mn-lt"/>
        </a:defRPr>
      </a:lvl5pPr>
      <a:lvl6pPr marL="2514600" indent="-228600" algn="l" rtl="0" fontAlgn="base">
        <a:spcBef>
          <a:spcPct val="20000"/>
        </a:spcBef>
        <a:spcAft>
          <a:spcPct val="0"/>
        </a:spcAft>
        <a:buChar char="»"/>
        <a:defRPr sz="1500">
          <a:solidFill>
            <a:srgbClr val="000066"/>
          </a:solidFill>
          <a:latin typeface="+mn-lt"/>
        </a:defRPr>
      </a:lvl6pPr>
      <a:lvl7pPr marL="2971800" indent="-228600" algn="l" rtl="0" fontAlgn="base">
        <a:spcBef>
          <a:spcPct val="20000"/>
        </a:spcBef>
        <a:spcAft>
          <a:spcPct val="0"/>
        </a:spcAft>
        <a:buChar char="»"/>
        <a:defRPr sz="1500">
          <a:solidFill>
            <a:srgbClr val="000066"/>
          </a:solidFill>
          <a:latin typeface="+mn-lt"/>
        </a:defRPr>
      </a:lvl7pPr>
      <a:lvl8pPr marL="3429000" indent="-228600" algn="l" rtl="0" fontAlgn="base">
        <a:spcBef>
          <a:spcPct val="20000"/>
        </a:spcBef>
        <a:spcAft>
          <a:spcPct val="0"/>
        </a:spcAft>
        <a:buChar char="»"/>
        <a:defRPr sz="1500">
          <a:solidFill>
            <a:srgbClr val="000066"/>
          </a:solidFill>
          <a:latin typeface="+mn-lt"/>
        </a:defRPr>
      </a:lvl8pPr>
      <a:lvl9pPr marL="3886200" indent="-228600" algn="l" rtl="0" fontAlgn="base">
        <a:spcBef>
          <a:spcPct val="20000"/>
        </a:spcBef>
        <a:spcAft>
          <a:spcPct val="0"/>
        </a:spcAft>
        <a:buChar char="»"/>
        <a:defRPr sz="1500">
          <a:solidFill>
            <a:srgbClr val="000066"/>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tags" Target="../tags/tag3.xml"/><Relationship Id="rId7" Type="http://schemas.openxmlformats.org/officeDocument/2006/relationships/notesSlide" Target="../notesSlides/notesSlide1.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slideLayout" Target="../slideLayouts/slideLayout1.xml"/><Relationship Id="rId5" Type="http://schemas.openxmlformats.org/officeDocument/2006/relationships/tags" Target="../tags/tag5.xml"/><Relationship Id="rId4" Type="http://schemas.openxmlformats.org/officeDocument/2006/relationships/tags" Target="../tags/tag4.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8.xml"/><Relationship Id="rId1" Type="http://schemas.openxmlformats.org/officeDocument/2006/relationships/tags" Target="../tags/tag27.xml"/><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0.xml"/><Relationship Id="rId1" Type="http://schemas.openxmlformats.org/officeDocument/2006/relationships/tags" Target="../tags/tag29.xml"/><Relationship Id="rId4"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2.xml"/><Relationship Id="rId1" Type="http://schemas.openxmlformats.org/officeDocument/2006/relationships/tags" Target="../tags/tag31.xml"/><Relationship Id="rId4"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4.xml"/><Relationship Id="rId1" Type="http://schemas.openxmlformats.org/officeDocument/2006/relationships/tags" Target="../tags/tag33.xml"/><Relationship Id="rId4"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6.xml"/><Relationship Id="rId1" Type="http://schemas.openxmlformats.org/officeDocument/2006/relationships/tags" Target="../tags/tag35.xml"/><Relationship Id="rId4"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8.xml"/><Relationship Id="rId1" Type="http://schemas.openxmlformats.org/officeDocument/2006/relationships/tags" Target="../tags/tag37.xml"/><Relationship Id="rId4"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0.xml"/><Relationship Id="rId1" Type="http://schemas.openxmlformats.org/officeDocument/2006/relationships/tags" Target="../tags/tag39.xml"/><Relationship Id="rId4"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2.xml"/><Relationship Id="rId1" Type="http://schemas.openxmlformats.org/officeDocument/2006/relationships/tags" Target="../tags/tag41.xml"/><Relationship Id="rId4"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4.xml"/><Relationship Id="rId1" Type="http://schemas.openxmlformats.org/officeDocument/2006/relationships/tags" Target="../tags/tag43.xml"/><Relationship Id="rId4"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6.xml"/><Relationship Id="rId1" Type="http://schemas.openxmlformats.org/officeDocument/2006/relationships/tags" Target="../tags/tag45.xml"/><Relationship Id="rId4"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xml"/><Relationship Id="rId1" Type="http://schemas.openxmlformats.org/officeDocument/2006/relationships/tags" Target="../tags/tag6.xml"/><Relationship Id="rId4"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8.xml"/><Relationship Id="rId1" Type="http://schemas.openxmlformats.org/officeDocument/2006/relationships/tags" Target="../tags/tag47.xml"/><Relationship Id="rId4"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tags" Target="../tags/tag51.xml"/><Relationship Id="rId2" Type="http://schemas.openxmlformats.org/officeDocument/2006/relationships/tags" Target="../tags/tag50.xml"/><Relationship Id="rId1" Type="http://schemas.openxmlformats.org/officeDocument/2006/relationships/tags" Target="../tags/tag49.xml"/><Relationship Id="rId6" Type="http://schemas.openxmlformats.org/officeDocument/2006/relationships/image" Target="../media/image13.png"/><Relationship Id="rId5" Type="http://schemas.openxmlformats.org/officeDocument/2006/relationships/notesSlide" Target="../notesSlides/notesSlide21.xml"/><Relationship Id="rId4"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tags" Target="../tags/tag54.xml"/><Relationship Id="rId2" Type="http://schemas.openxmlformats.org/officeDocument/2006/relationships/tags" Target="../tags/tag53.xml"/><Relationship Id="rId1" Type="http://schemas.openxmlformats.org/officeDocument/2006/relationships/tags" Target="../tags/tag52.xml"/><Relationship Id="rId6" Type="http://schemas.openxmlformats.org/officeDocument/2006/relationships/image" Target="../media/image14.png"/><Relationship Id="rId5" Type="http://schemas.openxmlformats.org/officeDocument/2006/relationships/notesSlide" Target="../notesSlides/notesSlide22.xml"/><Relationship Id="rId4"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tags" Target="../tags/tag57.xml"/><Relationship Id="rId2" Type="http://schemas.openxmlformats.org/officeDocument/2006/relationships/tags" Target="../tags/tag56.xml"/><Relationship Id="rId1" Type="http://schemas.openxmlformats.org/officeDocument/2006/relationships/tags" Target="../tags/tag55.xml"/><Relationship Id="rId6" Type="http://schemas.openxmlformats.org/officeDocument/2006/relationships/image" Target="../media/image15.png"/><Relationship Id="rId5" Type="http://schemas.openxmlformats.org/officeDocument/2006/relationships/notesSlide" Target="../notesSlides/notesSlide23.xml"/><Relationship Id="rId4"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tags" Target="../tags/tag60.xml"/><Relationship Id="rId2" Type="http://schemas.openxmlformats.org/officeDocument/2006/relationships/tags" Target="../tags/tag59.xml"/><Relationship Id="rId1" Type="http://schemas.openxmlformats.org/officeDocument/2006/relationships/tags" Target="../tags/tag58.xml"/><Relationship Id="rId6" Type="http://schemas.openxmlformats.org/officeDocument/2006/relationships/image" Target="../media/image16.png"/><Relationship Id="rId5" Type="http://schemas.openxmlformats.org/officeDocument/2006/relationships/notesSlide" Target="../notesSlides/notesSlide24.xml"/><Relationship Id="rId4"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2.xml"/><Relationship Id="rId1" Type="http://schemas.openxmlformats.org/officeDocument/2006/relationships/tags" Target="../tags/tag61.xml"/><Relationship Id="rId4"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3" Type="http://schemas.openxmlformats.org/officeDocument/2006/relationships/tags" Target="../tags/tag65.xml"/><Relationship Id="rId2" Type="http://schemas.openxmlformats.org/officeDocument/2006/relationships/tags" Target="../tags/tag64.xml"/><Relationship Id="rId1" Type="http://schemas.openxmlformats.org/officeDocument/2006/relationships/tags" Target="../tags/tag63.xml"/><Relationship Id="rId6" Type="http://schemas.openxmlformats.org/officeDocument/2006/relationships/image" Target="../media/image17.png"/><Relationship Id="rId5" Type="http://schemas.openxmlformats.org/officeDocument/2006/relationships/notesSlide" Target="../notesSlides/notesSlide26.xml"/><Relationship Id="rId4"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tags" Target="../tags/tag68.xml"/><Relationship Id="rId2" Type="http://schemas.openxmlformats.org/officeDocument/2006/relationships/tags" Target="../tags/tag67.xml"/><Relationship Id="rId1" Type="http://schemas.openxmlformats.org/officeDocument/2006/relationships/tags" Target="../tags/tag66.xml"/><Relationship Id="rId6" Type="http://schemas.openxmlformats.org/officeDocument/2006/relationships/image" Target="../media/image18.png"/><Relationship Id="rId5" Type="http://schemas.openxmlformats.org/officeDocument/2006/relationships/notesSlide" Target="../notesSlides/notesSlide27.xml"/><Relationship Id="rId4"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tags" Target="../tags/tag71.xml"/><Relationship Id="rId7" Type="http://schemas.openxmlformats.org/officeDocument/2006/relationships/image" Target="../media/image20.png"/><Relationship Id="rId2" Type="http://schemas.openxmlformats.org/officeDocument/2006/relationships/tags" Target="../tags/tag70.xml"/><Relationship Id="rId1" Type="http://schemas.openxmlformats.org/officeDocument/2006/relationships/tags" Target="../tags/tag69.xml"/><Relationship Id="rId6" Type="http://schemas.openxmlformats.org/officeDocument/2006/relationships/image" Target="../media/image19.png"/><Relationship Id="rId5" Type="http://schemas.openxmlformats.org/officeDocument/2006/relationships/notesSlide" Target="../notesSlides/notesSlide28.xml"/><Relationship Id="rId4"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3.xml"/><Relationship Id="rId1" Type="http://schemas.openxmlformats.org/officeDocument/2006/relationships/tags" Target="../tags/tag72.xml"/><Relationship Id="rId4"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xml"/><Relationship Id="rId1" Type="http://schemas.openxmlformats.org/officeDocument/2006/relationships/tags" Target="../tags/tag8.xml"/><Relationship Id="rId4"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8" Type="http://schemas.openxmlformats.org/officeDocument/2006/relationships/tags" Target="../tags/tag81.xml"/><Relationship Id="rId3" Type="http://schemas.openxmlformats.org/officeDocument/2006/relationships/tags" Target="../tags/tag76.xml"/><Relationship Id="rId7" Type="http://schemas.openxmlformats.org/officeDocument/2006/relationships/tags" Target="../tags/tag80.xml"/><Relationship Id="rId2" Type="http://schemas.openxmlformats.org/officeDocument/2006/relationships/tags" Target="../tags/tag75.xml"/><Relationship Id="rId1" Type="http://schemas.openxmlformats.org/officeDocument/2006/relationships/tags" Target="../tags/tag74.xml"/><Relationship Id="rId6" Type="http://schemas.openxmlformats.org/officeDocument/2006/relationships/tags" Target="../tags/tag79.xml"/><Relationship Id="rId5" Type="http://schemas.openxmlformats.org/officeDocument/2006/relationships/tags" Target="../tags/tag78.xml"/><Relationship Id="rId10" Type="http://schemas.openxmlformats.org/officeDocument/2006/relationships/notesSlide" Target="../notesSlides/notesSlide30.xml"/><Relationship Id="rId4" Type="http://schemas.openxmlformats.org/officeDocument/2006/relationships/tags" Target="../tags/tag77.xml"/><Relationship Id="rId9"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tags" Target="../tags/tag84.xml"/><Relationship Id="rId2" Type="http://schemas.openxmlformats.org/officeDocument/2006/relationships/tags" Target="../tags/tag83.xml"/><Relationship Id="rId1" Type="http://schemas.openxmlformats.org/officeDocument/2006/relationships/tags" Target="../tags/tag82.xml"/><Relationship Id="rId6" Type="http://schemas.openxmlformats.org/officeDocument/2006/relationships/image" Target="../media/image21.jpeg"/><Relationship Id="rId5" Type="http://schemas.openxmlformats.org/officeDocument/2006/relationships/notesSlide" Target="../notesSlides/notesSlide31.xml"/><Relationship Id="rId4"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6.xml"/><Relationship Id="rId1" Type="http://schemas.openxmlformats.org/officeDocument/2006/relationships/tags" Target="../tags/tag85.xml"/><Relationship Id="rId4"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24.png"/><Relationship Id="rId2" Type="http://schemas.openxmlformats.org/officeDocument/2006/relationships/tags" Target="../tags/tag88.xml"/><Relationship Id="rId1" Type="http://schemas.openxmlformats.org/officeDocument/2006/relationships/tags" Target="../tags/tag87.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0.xml"/><Relationship Id="rId1" Type="http://schemas.openxmlformats.org/officeDocument/2006/relationships/tags" Target="../tags/tag89.xml"/><Relationship Id="rId4"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8" Type="http://schemas.openxmlformats.org/officeDocument/2006/relationships/hyperlink" Target="http://www.epa.gov/radon" TargetMode="External"/><Relationship Id="rId3" Type="http://schemas.openxmlformats.org/officeDocument/2006/relationships/slideLayout" Target="../slideLayouts/slideLayout2.xml"/><Relationship Id="rId7" Type="http://schemas.openxmlformats.org/officeDocument/2006/relationships/hyperlink" Target="http://www.hc-sc.gc.ca/ewh-semt/radiation/radon/index-eng.php" TargetMode="External"/><Relationship Id="rId2" Type="http://schemas.openxmlformats.org/officeDocument/2006/relationships/tags" Target="../tags/tag92.xml"/><Relationship Id="rId1" Type="http://schemas.openxmlformats.org/officeDocument/2006/relationships/tags" Target="../tags/tag91.xml"/><Relationship Id="rId6" Type="http://schemas.openxmlformats.org/officeDocument/2006/relationships/hyperlink" Target="http://www.hc-sc.gc.ca/ewh-semt/radiation/radon/index-fra.php" TargetMode="External"/><Relationship Id="rId5" Type="http://schemas.openxmlformats.org/officeDocument/2006/relationships/hyperlink" Target="http://www.cmhc-schl.gc.ca/odpub/pdf/61328.pdf" TargetMode="External"/><Relationship Id="rId4"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2.xml"/><Relationship Id="rId1" Type="http://schemas.openxmlformats.org/officeDocument/2006/relationships/tags" Target="../tags/tag93.xml"/><Relationship Id="rId4" Type="http://schemas.openxmlformats.org/officeDocument/2006/relationships/hyperlink" Target="mailto:codes@nrc-cnrc.gc.ca" TargetMode="Externa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1.xml"/><Relationship Id="rId1" Type="http://schemas.openxmlformats.org/officeDocument/2006/relationships/tags" Target="../tags/tag10.xml"/><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tags" Target="../tags/tag14.xml"/><Relationship Id="rId7" Type="http://schemas.openxmlformats.org/officeDocument/2006/relationships/notesSlide" Target="../notesSlides/notesSlide5.xml"/><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slideLayout" Target="../slideLayouts/slideLayout2.xml"/><Relationship Id="rId5" Type="http://schemas.openxmlformats.org/officeDocument/2006/relationships/tags" Target="../tags/tag16.xml"/><Relationship Id="rId10" Type="http://schemas.openxmlformats.org/officeDocument/2006/relationships/image" Target="../media/image5.wmf"/><Relationship Id="rId4" Type="http://schemas.openxmlformats.org/officeDocument/2006/relationships/tags" Target="../tags/tag15.xml"/><Relationship Id="rId9"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8.xml"/><Relationship Id="rId1" Type="http://schemas.openxmlformats.org/officeDocument/2006/relationships/tags" Target="../tags/tag17.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tags" Target="../tags/tag21.xml"/><Relationship Id="rId2" Type="http://schemas.openxmlformats.org/officeDocument/2006/relationships/tags" Target="../tags/tag20.xml"/><Relationship Id="rId1" Type="http://schemas.openxmlformats.org/officeDocument/2006/relationships/tags" Target="../tags/tag19.xml"/><Relationship Id="rId6" Type="http://schemas.openxmlformats.org/officeDocument/2006/relationships/image" Target="../media/image8.emf"/><Relationship Id="rId5" Type="http://schemas.openxmlformats.org/officeDocument/2006/relationships/notesSlide" Target="../notesSlides/notesSlide7.xml"/><Relationship Id="rId4"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tags" Target="../tags/tag24.xml"/><Relationship Id="rId7" Type="http://schemas.openxmlformats.org/officeDocument/2006/relationships/image" Target="../media/image10.jpeg"/><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image" Target="../media/image9.jpeg"/><Relationship Id="rId5" Type="http://schemas.openxmlformats.org/officeDocument/2006/relationships/notesSlide" Target="../notesSlides/notesSlide8.xml"/><Relationship Id="rId4" Type="http://schemas.openxmlformats.org/officeDocument/2006/relationships/slideLayout" Target="../slideLayouts/slideLayout2.xml"/><Relationship Id="rId9" Type="http://schemas.openxmlformats.org/officeDocument/2006/relationships/image" Target="../media/image12.jpe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6.xml"/><Relationship Id="rId1" Type="http://schemas.openxmlformats.org/officeDocument/2006/relationships/tags" Target="../tags/tag25.xml"/><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294967295"/>
            <p:custDataLst>
              <p:tags r:id="rId1"/>
            </p:custDataLst>
          </p:nvPr>
        </p:nvSpPr>
        <p:spPr>
          <a:xfrm>
            <a:off x="6553200" y="6356350"/>
            <a:ext cx="2133600" cy="365125"/>
          </a:xfrm>
          <a:prstGeom prst="rect">
            <a:avLst/>
          </a:prstGeom>
        </p:spPr>
        <p:txBody>
          <a:bodyPr anchor="ctr"/>
          <a:lstStyle/>
          <a:p>
            <a:pPr algn="r" fontAlgn="auto">
              <a:spcBef>
                <a:spcPts val="0"/>
              </a:spcBef>
              <a:spcAft>
                <a:spcPts val="0"/>
              </a:spcAft>
              <a:defRPr/>
            </a:pPr>
            <a:fld id="{8ECD00BB-8C17-430A-A5F9-46C9144A682D}" type="slidenum">
              <a:rPr lang="en-CA" sz="1200" b="0">
                <a:solidFill>
                  <a:schemeClr val="tx1">
                    <a:tint val="75000"/>
                  </a:schemeClr>
                </a:solidFill>
                <a:latin typeface="+mn-lt"/>
              </a:rPr>
              <a:pPr algn="r" fontAlgn="auto">
                <a:spcBef>
                  <a:spcPts val="0"/>
                </a:spcBef>
                <a:spcAft>
                  <a:spcPts val="0"/>
                </a:spcAft>
                <a:defRPr/>
              </a:pPr>
              <a:t>1</a:t>
            </a:fld>
            <a:endParaRPr lang="en-CA" sz="1200" b="0" dirty="0">
              <a:solidFill>
                <a:schemeClr val="tx1">
                  <a:tint val="75000"/>
                </a:schemeClr>
              </a:solidFill>
              <a:latin typeface="+mn-lt"/>
            </a:endParaRPr>
          </a:p>
        </p:txBody>
      </p:sp>
      <p:sp>
        <p:nvSpPr>
          <p:cNvPr id="6147" name="Rectangle 8"/>
          <p:cNvSpPr>
            <a:spLocks noGrp="1" noChangeArrowheads="1"/>
          </p:cNvSpPr>
          <p:nvPr>
            <p:ph type="ctrTitle"/>
            <p:custDataLst>
              <p:tags r:id="rId2"/>
            </p:custDataLst>
          </p:nvPr>
        </p:nvSpPr>
        <p:spPr>
          <a:xfrm>
            <a:off x="1263650" y="3438525"/>
            <a:ext cx="4100513" cy="1143000"/>
          </a:xfrm>
        </p:spPr>
        <p:txBody>
          <a:bodyPr/>
          <a:lstStyle/>
          <a:p>
            <a:pPr algn="l" eaLnBrk="1" hangingPunct="1"/>
            <a:r>
              <a:rPr lang="fr-CA" sz="3600" noProof="0" dirty="0" smtClean="0"/>
              <a:t>Radon</a:t>
            </a:r>
          </a:p>
        </p:txBody>
      </p:sp>
      <p:sp>
        <p:nvSpPr>
          <p:cNvPr id="6148" name="Rectangle 9"/>
          <p:cNvSpPr>
            <a:spLocks noGrp="1" noChangeArrowheads="1"/>
          </p:cNvSpPr>
          <p:nvPr>
            <p:ph type="subTitle" idx="1"/>
            <p:custDataLst>
              <p:tags r:id="rId3"/>
            </p:custDataLst>
          </p:nvPr>
        </p:nvSpPr>
        <p:spPr>
          <a:xfrm>
            <a:off x="1263650" y="4797425"/>
            <a:ext cx="4029075" cy="787400"/>
          </a:xfrm>
        </p:spPr>
        <p:txBody>
          <a:bodyPr/>
          <a:lstStyle/>
          <a:p>
            <a:pPr algn="l" eaLnBrk="1" hangingPunct="1">
              <a:spcBef>
                <a:spcPct val="0"/>
              </a:spcBef>
            </a:pPr>
            <a:r>
              <a:rPr lang="fr-CA" sz="1400" noProof="0" dirty="0" smtClean="0"/>
              <a:t>Morched Zeghal</a:t>
            </a:r>
          </a:p>
          <a:p>
            <a:pPr algn="l" eaLnBrk="1" hangingPunct="1">
              <a:spcBef>
                <a:spcPct val="0"/>
              </a:spcBef>
            </a:pPr>
            <a:r>
              <a:rPr lang="fr-CA" sz="1400" noProof="0" dirty="0" smtClean="0"/>
              <a:t>Centre canadien des codes du CNRC</a:t>
            </a:r>
          </a:p>
          <a:p>
            <a:pPr algn="l" eaLnBrk="1" hangingPunct="1">
              <a:spcBef>
                <a:spcPct val="0"/>
              </a:spcBef>
            </a:pPr>
            <a:r>
              <a:rPr lang="fr-CA" sz="1400" smtClean="0"/>
              <a:t>Février 2011</a:t>
            </a:r>
            <a:endParaRPr lang="fr-CA" sz="1400" dirty="0" smtClean="0"/>
          </a:p>
        </p:txBody>
      </p:sp>
      <p:sp>
        <p:nvSpPr>
          <p:cNvPr id="6149" name="TextBox 5"/>
          <p:cNvSpPr txBox="1">
            <a:spLocks noChangeArrowheads="1"/>
          </p:cNvSpPr>
          <p:nvPr>
            <p:custDataLst>
              <p:tags r:id="rId4"/>
            </p:custDataLst>
          </p:nvPr>
        </p:nvSpPr>
        <p:spPr bwMode="auto">
          <a:xfrm>
            <a:off x="1263650" y="3068638"/>
            <a:ext cx="6054030" cy="338554"/>
          </a:xfrm>
          <a:prstGeom prst="rect">
            <a:avLst/>
          </a:prstGeom>
          <a:noFill/>
          <a:ln w="9525">
            <a:noFill/>
            <a:miter lim="800000"/>
            <a:headEnd/>
            <a:tailEnd/>
          </a:ln>
        </p:spPr>
        <p:txBody>
          <a:bodyPr wrap="none">
            <a:spAutoFit/>
          </a:bodyPr>
          <a:lstStyle/>
          <a:p>
            <a:r>
              <a:rPr lang="fr-FR" sz="1600" b="0" dirty="0">
                <a:solidFill>
                  <a:srgbClr val="000066"/>
                </a:solidFill>
              </a:rPr>
              <a:t>CODES MODÈLES NATIONAUX DE CONSTRUCTION </a:t>
            </a:r>
            <a:r>
              <a:rPr lang="fr-FR" sz="1600" b="0" dirty="0" smtClean="0">
                <a:solidFill>
                  <a:srgbClr val="000066"/>
                </a:solidFill>
              </a:rPr>
              <a:t>DE 2010</a:t>
            </a:r>
            <a:endParaRPr lang="en-US" sz="1600" b="0" dirty="0">
              <a:solidFill>
                <a:srgbClr val="000066"/>
              </a:solidFill>
            </a:endParaRPr>
          </a:p>
        </p:txBody>
      </p:sp>
      <p:pic>
        <p:nvPicPr>
          <p:cNvPr id="6150" name="Picture 6" descr="code-fan-f.jpg"/>
          <p:cNvPicPr>
            <a:picLocks noChangeAspect="1"/>
          </p:cNvPicPr>
          <p:nvPr>
            <p:custDataLst>
              <p:tags r:id="rId5"/>
            </p:custDataLst>
          </p:nvPr>
        </p:nvPicPr>
        <p:blipFill>
          <a:blip r:embed="rId8" cstate="print"/>
          <a:srcRect/>
          <a:stretch>
            <a:fillRect/>
          </a:stretch>
        </p:blipFill>
        <p:spPr bwMode="auto">
          <a:xfrm>
            <a:off x="5651500" y="3862388"/>
            <a:ext cx="3154363" cy="19177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custDataLst>
              <p:tags r:id="rId1"/>
            </p:custDataLst>
          </p:nvPr>
        </p:nvSpPr>
        <p:spPr>
          <a:xfrm>
            <a:off x="300038" y="260350"/>
            <a:ext cx="7080250" cy="1042988"/>
          </a:xfrm>
        </p:spPr>
        <p:txBody>
          <a:bodyPr/>
          <a:lstStyle/>
          <a:p>
            <a:r>
              <a:rPr lang="fr-CA" noProof="0" dirty="0" smtClean="0"/>
              <a:t>Groupe d'étude sur le radon</a:t>
            </a:r>
          </a:p>
        </p:txBody>
      </p:sp>
      <p:sp>
        <p:nvSpPr>
          <p:cNvPr id="15363" name="Rectangle 3"/>
          <p:cNvSpPr>
            <a:spLocks noGrp="1" noChangeArrowheads="1"/>
          </p:cNvSpPr>
          <p:nvPr>
            <p:ph idx="1"/>
            <p:custDataLst>
              <p:tags r:id="rId2"/>
            </p:custDataLst>
          </p:nvPr>
        </p:nvSpPr>
        <p:spPr>
          <a:xfrm>
            <a:off x="304800" y="1628775"/>
            <a:ext cx="8458200" cy="4267200"/>
          </a:xfrm>
        </p:spPr>
        <p:txBody>
          <a:bodyPr/>
          <a:lstStyle/>
          <a:p>
            <a:r>
              <a:rPr lang="fr-CA" noProof="0" dirty="0" smtClean="0"/>
              <a:t>Mini-collecte de données dans les régions à risque élevé</a:t>
            </a:r>
          </a:p>
          <a:p>
            <a:pPr lvl="1"/>
            <a:r>
              <a:rPr lang="fr-CA" noProof="0" dirty="0" smtClean="0"/>
              <a:t>Trois emplacements à risque élevé ont fait l’objet d’essais en </a:t>
            </a:r>
            <a:br>
              <a:rPr lang="fr-CA" noProof="0" dirty="0" smtClean="0"/>
            </a:br>
            <a:r>
              <a:rPr lang="fr-CA" noProof="0" dirty="0" smtClean="0"/>
              <a:t>C.-B., au Manitoba et en N.-É.</a:t>
            </a:r>
          </a:p>
          <a:p>
            <a:pPr lvl="1"/>
            <a:r>
              <a:rPr lang="fr-CA" noProof="0" dirty="0" smtClean="0"/>
              <a:t>Plus de 90 maisons nouvellement construites</a:t>
            </a:r>
          </a:p>
          <a:p>
            <a:pPr lvl="1"/>
            <a:r>
              <a:rPr lang="fr-CA" noProof="0" dirty="0" smtClean="0"/>
              <a:t>Essais de détection pendant six semaines en mars/avril 2008</a:t>
            </a:r>
          </a:p>
          <a:p>
            <a:endParaRPr lang="fr-CA" noProof="0" dirty="0" smtClean="0"/>
          </a:p>
          <a:p>
            <a:r>
              <a:rPr lang="fr-CA" noProof="0" dirty="0" smtClean="0"/>
              <a:t>Deux emplacements (plus de 60 maisons)</a:t>
            </a:r>
          </a:p>
          <a:p>
            <a:pPr lvl="1"/>
            <a:r>
              <a:rPr lang="fr-CA" noProof="0" dirty="0" smtClean="0"/>
              <a:t>Pratique actuelle :</a:t>
            </a:r>
          </a:p>
          <a:p>
            <a:pPr lvl="2"/>
            <a:r>
              <a:rPr lang="fr-CA" noProof="0" dirty="0" smtClean="0"/>
              <a:t>Le scellement du pourtour et des pénétrations, ainsi que l’exécution d’inspections spécifiques, </a:t>
            </a:r>
            <a:r>
              <a:rPr lang="fr-CA" u="sng" noProof="0" dirty="0" smtClean="0"/>
              <a:t>NE sont PAS des pratiques courantes</a:t>
            </a:r>
          </a:p>
          <a:p>
            <a:pPr lvl="1"/>
            <a:r>
              <a:rPr lang="fr-CA" noProof="0" dirty="0" smtClean="0"/>
              <a:t>Résultats : </a:t>
            </a:r>
          </a:p>
          <a:p>
            <a:pPr lvl="2"/>
            <a:r>
              <a:rPr lang="fr-CA" noProof="0" dirty="0" smtClean="0"/>
              <a:t>Niveaux de radon supérieurs à 800 Bq/m³ dans de nombreux cas</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custDataLst>
              <p:tags r:id="rId1"/>
            </p:custDataLst>
          </p:nvPr>
        </p:nvSpPr>
        <p:spPr/>
        <p:txBody>
          <a:bodyPr/>
          <a:lstStyle/>
          <a:p>
            <a:r>
              <a:rPr lang="fr-CA" noProof="0" dirty="0" smtClean="0"/>
              <a:t>Groupe d'étude sur le radon</a:t>
            </a:r>
          </a:p>
        </p:txBody>
      </p:sp>
      <p:sp>
        <p:nvSpPr>
          <p:cNvPr id="16387" name="Rectangle 3"/>
          <p:cNvSpPr>
            <a:spLocks noGrp="1" noChangeArrowheads="1"/>
          </p:cNvSpPr>
          <p:nvPr>
            <p:ph idx="1"/>
            <p:custDataLst>
              <p:tags r:id="rId2"/>
            </p:custDataLst>
          </p:nvPr>
        </p:nvSpPr>
        <p:spPr>
          <a:xfrm>
            <a:off x="304800" y="1628800"/>
            <a:ext cx="8587680" cy="4267200"/>
          </a:xfrm>
        </p:spPr>
        <p:txBody>
          <a:bodyPr/>
          <a:lstStyle/>
          <a:p>
            <a:r>
              <a:rPr lang="fr-CA" sz="2300" noProof="0" dirty="0" smtClean="0"/>
              <a:t>Un emplacement (29 maisons)</a:t>
            </a:r>
          </a:p>
          <a:p>
            <a:pPr lvl="1"/>
            <a:r>
              <a:rPr lang="fr-CA" sz="1800" noProof="0" dirty="0" smtClean="0"/>
              <a:t>Pratique actuelle :</a:t>
            </a:r>
          </a:p>
          <a:p>
            <a:pPr lvl="2"/>
            <a:r>
              <a:rPr lang="fr-CA" sz="1600" noProof="0" dirty="0" smtClean="0"/>
              <a:t>Le scellement du pourtour et des pénétrations par les constructeurs est requis</a:t>
            </a:r>
          </a:p>
          <a:p>
            <a:pPr lvl="2"/>
            <a:r>
              <a:rPr lang="fr-CA" sz="1600" noProof="0" dirty="0" smtClean="0"/>
              <a:t>Les inspections par des inspecteurs attitrés sont courantes</a:t>
            </a:r>
          </a:p>
          <a:p>
            <a:pPr lvl="1"/>
            <a:r>
              <a:rPr lang="fr-CA" sz="1800" noProof="0" dirty="0" smtClean="0"/>
              <a:t>Résultats : </a:t>
            </a:r>
          </a:p>
          <a:p>
            <a:pPr lvl="2"/>
            <a:r>
              <a:rPr lang="fr-CA" sz="1600" noProof="0" dirty="0" smtClean="0"/>
              <a:t>Niveaux acceptables de radon (directive actuelle)</a:t>
            </a:r>
          </a:p>
          <a:p>
            <a:pPr lvl="2"/>
            <a:r>
              <a:rPr lang="fr-CA" sz="1600" noProof="0" dirty="0" smtClean="0"/>
              <a:t>50 % des maisons se situaient à l’intérieur de la nouvelle directive de 200 Bq/m³</a:t>
            </a:r>
          </a:p>
          <a:p>
            <a:pPr lvl="2"/>
            <a:r>
              <a:rPr lang="fr-CA" sz="1600" noProof="0" dirty="0" smtClean="0"/>
              <a:t>Des problèmes avaient été relevés par le protocole d’inspection pour les maisons présentant une concentration de plus de 200 Bq/m³ </a:t>
            </a:r>
          </a:p>
          <a:p>
            <a:pPr lvl="2"/>
            <a:endParaRPr lang="fr-CA" sz="1600" noProof="0" dirty="0" smtClean="0"/>
          </a:p>
          <a:p>
            <a:r>
              <a:rPr lang="fr-CA" sz="2300" noProof="0" dirty="0" smtClean="0"/>
              <a:t>Conclusion </a:t>
            </a:r>
          </a:p>
          <a:p>
            <a:pPr lvl="1"/>
            <a:r>
              <a:rPr lang="fr-CA" sz="1800" noProof="0" dirty="0" smtClean="0"/>
              <a:t>Les dispositions actuelles du Code, lorsqu’elles sont appliquées et font l’objet d’inspections, procurent une </a:t>
            </a:r>
            <a:r>
              <a:rPr lang="fr-CA" sz="1800" u="sng" noProof="0" dirty="0" smtClean="0"/>
              <a:t>protection de base</a:t>
            </a:r>
            <a:r>
              <a:rPr lang="fr-CA" sz="1800" noProof="0" dirty="0" smtClean="0"/>
              <a:t> acceptable</a:t>
            </a:r>
            <a:endParaRPr lang="fr-CA" sz="1800" u="sng" noProof="0"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1026"/>
          <p:cNvSpPr>
            <a:spLocks noGrp="1" noChangeArrowheads="1"/>
          </p:cNvSpPr>
          <p:nvPr>
            <p:ph type="title"/>
            <p:custDataLst>
              <p:tags r:id="rId1"/>
            </p:custDataLst>
          </p:nvPr>
        </p:nvSpPr>
        <p:spPr>
          <a:xfrm>
            <a:off x="300038" y="260350"/>
            <a:ext cx="7080250" cy="1042988"/>
          </a:xfrm>
        </p:spPr>
        <p:txBody>
          <a:bodyPr/>
          <a:lstStyle/>
          <a:p>
            <a:r>
              <a:rPr lang="fr-CA" noProof="0" dirty="0" smtClean="0"/>
              <a:t>Le radon dans le CNB 1995/2005 </a:t>
            </a:r>
          </a:p>
        </p:txBody>
      </p:sp>
      <p:sp>
        <p:nvSpPr>
          <p:cNvPr id="17411" name="Rectangle 1027"/>
          <p:cNvSpPr>
            <a:spLocks noGrp="1" noChangeArrowheads="1"/>
          </p:cNvSpPr>
          <p:nvPr>
            <p:ph idx="1"/>
            <p:custDataLst>
              <p:tags r:id="rId2"/>
            </p:custDataLst>
          </p:nvPr>
        </p:nvSpPr>
        <p:spPr>
          <a:xfrm>
            <a:off x="304800" y="1628775"/>
            <a:ext cx="8458200" cy="4267200"/>
          </a:xfrm>
        </p:spPr>
        <p:txBody>
          <a:bodyPr/>
          <a:lstStyle/>
          <a:p>
            <a:r>
              <a:rPr lang="fr-CA" noProof="0" dirty="0" smtClean="0"/>
              <a:t>Grands bâtiments (exigences de conception) – </a:t>
            </a:r>
            <a:r>
              <a:rPr lang="fr-CA" noProof="0" dirty="0" smtClean="0">
                <a:solidFill>
                  <a:srgbClr val="FF0000"/>
                </a:solidFill>
              </a:rPr>
              <a:t>CNB 2005 </a:t>
            </a:r>
            <a:r>
              <a:rPr lang="fr-CA" noProof="0" dirty="0" smtClean="0"/>
              <a:t/>
            </a:r>
            <a:br>
              <a:rPr lang="fr-CA" noProof="0" dirty="0" smtClean="0"/>
            </a:br>
            <a:endParaRPr lang="fr-CA" sz="1200" noProof="0" dirty="0" smtClean="0"/>
          </a:p>
          <a:p>
            <a:pPr lvl="1">
              <a:buFontTx/>
              <a:buNone/>
            </a:pPr>
            <a:r>
              <a:rPr lang="fr-CA" sz="2400" noProof="0" dirty="0" smtClean="0"/>
              <a:t>… du point de vue des systèmes</a:t>
            </a:r>
          </a:p>
          <a:p>
            <a:pPr marL="1076325" lvl="1"/>
            <a:r>
              <a:rPr lang="fr-CA" noProof="0" dirty="0" smtClean="0"/>
              <a:t>Systèmes d’étanchéité à l’air (Partie 5)</a:t>
            </a:r>
          </a:p>
          <a:p>
            <a:pPr marL="1076325" lvl="1"/>
            <a:r>
              <a:rPr lang="fr-CA" noProof="0" dirty="0" smtClean="0"/>
              <a:t>Drainage et protection contre l’eau (Partie 5)</a:t>
            </a:r>
          </a:p>
          <a:p>
            <a:pPr marL="1076325" lvl="1"/>
            <a:r>
              <a:rPr lang="fr-CA" noProof="0" dirty="0" smtClean="0"/>
              <a:t>Installations de ventilation (Partie 6)</a:t>
            </a:r>
          </a:p>
          <a:p>
            <a:pPr marL="1076325" lvl="1"/>
            <a:r>
              <a:rPr lang="fr-CA" noProof="0" dirty="0" smtClean="0"/>
              <a:t>Agents contaminants (Partie 6) </a:t>
            </a:r>
          </a:p>
          <a:p>
            <a:pPr marL="1076325" lvl="1"/>
            <a:r>
              <a:rPr lang="fr-CA" noProof="0" dirty="0" smtClean="0"/>
              <a:t>Excavation (Partie 4)</a:t>
            </a:r>
          </a:p>
          <a:p>
            <a:endParaRPr lang="fr-CA" noProof="0" dirty="0" smtClean="0"/>
          </a:p>
          <a:p>
            <a:r>
              <a:rPr lang="fr-CA" noProof="0" dirty="0" smtClean="0"/>
              <a:t>Spécifiquement sur le radon :</a:t>
            </a:r>
          </a:p>
          <a:p>
            <a:pPr lvl="1"/>
            <a:r>
              <a:rPr lang="fr-CA" noProof="0" dirty="0" smtClean="0"/>
              <a:t>Une phrase dans une note d’annexe à la partie 5</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custDataLst>
              <p:tags r:id="rId1"/>
            </p:custDataLst>
          </p:nvPr>
        </p:nvSpPr>
        <p:spPr>
          <a:xfrm>
            <a:off x="300038" y="260350"/>
            <a:ext cx="7080250" cy="1042988"/>
          </a:xfrm>
        </p:spPr>
        <p:txBody>
          <a:bodyPr/>
          <a:lstStyle/>
          <a:p>
            <a:r>
              <a:rPr lang="fr-CA" noProof="0" dirty="0" smtClean="0"/>
              <a:t>Le radon dans le CNB 1995/2005 </a:t>
            </a:r>
          </a:p>
        </p:txBody>
      </p:sp>
      <p:sp>
        <p:nvSpPr>
          <p:cNvPr id="18435" name="Rectangle 3"/>
          <p:cNvSpPr>
            <a:spLocks noGrp="1" noChangeArrowheads="1"/>
          </p:cNvSpPr>
          <p:nvPr>
            <p:ph idx="1"/>
            <p:custDataLst>
              <p:tags r:id="rId2"/>
            </p:custDataLst>
          </p:nvPr>
        </p:nvSpPr>
        <p:spPr>
          <a:xfrm>
            <a:off x="304800" y="1628775"/>
            <a:ext cx="8443913" cy="4267200"/>
          </a:xfrm>
        </p:spPr>
        <p:txBody>
          <a:bodyPr/>
          <a:lstStyle/>
          <a:p>
            <a:r>
              <a:rPr lang="fr-CA" noProof="0" dirty="0" smtClean="0"/>
              <a:t>Partie 5 – </a:t>
            </a:r>
            <a:r>
              <a:rPr lang="fr-CA" noProof="0" dirty="0" smtClean="0">
                <a:solidFill>
                  <a:srgbClr val="FF0000"/>
                </a:solidFill>
              </a:rPr>
              <a:t>CNB 2005 </a:t>
            </a:r>
          </a:p>
          <a:p>
            <a:r>
              <a:rPr lang="fr-CA" noProof="0" dirty="0" smtClean="0"/>
              <a:t>Réduction des fuites d’air (cibles de performance)</a:t>
            </a:r>
          </a:p>
          <a:p>
            <a:pPr lvl="1"/>
            <a:r>
              <a:rPr lang="fr-CA" noProof="0" dirty="0" smtClean="0"/>
              <a:t>… fournir et maintenir des conditions acceptables</a:t>
            </a:r>
          </a:p>
          <a:p>
            <a:pPr lvl="1"/>
            <a:r>
              <a:rPr lang="fr-CA" noProof="0" dirty="0" smtClean="0"/>
              <a:t>… réduire au minimum la condensation et l’infiltration </a:t>
            </a:r>
            <a:r>
              <a:rPr lang="fr-CA" dirty="0" smtClean="0"/>
              <a:t/>
            </a:r>
            <a:br>
              <a:rPr lang="fr-CA" dirty="0" smtClean="0"/>
            </a:br>
            <a:r>
              <a:rPr lang="fr-CA" dirty="0" smtClean="0"/>
              <a:t> </a:t>
            </a:r>
            <a:r>
              <a:rPr lang="fr-CA" dirty="0" smtClean="0">
                <a:solidFill>
                  <a:schemeClr val="bg1"/>
                </a:solidFill>
              </a:rPr>
              <a:t>…</a:t>
            </a:r>
            <a:r>
              <a:rPr lang="fr-CA" dirty="0" smtClean="0"/>
              <a:t>des </a:t>
            </a:r>
            <a:r>
              <a:rPr lang="fr-CA" noProof="0" dirty="0" smtClean="0"/>
              <a:t>précipitations</a:t>
            </a:r>
          </a:p>
          <a:p>
            <a:pPr lvl="1"/>
            <a:r>
              <a:rPr lang="fr-CA" noProof="0" dirty="0" smtClean="0"/>
              <a:t>… éviter la formation de bancs de glace</a:t>
            </a:r>
          </a:p>
          <a:p>
            <a:pPr lvl="1"/>
            <a:r>
              <a:rPr lang="fr-CA" noProof="0" dirty="0" smtClean="0"/>
              <a:t>… ne pas nuire au fonctionnement des installations techniques</a:t>
            </a:r>
          </a:p>
          <a:p>
            <a:pPr lvl="1"/>
            <a:endParaRPr lang="fr-CA" noProof="0" dirty="0" smtClean="0"/>
          </a:p>
          <a:p>
            <a:r>
              <a:rPr lang="fr-CA" noProof="0" dirty="0" smtClean="0"/>
              <a:t>Note d’annexe</a:t>
            </a:r>
          </a:p>
          <a:p>
            <a:pPr lvl="1"/>
            <a:r>
              <a:rPr lang="fr-CA" sz="1600" noProof="0" dirty="0" smtClean="0"/>
              <a:t>Afin de limiter l’infiltration des gaz comme le radon et le méthane, un système d’étanchéité à l’air peut être exigé dans les composants et les ensembles de construction en contact avec le sol</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custDataLst>
              <p:tags r:id="rId1"/>
            </p:custDataLst>
          </p:nvPr>
        </p:nvSpPr>
        <p:spPr>
          <a:xfrm>
            <a:off x="300038" y="260350"/>
            <a:ext cx="7080250" cy="1042988"/>
          </a:xfrm>
        </p:spPr>
        <p:txBody>
          <a:bodyPr/>
          <a:lstStyle/>
          <a:p>
            <a:r>
              <a:rPr lang="fr-CA" noProof="0" dirty="0" smtClean="0"/>
              <a:t>Modifications au CNB</a:t>
            </a:r>
          </a:p>
        </p:txBody>
      </p:sp>
      <p:sp>
        <p:nvSpPr>
          <p:cNvPr id="19459" name="Rectangle 3"/>
          <p:cNvSpPr>
            <a:spLocks noGrp="1" noChangeArrowheads="1"/>
          </p:cNvSpPr>
          <p:nvPr>
            <p:ph idx="1"/>
            <p:custDataLst>
              <p:tags r:id="rId2"/>
            </p:custDataLst>
          </p:nvPr>
        </p:nvSpPr>
        <p:spPr>
          <a:xfrm>
            <a:off x="304800" y="1628775"/>
            <a:ext cx="8458200" cy="4267200"/>
          </a:xfrm>
        </p:spPr>
        <p:txBody>
          <a:bodyPr/>
          <a:lstStyle/>
          <a:p>
            <a:r>
              <a:rPr lang="fr-CA" noProof="0" dirty="0" smtClean="0"/>
              <a:t>Partie 5 – </a:t>
            </a:r>
            <a:r>
              <a:rPr lang="fr-CA" b="1" noProof="0" dirty="0" smtClean="0">
                <a:solidFill>
                  <a:srgbClr val="C00000"/>
                </a:solidFill>
              </a:rPr>
              <a:t>CNB 2010 </a:t>
            </a:r>
          </a:p>
          <a:p>
            <a:r>
              <a:rPr lang="fr-CA" noProof="0" dirty="0" smtClean="0"/>
              <a:t>Réduction des fuites d’air (cibles de performance)</a:t>
            </a:r>
          </a:p>
          <a:p>
            <a:pPr lvl="1"/>
            <a:r>
              <a:rPr lang="fr-CA" noProof="0" dirty="0" smtClean="0"/>
              <a:t>… fournir et maintenir des conditions acceptables</a:t>
            </a:r>
          </a:p>
          <a:p>
            <a:pPr lvl="1"/>
            <a:r>
              <a:rPr lang="fr-CA" noProof="0" dirty="0" smtClean="0"/>
              <a:t>… réduire au minimum la condensation et l’infiltration </a:t>
            </a:r>
            <a:r>
              <a:rPr lang="fr-CA" dirty="0" smtClean="0"/>
              <a:t/>
            </a:r>
            <a:br>
              <a:rPr lang="fr-CA" dirty="0" smtClean="0"/>
            </a:br>
            <a:r>
              <a:rPr lang="fr-CA" dirty="0" smtClean="0">
                <a:solidFill>
                  <a:schemeClr val="bg1"/>
                </a:solidFill>
              </a:rPr>
              <a:t>…</a:t>
            </a:r>
            <a:r>
              <a:rPr lang="fr-CA" dirty="0" smtClean="0"/>
              <a:t> des </a:t>
            </a:r>
            <a:r>
              <a:rPr lang="fr-CA" noProof="0" dirty="0" smtClean="0"/>
              <a:t>précipitations</a:t>
            </a:r>
          </a:p>
          <a:p>
            <a:pPr lvl="1"/>
            <a:r>
              <a:rPr lang="fr-CA" noProof="0" dirty="0" smtClean="0"/>
              <a:t>… éviter la formation de bancs de glace</a:t>
            </a:r>
          </a:p>
          <a:p>
            <a:pPr lvl="1"/>
            <a:r>
              <a:rPr lang="fr-CA" noProof="0" dirty="0" smtClean="0"/>
              <a:t>… ne pas nuire au fonctionnement des installations techniques</a:t>
            </a:r>
          </a:p>
          <a:p>
            <a:pPr lvl="1"/>
            <a:r>
              <a:rPr lang="fr-CA" u="sng" noProof="0" dirty="0" smtClean="0">
                <a:solidFill>
                  <a:srgbClr val="0000FF"/>
                </a:solidFill>
              </a:rPr>
              <a:t>Réduire au minimum les infiltrations de radon à partir du sol dans le but de maintenir la concentration de radon à l’intérieur à un niveau acceptable </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custDataLst>
              <p:tags r:id="rId1"/>
            </p:custDataLst>
          </p:nvPr>
        </p:nvSpPr>
        <p:spPr>
          <a:xfrm>
            <a:off x="300038" y="260350"/>
            <a:ext cx="7080250" cy="1042988"/>
          </a:xfrm>
        </p:spPr>
        <p:txBody>
          <a:bodyPr/>
          <a:lstStyle/>
          <a:p>
            <a:r>
              <a:rPr lang="fr-CA" noProof="0" dirty="0" smtClean="0"/>
              <a:t>Modifications au CNB</a:t>
            </a:r>
          </a:p>
        </p:txBody>
      </p:sp>
      <p:sp>
        <p:nvSpPr>
          <p:cNvPr id="20483" name="Rectangle 3"/>
          <p:cNvSpPr>
            <a:spLocks noGrp="1" noChangeArrowheads="1"/>
          </p:cNvSpPr>
          <p:nvPr>
            <p:ph idx="1"/>
            <p:custDataLst>
              <p:tags r:id="rId2"/>
            </p:custDataLst>
          </p:nvPr>
        </p:nvSpPr>
        <p:spPr>
          <a:xfrm>
            <a:off x="304800" y="1628775"/>
            <a:ext cx="8458200" cy="4267200"/>
          </a:xfrm>
        </p:spPr>
        <p:txBody>
          <a:bodyPr/>
          <a:lstStyle/>
          <a:p>
            <a:r>
              <a:rPr lang="fr-CA" noProof="0" dirty="0" smtClean="0"/>
              <a:t>Partie 5 – </a:t>
            </a:r>
            <a:r>
              <a:rPr lang="fr-CA" b="1" noProof="0" dirty="0" smtClean="0">
                <a:solidFill>
                  <a:srgbClr val="C00000"/>
                </a:solidFill>
              </a:rPr>
              <a:t>CNB 2010</a:t>
            </a:r>
          </a:p>
          <a:p>
            <a:r>
              <a:rPr lang="fr-CA" noProof="0" dirty="0" smtClean="0"/>
              <a:t>Note d'annexe</a:t>
            </a:r>
          </a:p>
          <a:p>
            <a:pPr lvl="1"/>
            <a:r>
              <a:rPr lang="fr-CA" sz="1800" noProof="0" dirty="0" smtClean="0"/>
              <a:t>…</a:t>
            </a:r>
          </a:p>
          <a:p>
            <a:pPr lvl="1">
              <a:spcAft>
                <a:spcPts val="600"/>
              </a:spcAft>
            </a:pPr>
            <a:r>
              <a:rPr lang="fr-CA" sz="1800" u="sng" noProof="0" dirty="0" smtClean="0">
                <a:solidFill>
                  <a:srgbClr val="0000FF"/>
                </a:solidFill>
              </a:rPr>
              <a:t>En plus d’un système d’étanchéité à l’air, d’autres mesures peuvent être requises pour réduire la concentration de radon au-dessous de la valeur prescrite par Santé Canada </a:t>
            </a:r>
          </a:p>
          <a:p>
            <a:pPr lvl="1">
              <a:spcAft>
                <a:spcPts val="600"/>
              </a:spcAft>
            </a:pPr>
            <a:r>
              <a:rPr lang="fr-CA" sz="1800" u="sng" noProof="0" dirty="0" smtClean="0">
                <a:solidFill>
                  <a:srgbClr val="0000FF"/>
                </a:solidFill>
              </a:rPr>
              <a:t>Pour plus de renseignements sur la protection contre les infiltrations de radon, consulter les documents suivants :</a:t>
            </a:r>
          </a:p>
          <a:p>
            <a:pPr lvl="2">
              <a:spcAft>
                <a:spcPts val="600"/>
              </a:spcAft>
            </a:pPr>
            <a:r>
              <a:rPr lang="fr-CA" i="1" u="sng" noProof="0" dirty="0" smtClean="0">
                <a:solidFill>
                  <a:srgbClr val="0000FF"/>
                </a:solidFill>
              </a:rPr>
              <a:t>Le radon </a:t>
            </a:r>
            <a:r>
              <a:rPr lang="fr-CA" i="1" u="sng" dirty="0" smtClean="0">
                <a:solidFill>
                  <a:srgbClr val="0000FF"/>
                </a:solidFill>
              </a:rPr>
              <a:t>: g</a:t>
            </a:r>
            <a:r>
              <a:rPr lang="fr-CA" i="1" u="sng" noProof="0" dirty="0" err="1" smtClean="0">
                <a:solidFill>
                  <a:srgbClr val="0000FF"/>
                </a:solidFill>
              </a:rPr>
              <a:t>uide</a:t>
            </a:r>
            <a:r>
              <a:rPr lang="fr-CA" i="1" u="sng" noProof="0" dirty="0" smtClean="0">
                <a:solidFill>
                  <a:srgbClr val="0000FF"/>
                </a:solidFill>
              </a:rPr>
              <a:t> à l’usage des propriétaires canadiens </a:t>
            </a:r>
            <a:r>
              <a:rPr lang="fr-CA" u="sng" noProof="0" dirty="0" smtClean="0">
                <a:solidFill>
                  <a:srgbClr val="0000FF"/>
                </a:solidFill>
              </a:rPr>
              <a:t>(</a:t>
            </a:r>
            <a:r>
              <a:rPr lang="fr-CA" b="1" u="sng" noProof="0" dirty="0" smtClean="0">
                <a:solidFill>
                  <a:srgbClr val="0000FF"/>
                </a:solidFill>
              </a:rPr>
              <a:t>SCHL/SC</a:t>
            </a:r>
            <a:r>
              <a:rPr lang="fr-CA" u="sng" noProof="0" dirty="0" smtClean="0">
                <a:solidFill>
                  <a:srgbClr val="0000FF"/>
                </a:solidFill>
              </a:rPr>
              <a:t>)</a:t>
            </a:r>
          </a:p>
          <a:p>
            <a:pPr lvl="2">
              <a:spcAft>
                <a:spcPts val="600"/>
              </a:spcAft>
            </a:pPr>
            <a:r>
              <a:rPr lang="fr-CA" i="1" u="sng" noProof="0" dirty="0" smtClean="0">
                <a:solidFill>
                  <a:srgbClr val="0000FF"/>
                </a:solidFill>
              </a:rPr>
              <a:t>Guide sur les mesures du radon dans les édifices publics (écoles, hôpitaux, établissements de soins et centres de détention)</a:t>
            </a:r>
            <a:r>
              <a:rPr lang="fr-CA" u="sng" noProof="0" dirty="0" smtClean="0">
                <a:solidFill>
                  <a:srgbClr val="0000FF"/>
                </a:solidFill>
              </a:rPr>
              <a:t> (</a:t>
            </a:r>
            <a:r>
              <a:rPr lang="fr-CA" b="1" u="sng" noProof="0" dirty="0" smtClean="0">
                <a:solidFill>
                  <a:srgbClr val="0000FF"/>
                </a:solidFill>
              </a:rPr>
              <a:t>SC</a:t>
            </a:r>
            <a:r>
              <a:rPr lang="fr-CA" u="sng" noProof="0" dirty="0" smtClean="0">
                <a:solidFill>
                  <a:srgbClr val="0000FF"/>
                </a:solidFill>
              </a:rPr>
              <a:t>)</a:t>
            </a:r>
          </a:p>
          <a:p>
            <a:pPr lvl="2">
              <a:spcAft>
                <a:spcPts val="600"/>
              </a:spcAft>
            </a:pPr>
            <a:r>
              <a:rPr lang="fr-CA" b="1" u="sng" noProof="0" dirty="0" smtClean="0">
                <a:solidFill>
                  <a:srgbClr val="0000FF"/>
                </a:solidFill>
              </a:rPr>
              <a:t>EPA</a:t>
            </a:r>
            <a:r>
              <a:rPr lang="fr-CA" u="sng" noProof="0" dirty="0" smtClean="0">
                <a:solidFill>
                  <a:srgbClr val="0000FF"/>
                </a:solidFill>
              </a:rPr>
              <a:t>/625/R-92/016, </a:t>
            </a:r>
            <a:r>
              <a:rPr lang="fr-CA" i="1" u="sng" noProof="0" dirty="0" smtClean="0">
                <a:solidFill>
                  <a:srgbClr val="0000FF"/>
                </a:solidFill>
              </a:rPr>
              <a:t>Radon Prevention in the Design and Construction of Schools and Other Large Buildings</a:t>
            </a:r>
            <a:endParaRPr lang="fr-CA" u="sng" noProof="0" dirty="0" smtClean="0">
              <a:solidFill>
                <a:srgbClr val="0000FF"/>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custDataLst>
              <p:tags r:id="rId1"/>
            </p:custDataLst>
          </p:nvPr>
        </p:nvSpPr>
        <p:spPr/>
        <p:txBody>
          <a:bodyPr/>
          <a:lstStyle/>
          <a:p>
            <a:r>
              <a:rPr lang="fr-CA" noProof="0" dirty="0" smtClean="0"/>
              <a:t>Le radon dans le CNB 1995/2005 </a:t>
            </a:r>
          </a:p>
        </p:txBody>
      </p:sp>
      <p:sp>
        <p:nvSpPr>
          <p:cNvPr id="21507" name="Rectangle 3"/>
          <p:cNvSpPr>
            <a:spLocks noGrp="1" noChangeArrowheads="1"/>
          </p:cNvSpPr>
          <p:nvPr>
            <p:ph idx="1"/>
            <p:custDataLst>
              <p:tags r:id="rId2"/>
            </p:custDataLst>
          </p:nvPr>
        </p:nvSpPr>
        <p:spPr/>
        <p:txBody>
          <a:bodyPr/>
          <a:lstStyle/>
          <a:p>
            <a:r>
              <a:rPr lang="fr-CA" noProof="0" dirty="0" smtClean="0"/>
              <a:t>Partie 6 – </a:t>
            </a:r>
            <a:r>
              <a:rPr lang="fr-CA" noProof="0" dirty="0" smtClean="0">
                <a:solidFill>
                  <a:srgbClr val="FF0000"/>
                </a:solidFill>
              </a:rPr>
              <a:t>CNB 2005</a:t>
            </a:r>
          </a:p>
          <a:p>
            <a:r>
              <a:rPr lang="fr-CA" noProof="0" dirty="0" smtClean="0"/>
              <a:t>Règles de l’art</a:t>
            </a:r>
          </a:p>
          <a:p>
            <a:pPr lvl="1">
              <a:spcAft>
                <a:spcPts val="600"/>
              </a:spcAft>
            </a:pPr>
            <a:r>
              <a:rPr lang="fr-CA" noProof="0" dirty="0" smtClean="0"/>
              <a:t>La conception, la construction et la mise en place des installations CVCA, y compris les installations mécaniques de réfrigération, doivent être conformes, sans s’y limiter, aux règles de l’art telles que celles énoncées dans :</a:t>
            </a:r>
          </a:p>
          <a:p>
            <a:pPr lvl="2">
              <a:spcAft>
                <a:spcPts val="600"/>
              </a:spcAft>
            </a:pPr>
            <a:r>
              <a:rPr lang="fr-CA" dirty="0" smtClean="0"/>
              <a:t>l</a:t>
            </a:r>
            <a:r>
              <a:rPr lang="fr-CA" noProof="0" dirty="0" smtClean="0"/>
              <a:t>es normes et manuels de l’ASHRAE, le HRAI Digest, les manuels </a:t>
            </a:r>
            <a:br>
              <a:rPr lang="fr-CA" noProof="0" dirty="0" smtClean="0"/>
            </a:br>
            <a:r>
              <a:rPr lang="fr-CA" noProof="0" dirty="0" smtClean="0"/>
              <a:t>de l’Hydronics Institute, les normes NFPA, les manuels de la SMACNA, l’</a:t>
            </a:r>
            <a:r>
              <a:rPr lang="fr-CA" noProof="0" dirty="0" err="1" smtClean="0"/>
              <a:t>Industrial</a:t>
            </a:r>
            <a:r>
              <a:rPr lang="fr-CA" noProof="0" dirty="0" smtClean="0"/>
              <a:t> Ventilation Manual de l’ACGIH, la norme </a:t>
            </a:r>
            <a:br>
              <a:rPr lang="fr-CA" noProof="0" dirty="0" smtClean="0"/>
            </a:br>
            <a:r>
              <a:rPr lang="fr-CA" noProof="0" dirty="0" smtClean="0"/>
              <a:t>CSA-B214, </a:t>
            </a:r>
            <a:r>
              <a:rPr lang="fr-CA" noProof="0" dirty="0" smtClean="0">
                <a:latin typeface="Arial"/>
                <a:cs typeface="Arial"/>
              </a:rPr>
              <a:t>« </a:t>
            </a:r>
            <a:r>
              <a:rPr lang="fr-CA" noProof="0" dirty="0" smtClean="0"/>
              <a:t>Code d’installation des systèmes de chauffage </a:t>
            </a:r>
            <a:r>
              <a:rPr lang="fr-CA" noProof="0" dirty="0" err="1" smtClean="0"/>
              <a:t>hydronique</a:t>
            </a:r>
            <a:r>
              <a:rPr lang="fr-CA" noProof="0" dirty="0" smtClean="0"/>
              <a:t> », la norme CSA-Z317.2, </a:t>
            </a:r>
            <a:r>
              <a:rPr lang="fr-CA" noProof="0" dirty="0" smtClean="0">
                <a:latin typeface="Arial"/>
                <a:cs typeface="Arial"/>
              </a:rPr>
              <a:t>« </a:t>
            </a:r>
            <a:r>
              <a:rPr lang="fr-CA" noProof="0" dirty="0" smtClean="0"/>
              <a:t>Systèmes CVCA dans </a:t>
            </a:r>
            <a:br>
              <a:rPr lang="fr-CA" noProof="0" dirty="0" smtClean="0"/>
            </a:br>
            <a:r>
              <a:rPr lang="fr-CA" noProof="0" dirty="0" smtClean="0"/>
              <a:t>les établissements de santé »</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custDataLst>
              <p:tags r:id="rId1"/>
            </p:custDataLst>
          </p:nvPr>
        </p:nvSpPr>
        <p:spPr>
          <a:xfrm>
            <a:off x="300038" y="260350"/>
            <a:ext cx="7080250" cy="1042988"/>
          </a:xfrm>
        </p:spPr>
        <p:txBody>
          <a:bodyPr/>
          <a:lstStyle/>
          <a:p>
            <a:r>
              <a:rPr lang="fr-CA" noProof="0" dirty="0" smtClean="0"/>
              <a:t>Modifications au CNB</a:t>
            </a:r>
          </a:p>
        </p:txBody>
      </p:sp>
      <p:sp>
        <p:nvSpPr>
          <p:cNvPr id="22531" name="Rectangle 3"/>
          <p:cNvSpPr>
            <a:spLocks noGrp="1" noChangeArrowheads="1"/>
          </p:cNvSpPr>
          <p:nvPr>
            <p:ph idx="1"/>
            <p:custDataLst>
              <p:tags r:id="rId2"/>
            </p:custDataLst>
          </p:nvPr>
        </p:nvSpPr>
        <p:spPr>
          <a:xfrm>
            <a:off x="304801" y="1628775"/>
            <a:ext cx="8443912" cy="4267200"/>
          </a:xfrm>
        </p:spPr>
        <p:txBody>
          <a:bodyPr/>
          <a:lstStyle/>
          <a:p>
            <a:r>
              <a:rPr lang="fr-CA" noProof="0" dirty="0" smtClean="0"/>
              <a:t>Partie 6 – </a:t>
            </a:r>
            <a:r>
              <a:rPr lang="fr-CA" b="1" noProof="0" dirty="0" smtClean="0">
                <a:solidFill>
                  <a:srgbClr val="C00000"/>
                </a:solidFill>
              </a:rPr>
              <a:t>CNB 2010</a:t>
            </a:r>
          </a:p>
          <a:p>
            <a:r>
              <a:rPr lang="fr-CA" dirty="0" smtClean="0"/>
              <a:t>Règles de l’art</a:t>
            </a:r>
          </a:p>
          <a:p>
            <a:pPr lvl="1">
              <a:spcAft>
                <a:spcPts val="600"/>
              </a:spcAft>
            </a:pPr>
            <a:r>
              <a:rPr lang="fr-CA" dirty="0" smtClean="0"/>
              <a:t>La conception, la construction et la mise en place des installations CVCA, y compris les installations mécaniques de réfrigération, doivent être conformes, sans s’y limiter, aux règles de l’art telles que celles énoncées dans :</a:t>
            </a:r>
          </a:p>
          <a:p>
            <a:pPr lvl="2">
              <a:spcAft>
                <a:spcPts val="600"/>
              </a:spcAft>
            </a:pPr>
            <a:r>
              <a:rPr lang="fr-CA" noProof="0" dirty="0" smtClean="0"/>
              <a:t>… le document </a:t>
            </a:r>
            <a:r>
              <a:rPr lang="fr-CA" u="sng" noProof="0" dirty="0" smtClean="0">
                <a:solidFill>
                  <a:srgbClr val="0000FF"/>
                </a:solidFill>
              </a:rPr>
              <a:t>EPA/625/R-92/016, </a:t>
            </a:r>
            <a:r>
              <a:rPr lang="fr-CA" i="1" u="sng" noProof="0" dirty="0" smtClean="0">
                <a:solidFill>
                  <a:srgbClr val="0000FF"/>
                </a:solidFill>
              </a:rPr>
              <a:t>Radon Prevention in the Design and Construction of Schools and Other Large Buildings</a:t>
            </a:r>
            <a:endParaRPr lang="fr-CA" u="sng" noProof="0" dirty="0" smtClean="0">
              <a:solidFill>
                <a:srgbClr val="0000FF"/>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custDataLst>
              <p:tags r:id="rId1"/>
            </p:custDataLst>
          </p:nvPr>
        </p:nvSpPr>
        <p:spPr>
          <a:xfrm>
            <a:off x="300038" y="260350"/>
            <a:ext cx="7080250" cy="1042988"/>
          </a:xfrm>
        </p:spPr>
        <p:txBody>
          <a:bodyPr/>
          <a:lstStyle/>
          <a:p>
            <a:r>
              <a:rPr lang="fr-CA" noProof="0" dirty="0" smtClean="0"/>
              <a:t>Modifications au CNB</a:t>
            </a:r>
          </a:p>
        </p:txBody>
      </p:sp>
      <p:sp>
        <p:nvSpPr>
          <p:cNvPr id="23555" name="Rectangle 3"/>
          <p:cNvSpPr>
            <a:spLocks noGrp="1" noChangeArrowheads="1"/>
          </p:cNvSpPr>
          <p:nvPr>
            <p:ph idx="1"/>
            <p:custDataLst>
              <p:tags r:id="rId2"/>
            </p:custDataLst>
          </p:nvPr>
        </p:nvSpPr>
        <p:spPr>
          <a:xfrm>
            <a:off x="304800" y="1628775"/>
            <a:ext cx="8458200" cy="4267200"/>
          </a:xfrm>
        </p:spPr>
        <p:txBody>
          <a:bodyPr/>
          <a:lstStyle/>
          <a:p>
            <a:r>
              <a:rPr lang="fr-CA" noProof="0" dirty="0" smtClean="0"/>
              <a:t>Partie 6 – </a:t>
            </a:r>
            <a:r>
              <a:rPr lang="fr-CA" b="1" noProof="0" dirty="0" smtClean="0">
                <a:solidFill>
                  <a:srgbClr val="C00000"/>
                </a:solidFill>
              </a:rPr>
              <a:t>CNB 2010</a:t>
            </a:r>
          </a:p>
          <a:p>
            <a:r>
              <a:rPr lang="fr-CA" noProof="0" dirty="0" smtClean="0"/>
              <a:t>Nouvelle note d'annexe</a:t>
            </a:r>
          </a:p>
          <a:p>
            <a:r>
              <a:rPr lang="fr-CA" noProof="0" dirty="0" smtClean="0"/>
              <a:t>…</a:t>
            </a:r>
          </a:p>
          <a:p>
            <a:r>
              <a:rPr lang="fr-CA" u="sng" noProof="0" dirty="0" smtClean="0">
                <a:solidFill>
                  <a:srgbClr val="0000FF"/>
                </a:solidFill>
              </a:rPr>
              <a:t>Réduction du radon </a:t>
            </a:r>
          </a:p>
          <a:p>
            <a:pPr lvl="1"/>
            <a:r>
              <a:rPr lang="fr-CA" u="sng" noProof="0" dirty="0" smtClean="0">
                <a:solidFill>
                  <a:srgbClr val="0000FF"/>
                </a:solidFill>
              </a:rPr>
              <a:t>Des mesures peuvent être </a:t>
            </a:r>
            <a:r>
              <a:rPr lang="fr-CA" u="sng" dirty="0" smtClean="0">
                <a:solidFill>
                  <a:srgbClr val="0000FF"/>
                </a:solidFill>
              </a:rPr>
              <a:t>requises pour réduire la concentration de radon au-dessous de la valeur prescrite par Santé Canada </a:t>
            </a:r>
            <a:endParaRPr lang="fr-CA" u="sng" noProof="0" dirty="0" smtClean="0">
              <a:solidFill>
                <a:srgbClr val="0000FF"/>
              </a:solidFill>
            </a:endParaRPr>
          </a:p>
          <a:p>
            <a:pPr lvl="1"/>
            <a:r>
              <a:rPr lang="fr-CA" u="sng" noProof="0" dirty="0" smtClean="0">
                <a:solidFill>
                  <a:srgbClr val="0000FF"/>
                </a:solidFill>
              </a:rPr>
              <a:t>On peut trouver d’autres renseignements sur la réduction de la concentration de radon à l’intérieur des bâtiments dans les publications suivantes de Santé Canada :</a:t>
            </a:r>
          </a:p>
          <a:p>
            <a:pPr lvl="2">
              <a:spcAft>
                <a:spcPts val="600"/>
              </a:spcAft>
              <a:buFont typeface="Arial" pitchFamily="34" charset="0"/>
              <a:buChar char="•"/>
            </a:pPr>
            <a:r>
              <a:rPr lang="fr-CA" i="1" u="sng" noProof="0" dirty="0" smtClean="0">
                <a:solidFill>
                  <a:srgbClr val="0000FF"/>
                </a:solidFill>
              </a:rPr>
              <a:t>Guide sur les mesures du radon dans les édifices publics (écoles, hôpitaux, établissements de soins et centres de détention)</a:t>
            </a:r>
            <a:endParaRPr lang="fr-CA" u="sng" noProof="0" dirty="0" smtClean="0">
              <a:solidFill>
                <a:srgbClr val="0000FF"/>
              </a:solidFill>
            </a:endParaRPr>
          </a:p>
          <a:p>
            <a:pPr lvl="2">
              <a:buFont typeface="Arial" pitchFamily="34" charset="0"/>
              <a:buChar char="•"/>
            </a:pPr>
            <a:r>
              <a:rPr lang="fr-CA" i="1" u="sng" dirty="0" smtClean="0">
                <a:solidFill>
                  <a:srgbClr val="0000FF"/>
                </a:solidFill>
              </a:rPr>
              <a:t>Le radon : guide à l’usage des propriétaires canadiens (SCHL/HC)</a:t>
            </a:r>
            <a:endParaRPr lang="fr-CA" u="sng" noProof="0" dirty="0" smtClean="0">
              <a:solidFill>
                <a:srgbClr val="0000FF"/>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custDataLst>
              <p:tags r:id="rId1"/>
            </p:custDataLst>
          </p:nvPr>
        </p:nvSpPr>
        <p:spPr>
          <a:xfrm>
            <a:off x="300038" y="260350"/>
            <a:ext cx="7080250" cy="1042988"/>
          </a:xfrm>
        </p:spPr>
        <p:txBody>
          <a:bodyPr/>
          <a:lstStyle/>
          <a:p>
            <a:r>
              <a:rPr lang="fr-CA" noProof="0" dirty="0" smtClean="0"/>
              <a:t>Le radon dans le CNB 1995/2005</a:t>
            </a:r>
          </a:p>
        </p:txBody>
      </p:sp>
      <p:sp>
        <p:nvSpPr>
          <p:cNvPr id="24579" name="Rectangle 3"/>
          <p:cNvSpPr>
            <a:spLocks noGrp="1" noChangeArrowheads="1"/>
          </p:cNvSpPr>
          <p:nvPr>
            <p:ph idx="1"/>
            <p:custDataLst>
              <p:tags r:id="rId2"/>
            </p:custDataLst>
          </p:nvPr>
        </p:nvSpPr>
        <p:spPr>
          <a:xfrm>
            <a:off x="304800" y="1628775"/>
            <a:ext cx="8458200" cy="4537075"/>
          </a:xfrm>
        </p:spPr>
        <p:txBody>
          <a:bodyPr/>
          <a:lstStyle/>
          <a:p>
            <a:r>
              <a:rPr lang="fr-CA" noProof="0" dirty="0" smtClean="0"/>
              <a:t>Maisons et petits bâtiments (exigences prescriptives) </a:t>
            </a:r>
            <a:br>
              <a:rPr lang="fr-CA" noProof="0" dirty="0" smtClean="0"/>
            </a:br>
            <a:r>
              <a:rPr lang="fr-CA" noProof="0" dirty="0" smtClean="0"/>
              <a:t>– </a:t>
            </a:r>
            <a:r>
              <a:rPr lang="fr-CA" noProof="0" dirty="0" smtClean="0">
                <a:solidFill>
                  <a:srgbClr val="FF0000"/>
                </a:solidFill>
              </a:rPr>
              <a:t>CNB 2005 </a:t>
            </a:r>
            <a:endParaRPr lang="fr-CA" sz="1200" noProof="0" dirty="0" smtClean="0"/>
          </a:p>
          <a:p>
            <a:pPr>
              <a:buFontTx/>
              <a:buNone/>
            </a:pPr>
            <a:r>
              <a:rPr lang="fr-CA" noProof="0" dirty="0" smtClean="0"/>
              <a:t>	… du point de vue des systèmes :</a:t>
            </a:r>
          </a:p>
          <a:p>
            <a:pPr marL="1077913" lvl="1" indent="-354013"/>
            <a:r>
              <a:rPr lang="fr-CA" noProof="0" dirty="0" smtClean="0"/>
              <a:t>excavation (9.12.) </a:t>
            </a:r>
          </a:p>
          <a:p>
            <a:pPr marL="1077913" lvl="1" indent="-354013"/>
            <a:r>
              <a:rPr lang="fr-CA" noProof="0" dirty="0" smtClean="0"/>
              <a:t>matériau des murs de fondation et du plancher (béton) (9.3.)</a:t>
            </a:r>
          </a:p>
          <a:p>
            <a:pPr marL="1077913" lvl="1" indent="-354013"/>
            <a:r>
              <a:rPr lang="fr-CA" noProof="0" dirty="0" smtClean="0"/>
              <a:t>planchers sur sol (9.16.)</a:t>
            </a:r>
          </a:p>
          <a:p>
            <a:pPr marL="1077913" lvl="1" indent="-354013"/>
            <a:r>
              <a:rPr lang="fr-CA" noProof="0" dirty="0" smtClean="0"/>
              <a:t>protection contre l’humidité (9.13.)</a:t>
            </a:r>
          </a:p>
          <a:p>
            <a:pPr marL="1077913" lvl="1" indent="-354013"/>
            <a:r>
              <a:rPr lang="fr-CA" noProof="0" dirty="0" smtClean="0"/>
              <a:t>systèmes d’étanchéité à l’air (9.25.) </a:t>
            </a:r>
          </a:p>
          <a:p>
            <a:pPr marL="1077913" lvl="1" indent="-354013"/>
            <a:r>
              <a:rPr lang="fr-CA" noProof="0" dirty="0" smtClean="0"/>
              <a:t>ventilation (9.32.)</a:t>
            </a:r>
            <a:endParaRPr lang="fr-CA" sz="1200" noProof="0" dirty="0" smtClean="0"/>
          </a:p>
          <a:p>
            <a:r>
              <a:rPr lang="fr-CA" noProof="0" dirty="0" smtClean="0"/>
              <a:t>En particulier :</a:t>
            </a:r>
          </a:p>
          <a:p>
            <a:pPr marL="1077913" lvl="1" indent="-354013"/>
            <a:r>
              <a:rPr lang="fr-CA" noProof="0" dirty="0" smtClean="0"/>
              <a:t>La question de la protection contre les gaz souterrains, y compris le radon, était abordée à la </a:t>
            </a:r>
            <a:r>
              <a:rPr lang="fr-CA" b="1" noProof="0" dirty="0" smtClean="0"/>
              <a:t>sous-section 9.13.4</a:t>
            </a:r>
            <a:r>
              <a:rPr lang="fr-CA" noProof="0" dirty="0" smtClean="0"/>
              <a:t>.</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custDataLst>
              <p:tags r:id="rId1"/>
            </p:custDataLst>
          </p:nvPr>
        </p:nvSpPr>
        <p:spPr>
          <a:xfrm>
            <a:off x="300038" y="260350"/>
            <a:ext cx="7080250" cy="1042988"/>
          </a:xfrm>
        </p:spPr>
        <p:txBody>
          <a:bodyPr/>
          <a:lstStyle/>
          <a:p>
            <a:r>
              <a:rPr lang="fr-CA" noProof="0" dirty="0" smtClean="0"/>
              <a:t>Introduction</a:t>
            </a:r>
          </a:p>
        </p:txBody>
      </p:sp>
      <p:sp>
        <p:nvSpPr>
          <p:cNvPr id="7171" name="Content Placeholder 2"/>
          <p:cNvSpPr>
            <a:spLocks noGrp="1"/>
          </p:cNvSpPr>
          <p:nvPr>
            <p:ph idx="1"/>
            <p:custDataLst>
              <p:tags r:id="rId2"/>
            </p:custDataLst>
          </p:nvPr>
        </p:nvSpPr>
        <p:spPr>
          <a:xfrm>
            <a:off x="304800" y="1628775"/>
            <a:ext cx="8458200" cy="4267200"/>
          </a:xfrm>
        </p:spPr>
        <p:txBody>
          <a:bodyPr/>
          <a:lstStyle/>
          <a:p>
            <a:r>
              <a:rPr lang="fr-CA" noProof="0" dirty="0" smtClean="0"/>
              <a:t>La présentation fait partie d’une série de présentations sur les codes modèles nationaux de construction </a:t>
            </a:r>
            <a:r>
              <a:rPr lang="fr-CA" dirty="0" smtClean="0"/>
              <a:t>de</a:t>
            </a:r>
            <a:r>
              <a:rPr lang="fr-CA" noProof="0" dirty="0" smtClean="0"/>
              <a:t> 2010</a:t>
            </a:r>
          </a:p>
          <a:p>
            <a:r>
              <a:rPr lang="fr-CA" noProof="0" dirty="0" smtClean="0"/>
              <a:t>Codes modèles élaborés par la Commission canadienne</a:t>
            </a:r>
            <a:br>
              <a:rPr lang="fr-CA" noProof="0" dirty="0" smtClean="0"/>
            </a:br>
            <a:r>
              <a:rPr lang="fr-CA" noProof="0" dirty="0" smtClean="0"/>
              <a:t>des codes du bâtiment et de prévention des incendies</a:t>
            </a:r>
          </a:p>
          <a:p>
            <a:r>
              <a:rPr lang="fr-CA" noProof="0" dirty="0" smtClean="0"/>
              <a:t>Ces codes doivent être adoptés par les autorités provinciales/territoriales pour avoir force de loi</a:t>
            </a:r>
          </a:p>
          <a:p>
            <a:endParaRPr lang="fr-CA" noProof="0" dirty="0" smtClean="0"/>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custDataLst>
              <p:tags r:id="rId1"/>
            </p:custDataLst>
          </p:nvPr>
        </p:nvSpPr>
        <p:spPr>
          <a:xfrm>
            <a:off x="300038" y="260350"/>
            <a:ext cx="7080250" cy="1042988"/>
          </a:xfrm>
        </p:spPr>
        <p:txBody>
          <a:bodyPr/>
          <a:lstStyle/>
          <a:p>
            <a:r>
              <a:rPr lang="fr-CA" noProof="0" dirty="0" smtClean="0"/>
              <a:t>Le radon dans le CNB 1995/2005</a:t>
            </a:r>
          </a:p>
        </p:txBody>
      </p:sp>
      <p:sp>
        <p:nvSpPr>
          <p:cNvPr id="25603" name="Rectangle 3"/>
          <p:cNvSpPr>
            <a:spLocks noGrp="1" noChangeArrowheads="1"/>
          </p:cNvSpPr>
          <p:nvPr>
            <p:ph idx="1"/>
            <p:custDataLst>
              <p:tags r:id="rId2"/>
            </p:custDataLst>
          </p:nvPr>
        </p:nvSpPr>
        <p:spPr>
          <a:xfrm>
            <a:off x="304800" y="1628775"/>
            <a:ext cx="8458200" cy="4267200"/>
          </a:xfrm>
        </p:spPr>
        <p:txBody>
          <a:bodyPr/>
          <a:lstStyle/>
          <a:p>
            <a:r>
              <a:rPr lang="fr-CA" dirty="0" smtClean="0"/>
              <a:t>Partie 9 – Protection de base – </a:t>
            </a:r>
            <a:r>
              <a:rPr lang="fr-CA" dirty="0" smtClean="0">
                <a:solidFill>
                  <a:srgbClr val="FF0000"/>
                </a:solidFill>
              </a:rPr>
              <a:t>CNB 2005</a:t>
            </a:r>
          </a:p>
          <a:p>
            <a:pPr lvl="1"/>
            <a:endParaRPr lang="fr-CA" dirty="0" smtClean="0"/>
          </a:p>
          <a:p>
            <a:r>
              <a:rPr lang="fr-CA" dirty="0" smtClean="0"/>
              <a:t>S’applique à toutes les maisons et à tous les petits bâtiments :</a:t>
            </a:r>
          </a:p>
          <a:p>
            <a:pPr lvl="1"/>
            <a:r>
              <a:rPr lang="fr-CA" dirty="0" smtClean="0"/>
              <a:t>Exigences d’étanchéité à l’air de la section 9.13.</a:t>
            </a:r>
          </a:p>
          <a:p>
            <a:pPr lvl="2"/>
            <a:r>
              <a:rPr lang="fr-CA" dirty="0" smtClean="0"/>
              <a:t>Pour les murs situés au-dessous du niveau du sol</a:t>
            </a:r>
          </a:p>
          <a:p>
            <a:pPr lvl="2"/>
            <a:r>
              <a:rPr lang="fr-CA" dirty="0" smtClean="0"/>
              <a:t>Pourtour de la dalle scellé au système d’étanchéité à l’air du mur</a:t>
            </a:r>
          </a:p>
          <a:p>
            <a:pPr lvl="2"/>
            <a:r>
              <a:rPr lang="fr-CA" dirty="0" smtClean="0"/>
              <a:t>Pourtour de toutes les pénétrations (tuyaux, principalement) </a:t>
            </a:r>
            <a:r>
              <a:rPr lang="fr-CA" dirty="0" err="1" smtClean="0"/>
              <a:t>étanchéisé</a:t>
            </a:r>
            <a:endParaRPr lang="fr-CA" dirty="0" smtClean="0"/>
          </a:p>
          <a:p>
            <a:pPr lvl="1"/>
            <a:r>
              <a:rPr lang="fr-CA" dirty="0" smtClean="0"/>
              <a:t>Couvercles de puisard requis (9.14.)</a:t>
            </a:r>
          </a:p>
          <a:p>
            <a:pPr lvl="1"/>
            <a:r>
              <a:rPr lang="fr-CA" dirty="0" smtClean="0"/>
              <a:t>Exigences relatives au revêtement du sol (9.18.)</a:t>
            </a:r>
          </a:p>
          <a:p>
            <a:pPr lvl="1"/>
            <a:r>
              <a:rPr lang="fr-CA" dirty="0" smtClean="0"/>
              <a:t>Exemption du remblai sous la dalle (9.16.)</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1027"/>
          <p:cNvSpPr>
            <a:spLocks noGrp="1" noChangeArrowheads="1"/>
          </p:cNvSpPr>
          <p:nvPr>
            <p:ph type="title"/>
            <p:custDataLst>
              <p:tags r:id="rId1"/>
            </p:custDataLst>
          </p:nvPr>
        </p:nvSpPr>
        <p:spPr>
          <a:xfrm>
            <a:off x="300038" y="260350"/>
            <a:ext cx="7080250" cy="1042988"/>
          </a:xfrm>
        </p:spPr>
        <p:txBody>
          <a:bodyPr/>
          <a:lstStyle/>
          <a:p>
            <a:r>
              <a:rPr lang="fr-CA" noProof="0" dirty="0" smtClean="0"/>
              <a:t>Le radon dans le CNB 1995/2005</a:t>
            </a:r>
          </a:p>
        </p:txBody>
      </p:sp>
      <p:sp>
        <p:nvSpPr>
          <p:cNvPr id="26627" name="Rectangle 1026"/>
          <p:cNvSpPr>
            <a:spLocks noGrp="1" noChangeArrowheads="1"/>
          </p:cNvSpPr>
          <p:nvPr>
            <p:ph idx="1"/>
            <p:custDataLst>
              <p:tags r:id="rId2"/>
            </p:custDataLst>
          </p:nvPr>
        </p:nvSpPr>
        <p:spPr>
          <a:xfrm>
            <a:off x="304800" y="1628775"/>
            <a:ext cx="8458200" cy="4267200"/>
          </a:xfrm>
        </p:spPr>
        <p:txBody>
          <a:bodyPr/>
          <a:lstStyle/>
          <a:p>
            <a:r>
              <a:rPr lang="fr-CA" noProof="0" dirty="0" smtClean="0"/>
              <a:t>Partie 9 – Protection de base – </a:t>
            </a:r>
            <a:r>
              <a:rPr lang="fr-CA" noProof="0" dirty="0" smtClean="0">
                <a:solidFill>
                  <a:srgbClr val="FF0000"/>
                </a:solidFill>
              </a:rPr>
              <a:t>CNB 2005</a:t>
            </a:r>
          </a:p>
          <a:p>
            <a:pPr lvl="1"/>
            <a:r>
              <a:rPr lang="fr-CA" noProof="0" dirty="0" smtClean="0"/>
              <a:t>Avaloirs de sol étanches à l’air </a:t>
            </a:r>
          </a:p>
          <a:p>
            <a:pPr lvl="2"/>
            <a:endParaRPr lang="fr-CA" noProof="0" dirty="0" smtClean="0"/>
          </a:p>
        </p:txBody>
      </p:sp>
      <p:sp>
        <p:nvSpPr>
          <p:cNvPr id="26629" name="Text Box 1029"/>
          <p:cNvSpPr txBox="1">
            <a:spLocks noChangeArrowheads="1"/>
          </p:cNvSpPr>
          <p:nvPr>
            <p:custDataLst>
              <p:tags r:id="rId3"/>
            </p:custDataLst>
          </p:nvPr>
        </p:nvSpPr>
        <p:spPr bwMode="auto">
          <a:xfrm>
            <a:off x="250825" y="6392863"/>
            <a:ext cx="5678488" cy="244475"/>
          </a:xfrm>
          <a:prstGeom prst="rect">
            <a:avLst/>
          </a:prstGeom>
          <a:noFill/>
          <a:ln w="9525">
            <a:noFill/>
            <a:miter lim="800000"/>
            <a:headEnd/>
            <a:tailEnd/>
          </a:ln>
        </p:spPr>
        <p:txBody>
          <a:bodyPr>
            <a:spAutoFit/>
          </a:bodyPr>
          <a:lstStyle/>
          <a:p>
            <a:pPr>
              <a:spcBef>
                <a:spcPct val="50000"/>
              </a:spcBef>
            </a:pPr>
            <a:r>
              <a:rPr lang="fr-CA" sz="1000" b="0" i="1" dirty="0" smtClean="0">
                <a:solidFill>
                  <a:srgbClr val="000066"/>
                </a:solidFill>
              </a:rPr>
              <a:t>Illustration tirée de : Le radon : guide à l’usage des propriétaires canadiens (SCHL – 2007)</a:t>
            </a:r>
            <a:endParaRPr lang="fr-CA" sz="1000" b="0" i="1" dirty="0">
              <a:solidFill>
                <a:srgbClr val="000066"/>
              </a:solidFill>
            </a:endParaRPr>
          </a:p>
        </p:txBody>
      </p:sp>
      <p:pic>
        <p:nvPicPr>
          <p:cNvPr id="1026" name="Picture 2"/>
          <p:cNvPicPr>
            <a:picLocks noChangeAspect="1" noChangeArrowheads="1"/>
          </p:cNvPicPr>
          <p:nvPr/>
        </p:nvPicPr>
        <p:blipFill>
          <a:blip r:embed="rId6" cstate="print"/>
          <a:srcRect/>
          <a:stretch>
            <a:fillRect/>
          </a:stretch>
        </p:blipFill>
        <p:spPr bwMode="auto">
          <a:xfrm>
            <a:off x="1475656" y="2564904"/>
            <a:ext cx="6373368" cy="352171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3"/>
          <p:cNvSpPr>
            <a:spLocks noGrp="1" noChangeArrowheads="1"/>
          </p:cNvSpPr>
          <p:nvPr>
            <p:ph type="title"/>
            <p:custDataLst>
              <p:tags r:id="rId1"/>
            </p:custDataLst>
          </p:nvPr>
        </p:nvSpPr>
        <p:spPr>
          <a:xfrm>
            <a:off x="300038" y="260350"/>
            <a:ext cx="7080250" cy="1042988"/>
          </a:xfrm>
        </p:spPr>
        <p:txBody>
          <a:bodyPr/>
          <a:lstStyle/>
          <a:p>
            <a:pPr eaLnBrk="1" hangingPunct="1"/>
            <a:r>
              <a:rPr lang="fr-CA" noProof="0" dirty="0" smtClean="0"/>
              <a:t>Le radon dans le CNB 1995/2005</a:t>
            </a:r>
          </a:p>
        </p:txBody>
      </p:sp>
      <p:sp>
        <p:nvSpPr>
          <p:cNvPr id="27652" name="Rectangle 2"/>
          <p:cNvSpPr>
            <a:spLocks noGrp="1" noChangeArrowheads="1"/>
          </p:cNvSpPr>
          <p:nvPr>
            <p:ph idx="1"/>
            <p:custDataLst>
              <p:tags r:id="rId2"/>
            </p:custDataLst>
          </p:nvPr>
        </p:nvSpPr>
        <p:spPr>
          <a:xfrm>
            <a:off x="304800" y="1628775"/>
            <a:ext cx="8458200" cy="4267200"/>
          </a:xfrm>
        </p:spPr>
        <p:txBody>
          <a:bodyPr/>
          <a:lstStyle/>
          <a:p>
            <a:pPr eaLnBrk="1" hangingPunct="1"/>
            <a:r>
              <a:rPr lang="fr-CA" noProof="0" dirty="0" smtClean="0"/>
              <a:t>Partie 9 – Protection de base – </a:t>
            </a:r>
            <a:r>
              <a:rPr lang="fr-CA" noProof="0" dirty="0" smtClean="0">
                <a:solidFill>
                  <a:srgbClr val="FF0000"/>
                </a:solidFill>
              </a:rPr>
              <a:t>CNB 2005</a:t>
            </a:r>
          </a:p>
          <a:p>
            <a:pPr lvl="1" eaLnBrk="1" hangingPunct="1"/>
            <a:r>
              <a:rPr lang="fr-CA" noProof="0" dirty="0" smtClean="0"/>
              <a:t>Maçonnerie creuse étanche à l’air</a:t>
            </a:r>
          </a:p>
          <a:p>
            <a:pPr lvl="2" eaLnBrk="1" hangingPunct="1"/>
            <a:endParaRPr lang="fr-CA" b="1" noProof="0" dirty="0" smtClean="0"/>
          </a:p>
        </p:txBody>
      </p:sp>
      <p:sp>
        <p:nvSpPr>
          <p:cNvPr id="27653" name="Text Box 4"/>
          <p:cNvSpPr txBox="1">
            <a:spLocks noChangeArrowheads="1"/>
          </p:cNvSpPr>
          <p:nvPr>
            <p:custDataLst>
              <p:tags r:id="rId3"/>
            </p:custDataLst>
          </p:nvPr>
        </p:nvSpPr>
        <p:spPr bwMode="auto">
          <a:xfrm>
            <a:off x="252413" y="6392863"/>
            <a:ext cx="5678487" cy="244475"/>
          </a:xfrm>
          <a:prstGeom prst="rect">
            <a:avLst/>
          </a:prstGeom>
          <a:noFill/>
          <a:ln w="9525">
            <a:noFill/>
            <a:miter lim="800000"/>
            <a:headEnd/>
            <a:tailEnd/>
          </a:ln>
        </p:spPr>
        <p:txBody>
          <a:bodyPr>
            <a:spAutoFit/>
          </a:bodyPr>
          <a:lstStyle/>
          <a:p>
            <a:pPr>
              <a:spcBef>
                <a:spcPct val="50000"/>
              </a:spcBef>
            </a:pPr>
            <a:r>
              <a:rPr lang="fr-CA" sz="1000" b="0" i="1" dirty="0" smtClean="0">
                <a:solidFill>
                  <a:srgbClr val="000066"/>
                </a:solidFill>
              </a:rPr>
              <a:t>Illustration tirée de : Le radon : guide à l’usage des propriétaires canadiens (SCHL – 2007)</a:t>
            </a:r>
            <a:endParaRPr lang="fr-CA" sz="1000" b="0" i="1" dirty="0">
              <a:solidFill>
                <a:srgbClr val="000066"/>
              </a:solidFill>
            </a:endParaRPr>
          </a:p>
        </p:txBody>
      </p:sp>
      <p:pic>
        <p:nvPicPr>
          <p:cNvPr id="2050" name="Picture 2"/>
          <p:cNvPicPr>
            <a:picLocks noChangeAspect="1" noChangeArrowheads="1"/>
          </p:cNvPicPr>
          <p:nvPr/>
        </p:nvPicPr>
        <p:blipFill>
          <a:blip r:embed="rId6" cstate="print"/>
          <a:srcRect/>
          <a:stretch>
            <a:fillRect/>
          </a:stretch>
        </p:blipFill>
        <p:spPr bwMode="auto">
          <a:xfrm>
            <a:off x="2627783" y="2564904"/>
            <a:ext cx="3255188" cy="384048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4"/>
          <p:cNvSpPr>
            <a:spLocks noGrp="1" noChangeArrowheads="1"/>
          </p:cNvSpPr>
          <p:nvPr>
            <p:ph type="title"/>
            <p:custDataLst>
              <p:tags r:id="rId1"/>
            </p:custDataLst>
          </p:nvPr>
        </p:nvSpPr>
        <p:spPr>
          <a:xfrm>
            <a:off x="300038" y="260350"/>
            <a:ext cx="7080250" cy="1042988"/>
          </a:xfrm>
        </p:spPr>
        <p:txBody>
          <a:bodyPr/>
          <a:lstStyle/>
          <a:p>
            <a:r>
              <a:rPr lang="fr-CA" noProof="0" dirty="0" smtClean="0"/>
              <a:t>Le radon dans le CNB 1995/2005</a:t>
            </a:r>
          </a:p>
        </p:txBody>
      </p:sp>
      <p:sp>
        <p:nvSpPr>
          <p:cNvPr id="28675" name="Rectangle 8"/>
          <p:cNvSpPr>
            <a:spLocks noGrp="1" noChangeArrowheads="1"/>
          </p:cNvSpPr>
          <p:nvPr>
            <p:ph idx="1"/>
            <p:custDataLst>
              <p:tags r:id="rId2"/>
            </p:custDataLst>
          </p:nvPr>
        </p:nvSpPr>
        <p:spPr>
          <a:xfrm>
            <a:off x="304800" y="1628775"/>
            <a:ext cx="8458200" cy="4267200"/>
          </a:xfrm>
        </p:spPr>
        <p:txBody>
          <a:bodyPr/>
          <a:lstStyle/>
          <a:p>
            <a:r>
              <a:rPr lang="en-US" dirty="0" smtClean="0"/>
              <a:t>Partie 9 – Protection de base – </a:t>
            </a:r>
            <a:r>
              <a:rPr lang="en-US" dirty="0" smtClean="0">
                <a:solidFill>
                  <a:srgbClr val="FF0000"/>
                </a:solidFill>
              </a:rPr>
              <a:t>CNB 2005</a:t>
            </a:r>
          </a:p>
          <a:p>
            <a:pPr lvl="1"/>
            <a:r>
              <a:rPr lang="en-US" dirty="0" smtClean="0"/>
              <a:t>Sceller le pourtour de la dalle</a:t>
            </a:r>
          </a:p>
          <a:p>
            <a:pPr lvl="2"/>
            <a:endParaRPr lang="en-US" dirty="0" smtClean="0"/>
          </a:p>
        </p:txBody>
      </p:sp>
      <p:sp>
        <p:nvSpPr>
          <p:cNvPr id="28677" name="Text Box 4"/>
          <p:cNvSpPr txBox="1">
            <a:spLocks noChangeArrowheads="1"/>
          </p:cNvSpPr>
          <p:nvPr>
            <p:custDataLst>
              <p:tags r:id="rId3"/>
            </p:custDataLst>
          </p:nvPr>
        </p:nvSpPr>
        <p:spPr bwMode="auto">
          <a:xfrm>
            <a:off x="252413" y="6392863"/>
            <a:ext cx="5678487" cy="244475"/>
          </a:xfrm>
          <a:prstGeom prst="rect">
            <a:avLst/>
          </a:prstGeom>
          <a:noFill/>
          <a:ln w="9525">
            <a:noFill/>
            <a:miter lim="800000"/>
            <a:headEnd/>
            <a:tailEnd/>
          </a:ln>
        </p:spPr>
        <p:txBody>
          <a:bodyPr>
            <a:spAutoFit/>
          </a:bodyPr>
          <a:lstStyle/>
          <a:p>
            <a:pPr>
              <a:spcBef>
                <a:spcPct val="50000"/>
              </a:spcBef>
            </a:pPr>
            <a:r>
              <a:rPr lang="fr-CA" sz="1000" b="0" i="1" dirty="0" smtClean="0">
                <a:solidFill>
                  <a:srgbClr val="000066"/>
                </a:solidFill>
              </a:rPr>
              <a:t>Illustration tirée de : Le radon : guide à l’usage des propriétaires canadiens (SCHL – 2007)</a:t>
            </a:r>
            <a:endParaRPr lang="fr-CA" sz="1000" b="0" i="1" dirty="0">
              <a:solidFill>
                <a:srgbClr val="000066"/>
              </a:solidFill>
            </a:endParaRPr>
          </a:p>
        </p:txBody>
      </p:sp>
      <p:pic>
        <p:nvPicPr>
          <p:cNvPr id="3074" name="Picture 2"/>
          <p:cNvPicPr>
            <a:picLocks noChangeAspect="1" noChangeArrowheads="1"/>
          </p:cNvPicPr>
          <p:nvPr/>
        </p:nvPicPr>
        <p:blipFill>
          <a:blip r:embed="rId6" cstate="print"/>
          <a:srcRect/>
          <a:stretch>
            <a:fillRect/>
          </a:stretch>
        </p:blipFill>
        <p:spPr bwMode="auto">
          <a:xfrm>
            <a:off x="1907704" y="2492896"/>
            <a:ext cx="5650992" cy="381304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custDataLst>
              <p:tags r:id="rId1"/>
            </p:custDataLst>
          </p:nvPr>
        </p:nvSpPr>
        <p:spPr>
          <a:xfrm>
            <a:off x="300038" y="260350"/>
            <a:ext cx="7080250" cy="1042988"/>
          </a:xfrm>
        </p:spPr>
        <p:txBody>
          <a:bodyPr/>
          <a:lstStyle/>
          <a:p>
            <a:r>
              <a:rPr lang="fr-CA" noProof="0" dirty="0" smtClean="0"/>
              <a:t>Modifications au CNB</a:t>
            </a:r>
          </a:p>
        </p:txBody>
      </p:sp>
      <p:sp>
        <p:nvSpPr>
          <p:cNvPr id="29699" name="Rectangle 3"/>
          <p:cNvSpPr>
            <a:spLocks noGrp="1" noChangeArrowheads="1"/>
          </p:cNvSpPr>
          <p:nvPr>
            <p:ph idx="1"/>
            <p:custDataLst>
              <p:tags r:id="rId2"/>
            </p:custDataLst>
          </p:nvPr>
        </p:nvSpPr>
        <p:spPr>
          <a:xfrm>
            <a:off x="304800" y="1628775"/>
            <a:ext cx="8458200" cy="4267200"/>
          </a:xfrm>
        </p:spPr>
        <p:txBody>
          <a:bodyPr/>
          <a:lstStyle/>
          <a:p>
            <a:r>
              <a:rPr lang="fr-CA" dirty="0" smtClean="0"/>
              <a:t>Partie 9 – </a:t>
            </a:r>
            <a:r>
              <a:rPr lang="fr-CA" smtClean="0"/>
              <a:t>Domaine d’application </a:t>
            </a:r>
            <a:r>
              <a:rPr lang="fr-CA" dirty="0" smtClean="0"/>
              <a:t>– </a:t>
            </a:r>
            <a:r>
              <a:rPr lang="fr-CA" b="1" dirty="0" smtClean="0">
                <a:solidFill>
                  <a:srgbClr val="C00000"/>
                </a:solidFill>
              </a:rPr>
              <a:t>CNB 2010</a:t>
            </a:r>
            <a:endParaRPr lang="fr-CA" dirty="0" smtClean="0">
              <a:solidFill>
                <a:srgbClr val="C00000"/>
              </a:solidFill>
            </a:endParaRPr>
          </a:p>
          <a:p>
            <a:pPr lvl="1"/>
            <a:r>
              <a:rPr lang="fr-CA" dirty="0" smtClean="0"/>
              <a:t>Assurer la </a:t>
            </a:r>
            <a:r>
              <a:rPr lang="fr-CA" u="sng" dirty="0" smtClean="0"/>
              <a:t>protection contre les gaz souterrains</a:t>
            </a:r>
          </a:p>
        </p:txBody>
      </p:sp>
      <p:pic>
        <p:nvPicPr>
          <p:cNvPr id="29700" name="Picture 3"/>
          <p:cNvPicPr>
            <a:picLocks noChangeAspect="1" noChangeArrowheads="1"/>
          </p:cNvPicPr>
          <p:nvPr>
            <p:custDataLst>
              <p:tags r:id="rId3"/>
            </p:custDataLst>
          </p:nvPr>
        </p:nvPicPr>
        <p:blipFill>
          <a:blip r:embed="rId6" cstate="print"/>
          <a:srcRect/>
          <a:stretch>
            <a:fillRect/>
          </a:stretch>
        </p:blipFill>
        <p:spPr bwMode="auto">
          <a:xfrm>
            <a:off x="790575" y="2565400"/>
            <a:ext cx="7562850" cy="3381375"/>
          </a:xfrm>
          <a:prstGeom prst="rect">
            <a:avLst/>
          </a:prstGeom>
          <a:noFill/>
          <a:ln w="9525">
            <a:noFill/>
            <a:miter lim="800000"/>
            <a:headEnd/>
            <a:tailEnd/>
          </a:ln>
        </p:spPr>
      </p:pic>
      <p:sp useBgFill="1">
        <p:nvSpPr>
          <p:cNvPr id="6" name="Rectangle 5"/>
          <p:cNvSpPr/>
          <p:nvPr/>
        </p:nvSpPr>
        <p:spPr bwMode="auto">
          <a:xfrm>
            <a:off x="1115616" y="2996952"/>
            <a:ext cx="864096" cy="576064"/>
          </a:xfrm>
          <a:prstGeom prst="rect">
            <a:avLst/>
          </a:prstGeom>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rgbClr val="FFFFFF"/>
              </a:solidFill>
              <a:effectLst/>
              <a:latin typeface="Arial" charset="0"/>
            </a:endParaRPr>
          </a:p>
        </p:txBody>
      </p:sp>
      <p:sp useBgFill="1">
        <p:nvSpPr>
          <p:cNvPr id="9" name="Oval 8"/>
          <p:cNvSpPr/>
          <p:nvPr/>
        </p:nvSpPr>
        <p:spPr bwMode="auto">
          <a:xfrm>
            <a:off x="899592" y="4581128"/>
            <a:ext cx="1224136" cy="1296144"/>
          </a:xfrm>
          <a:prstGeom prst="ellipse">
            <a:avLst/>
          </a:prstGeom>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rgbClr val="FFFFFF"/>
              </a:solidFill>
              <a:effectLst/>
              <a:latin typeface="Arial" charset="0"/>
            </a:endParaRPr>
          </a:p>
        </p:txBody>
      </p:sp>
      <p:sp useBgFill="1">
        <p:nvSpPr>
          <p:cNvPr id="11" name="Rectangle 10"/>
          <p:cNvSpPr/>
          <p:nvPr/>
        </p:nvSpPr>
        <p:spPr bwMode="auto">
          <a:xfrm>
            <a:off x="2987824" y="4941168"/>
            <a:ext cx="1872208" cy="576064"/>
          </a:xfrm>
          <a:prstGeom prst="rect">
            <a:avLst/>
          </a:prstGeom>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rgbClr val="FFFFFF"/>
              </a:solidFill>
              <a:effectLst/>
              <a:latin typeface="Arial" charset="0"/>
            </a:endParaRPr>
          </a:p>
        </p:txBody>
      </p:sp>
      <p:sp useBgFill="1">
        <p:nvSpPr>
          <p:cNvPr id="15" name="Oval 14"/>
          <p:cNvSpPr/>
          <p:nvPr/>
        </p:nvSpPr>
        <p:spPr bwMode="auto">
          <a:xfrm>
            <a:off x="6012160" y="4941168"/>
            <a:ext cx="1152128" cy="576064"/>
          </a:xfrm>
          <a:prstGeom prst="ellipse">
            <a:avLst/>
          </a:prstGeom>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rgbClr val="FFFFFF"/>
              </a:solidFill>
              <a:effectLst/>
              <a:latin typeface="Arial" charset="0"/>
            </a:endParaRPr>
          </a:p>
        </p:txBody>
      </p:sp>
      <p:grpSp>
        <p:nvGrpSpPr>
          <p:cNvPr id="16" name="Group 15"/>
          <p:cNvGrpSpPr/>
          <p:nvPr/>
        </p:nvGrpSpPr>
        <p:grpSpPr>
          <a:xfrm>
            <a:off x="827584" y="2852936"/>
            <a:ext cx="6241149" cy="3000529"/>
            <a:chOff x="827584" y="2852936"/>
            <a:chExt cx="6241149" cy="3000529"/>
          </a:xfrm>
        </p:grpSpPr>
        <p:sp>
          <p:nvSpPr>
            <p:cNvPr id="5" name="TextBox 4"/>
            <p:cNvSpPr txBox="1"/>
            <p:nvPr/>
          </p:nvSpPr>
          <p:spPr>
            <a:xfrm>
              <a:off x="827584" y="2852936"/>
              <a:ext cx="1380506" cy="830997"/>
            </a:xfrm>
            <a:prstGeom prst="rect">
              <a:avLst/>
            </a:prstGeom>
            <a:noFill/>
          </p:spPr>
          <p:txBody>
            <a:bodyPr wrap="none" rtlCol="0">
              <a:spAutoFit/>
            </a:bodyPr>
            <a:lstStyle/>
            <a:p>
              <a:pPr algn="ctr"/>
              <a:r>
                <a:rPr lang="fr-CA" sz="1200" dirty="0" smtClean="0">
                  <a:solidFill>
                    <a:srgbClr val="000066"/>
                  </a:solidFill>
                  <a:latin typeface="Arial" pitchFamily="34" charset="0"/>
                  <a:cs typeface="Arial" pitchFamily="34" charset="0"/>
                </a:rPr>
                <a:t>S’applique à </a:t>
              </a:r>
            </a:p>
            <a:p>
              <a:pPr algn="ctr"/>
              <a:r>
                <a:rPr lang="fr-CA" sz="1200" dirty="0" smtClean="0">
                  <a:solidFill>
                    <a:srgbClr val="000066"/>
                  </a:solidFill>
                  <a:latin typeface="Arial" pitchFamily="34" charset="0"/>
                  <a:cs typeface="Arial" pitchFamily="34" charset="0"/>
                </a:rPr>
                <a:t>tous les </a:t>
              </a:r>
            </a:p>
            <a:p>
              <a:pPr algn="ctr"/>
              <a:r>
                <a:rPr lang="fr-CA" sz="1200" dirty="0" smtClean="0">
                  <a:solidFill>
                    <a:srgbClr val="000066"/>
                  </a:solidFill>
                  <a:latin typeface="Arial" pitchFamily="34" charset="0"/>
                  <a:cs typeface="Arial" pitchFamily="34" charset="0"/>
                </a:rPr>
                <a:t>bâtiments visés </a:t>
              </a:r>
            </a:p>
            <a:p>
              <a:pPr algn="ctr"/>
              <a:r>
                <a:rPr lang="fr-CA" sz="1200" dirty="0" smtClean="0">
                  <a:solidFill>
                    <a:srgbClr val="000066"/>
                  </a:solidFill>
                  <a:latin typeface="Arial" pitchFamily="34" charset="0"/>
                  <a:cs typeface="Arial" pitchFamily="34" charset="0"/>
                </a:rPr>
                <a:t>par la partie 9</a:t>
              </a:r>
              <a:endParaRPr lang="en-US" sz="1200" dirty="0">
                <a:solidFill>
                  <a:srgbClr val="000066"/>
                </a:solidFill>
              </a:endParaRPr>
            </a:p>
          </p:txBody>
        </p:sp>
        <p:sp>
          <p:nvSpPr>
            <p:cNvPr id="8" name="TextBox 7"/>
            <p:cNvSpPr txBox="1"/>
            <p:nvPr/>
          </p:nvSpPr>
          <p:spPr>
            <a:xfrm>
              <a:off x="971600" y="4653136"/>
              <a:ext cx="1133644" cy="1200329"/>
            </a:xfrm>
            <a:prstGeom prst="rect">
              <a:avLst/>
            </a:prstGeom>
            <a:noFill/>
          </p:spPr>
          <p:txBody>
            <a:bodyPr wrap="none" rtlCol="0">
              <a:spAutoFit/>
            </a:bodyPr>
            <a:lstStyle/>
            <a:p>
              <a:pPr algn="ctr"/>
              <a:r>
                <a:rPr lang="fr-CA" sz="1200" dirty="0" smtClean="0">
                  <a:solidFill>
                    <a:srgbClr val="000066"/>
                  </a:solidFill>
                  <a:latin typeface="Arial" pitchFamily="34" charset="0"/>
                  <a:cs typeface="Arial" pitchFamily="34" charset="0"/>
                </a:rPr>
                <a:t>murs, toits </a:t>
              </a:r>
            </a:p>
            <a:p>
              <a:pPr algn="ctr"/>
              <a:r>
                <a:rPr lang="fr-CA" sz="1200" dirty="0" smtClean="0">
                  <a:solidFill>
                    <a:srgbClr val="000066"/>
                  </a:solidFill>
                  <a:latin typeface="Arial" pitchFamily="34" charset="0"/>
                  <a:cs typeface="Arial" pitchFamily="34" charset="0"/>
                </a:rPr>
                <a:t>et planchers </a:t>
              </a:r>
            </a:p>
            <a:p>
              <a:pPr algn="ctr"/>
              <a:r>
                <a:rPr lang="fr-CA" sz="1200" dirty="0" smtClean="0">
                  <a:solidFill>
                    <a:srgbClr val="000066"/>
                  </a:solidFill>
                  <a:latin typeface="Arial" pitchFamily="34" charset="0"/>
                  <a:cs typeface="Arial" pitchFamily="34" charset="0"/>
                </a:rPr>
                <a:t>séparant un </a:t>
              </a:r>
            </a:p>
            <a:p>
              <a:pPr algn="ctr"/>
              <a:r>
                <a:rPr lang="fr-CA" sz="1200" i="1" dirty="0" smtClean="0">
                  <a:solidFill>
                    <a:srgbClr val="000066"/>
                  </a:solidFill>
                  <a:latin typeface="Arial" pitchFamily="34" charset="0"/>
                  <a:cs typeface="Arial" pitchFamily="34" charset="0"/>
                </a:rPr>
                <a:t>espace </a:t>
              </a:r>
            </a:p>
            <a:p>
              <a:pPr algn="ctr"/>
              <a:r>
                <a:rPr lang="fr-CA" sz="1200" i="1" dirty="0" smtClean="0">
                  <a:solidFill>
                    <a:srgbClr val="000066"/>
                  </a:solidFill>
                  <a:latin typeface="Arial" pitchFamily="34" charset="0"/>
                  <a:cs typeface="Arial" pitchFamily="34" charset="0"/>
                </a:rPr>
                <a:t>climatisé</a:t>
              </a:r>
              <a:r>
                <a:rPr lang="fr-CA" sz="1200" dirty="0" smtClean="0">
                  <a:solidFill>
                    <a:srgbClr val="000066"/>
                  </a:solidFill>
                  <a:latin typeface="Arial" pitchFamily="34" charset="0"/>
                  <a:cs typeface="Arial" pitchFamily="34" charset="0"/>
                </a:rPr>
                <a:t> du </a:t>
              </a:r>
            </a:p>
            <a:p>
              <a:pPr algn="ctr"/>
              <a:r>
                <a:rPr lang="fr-CA" sz="1200" dirty="0" smtClean="0">
                  <a:solidFill>
                    <a:srgbClr val="000066"/>
                  </a:solidFill>
                  <a:latin typeface="Arial" pitchFamily="34" charset="0"/>
                  <a:cs typeface="Arial" pitchFamily="34" charset="0"/>
                </a:rPr>
                <a:t>sol</a:t>
              </a:r>
              <a:endParaRPr lang="en-US" sz="1200" dirty="0">
                <a:solidFill>
                  <a:srgbClr val="000066"/>
                </a:solidFill>
              </a:endParaRPr>
            </a:p>
          </p:txBody>
        </p:sp>
        <p:sp>
          <p:nvSpPr>
            <p:cNvPr id="10" name="TextBox 9"/>
            <p:cNvSpPr txBox="1"/>
            <p:nvPr/>
          </p:nvSpPr>
          <p:spPr>
            <a:xfrm>
              <a:off x="2915816" y="4797152"/>
              <a:ext cx="1635384" cy="338554"/>
            </a:xfrm>
            <a:prstGeom prst="rect">
              <a:avLst/>
            </a:prstGeom>
            <a:noFill/>
          </p:spPr>
          <p:txBody>
            <a:bodyPr wrap="none" rtlCol="0">
              <a:spAutoFit/>
            </a:bodyPr>
            <a:lstStyle/>
            <a:p>
              <a:r>
                <a:rPr lang="fr-CA" sz="1600" i="1" dirty="0" smtClean="0">
                  <a:solidFill>
                    <a:srgbClr val="000066"/>
                  </a:solidFill>
                  <a:latin typeface="Arial" pitchFamily="34" charset="0"/>
                  <a:cs typeface="Arial" pitchFamily="34" charset="0"/>
                </a:rPr>
                <a:t>9.25.3. Pare-air</a:t>
              </a:r>
              <a:endParaRPr lang="en-US" sz="1600" i="1" dirty="0">
                <a:solidFill>
                  <a:srgbClr val="000066"/>
                </a:solidFill>
              </a:endParaRPr>
            </a:p>
          </p:txBody>
        </p:sp>
        <p:sp>
          <p:nvSpPr>
            <p:cNvPr id="12" name="TextBox 11"/>
            <p:cNvSpPr txBox="1"/>
            <p:nvPr/>
          </p:nvSpPr>
          <p:spPr>
            <a:xfrm>
              <a:off x="2987824" y="5013176"/>
              <a:ext cx="1975221" cy="707886"/>
            </a:xfrm>
            <a:prstGeom prst="rect">
              <a:avLst/>
            </a:prstGeom>
            <a:noFill/>
          </p:spPr>
          <p:txBody>
            <a:bodyPr wrap="none" rtlCol="0">
              <a:spAutoFit/>
            </a:bodyPr>
            <a:lstStyle/>
            <a:p>
              <a:r>
                <a:rPr lang="fr-CA" sz="1000" dirty="0" smtClean="0">
                  <a:solidFill>
                    <a:srgbClr val="000066"/>
                  </a:solidFill>
                  <a:latin typeface="Arial" pitchFamily="34" charset="0"/>
                  <a:cs typeface="Arial" pitchFamily="34" charset="0"/>
                </a:rPr>
                <a:t>une membrane de protection </a:t>
              </a:r>
            </a:p>
            <a:p>
              <a:r>
                <a:rPr lang="fr-CA" sz="1000" dirty="0" smtClean="0">
                  <a:solidFill>
                    <a:srgbClr val="000066"/>
                  </a:solidFill>
                  <a:latin typeface="Arial" pitchFamily="34" charset="0"/>
                  <a:cs typeface="Arial" pitchFamily="34" charset="0"/>
                </a:rPr>
                <a:t>contre l’infiltration des gaz </a:t>
              </a:r>
            </a:p>
            <a:p>
              <a:r>
                <a:rPr lang="fr-CA" sz="1000" dirty="0" smtClean="0">
                  <a:solidFill>
                    <a:srgbClr val="000066"/>
                  </a:solidFill>
                  <a:latin typeface="Arial" pitchFamily="34" charset="0"/>
                  <a:cs typeface="Arial" pitchFamily="34" charset="0"/>
                </a:rPr>
                <a:t>souterrains est requise sous</a:t>
              </a:r>
            </a:p>
            <a:p>
              <a:r>
                <a:rPr lang="fr-CA" sz="1000" dirty="0" smtClean="0">
                  <a:solidFill>
                    <a:srgbClr val="000066"/>
                  </a:solidFill>
                  <a:latin typeface="Arial" pitchFamily="34" charset="0"/>
                  <a:cs typeface="Arial" pitchFamily="34" charset="0"/>
                </a:rPr>
                <a:t>les planchers sur sol</a:t>
              </a:r>
              <a:endParaRPr lang="en-US" sz="1000" dirty="0">
                <a:solidFill>
                  <a:srgbClr val="000066"/>
                </a:solidFill>
              </a:endParaRPr>
            </a:p>
          </p:txBody>
        </p:sp>
        <p:sp>
          <p:nvSpPr>
            <p:cNvPr id="13" name="TextBox 12"/>
            <p:cNvSpPr txBox="1"/>
            <p:nvPr/>
          </p:nvSpPr>
          <p:spPr>
            <a:xfrm>
              <a:off x="6084168" y="4941168"/>
              <a:ext cx="984565" cy="553998"/>
            </a:xfrm>
            <a:prstGeom prst="rect">
              <a:avLst/>
            </a:prstGeom>
            <a:noFill/>
          </p:spPr>
          <p:txBody>
            <a:bodyPr wrap="none" rtlCol="0">
              <a:spAutoFit/>
            </a:bodyPr>
            <a:lstStyle/>
            <a:p>
              <a:pPr algn="ctr"/>
              <a:r>
                <a:rPr lang="fr-CA" sz="1500" dirty="0" smtClean="0">
                  <a:solidFill>
                    <a:srgbClr val="000066"/>
                  </a:solidFill>
                  <a:latin typeface="Arial" pitchFamily="34" charset="0"/>
                  <a:cs typeface="Arial" pitchFamily="34" charset="0"/>
                </a:rPr>
                <a:t>Usage </a:t>
              </a:r>
            </a:p>
            <a:p>
              <a:pPr algn="ctr"/>
              <a:r>
                <a:rPr lang="fr-CA" sz="1500" dirty="0" smtClean="0">
                  <a:solidFill>
                    <a:srgbClr val="000066"/>
                  </a:solidFill>
                  <a:latin typeface="Arial" pitchFamily="34" charset="0"/>
                  <a:cs typeface="Arial" pitchFamily="34" charset="0"/>
                </a:rPr>
                <a:t>principal</a:t>
              </a:r>
              <a:endParaRPr lang="en-US" sz="1500" dirty="0">
                <a:solidFill>
                  <a:srgbClr val="000066"/>
                </a:solidFill>
              </a:endParaRPr>
            </a:p>
          </p:txBody>
        </p:sp>
      </p:gr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custDataLst>
              <p:tags r:id="rId1"/>
            </p:custDataLst>
          </p:nvPr>
        </p:nvSpPr>
        <p:spPr/>
        <p:txBody>
          <a:bodyPr/>
          <a:lstStyle/>
          <a:p>
            <a:r>
              <a:rPr lang="fr-CA" noProof="0" dirty="0" smtClean="0"/>
              <a:t>Modifications au CNB</a:t>
            </a:r>
          </a:p>
        </p:txBody>
      </p:sp>
      <p:sp>
        <p:nvSpPr>
          <p:cNvPr id="30723" name="Rectangle 3"/>
          <p:cNvSpPr>
            <a:spLocks noGrp="1" noChangeArrowheads="1"/>
          </p:cNvSpPr>
          <p:nvPr>
            <p:ph idx="1"/>
            <p:custDataLst>
              <p:tags r:id="rId2"/>
            </p:custDataLst>
          </p:nvPr>
        </p:nvSpPr>
        <p:spPr>
          <a:xfrm>
            <a:off x="304800" y="1628800"/>
            <a:ext cx="8659688" cy="4267200"/>
          </a:xfrm>
        </p:spPr>
        <p:txBody>
          <a:bodyPr/>
          <a:lstStyle/>
          <a:p>
            <a:r>
              <a:rPr lang="fr-CA" dirty="0" smtClean="0"/>
              <a:t>Partie 9 – Protection de base – </a:t>
            </a:r>
            <a:r>
              <a:rPr lang="fr-CA" b="1" dirty="0" smtClean="0">
                <a:solidFill>
                  <a:srgbClr val="C00000"/>
                </a:solidFill>
              </a:rPr>
              <a:t>CNB 2010</a:t>
            </a:r>
            <a:endParaRPr lang="fr-CA" dirty="0" smtClean="0"/>
          </a:p>
          <a:p>
            <a:r>
              <a:rPr lang="fr-CA" dirty="0" smtClean="0"/>
              <a:t>S’applique à toutes les maisons et à tous les petits bâtiments :</a:t>
            </a:r>
          </a:p>
          <a:p>
            <a:pPr lvl="1"/>
            <a:r>
              <a:rPr lang="fr-CA" dirty="0" smtClean="0"/>
              <a:t>Les exigences relatives aux pare-air </a:t>
            </a:r>
            <a:r>
              <a:rPr lang="fr-CA" u="sng" dirty="0" smtClean="0">
                <a:solidFill>
                  <a:srgbClr val="0000FF"/>
                </a:solidFill>
              </a:rPr>
              <a:t>ont été déplacées de la section 9.13. à la section 9.25. </a:t>
            </a:r>
          </a:p>
          <a:p>
            <a:pPr lvl="2"/>
            <a:r>
              <a:rPr lang="fr-CA" dirty="0" smtClean="0"/>
              <a:t>Pour les murs au-dessus du niveau du sol</a:t>
            </a:r>
          </a:p>
          <a:p>
            <a:pPr lvl="2"/>
            <a:r>
              <a:rPr lang="fr-CA" u="sng" dirty="0" smtClean="0">
                <a:solidFill>
                  <a:srgbClr val="0000FF"/>
                </a:solidFill>
              </a:rPr>
              <a:t>Une membrane de protection contre l’infiltration de gaz souterrains </a:t>
            </a:r>
            <a:br>
              <a:rPr lang="fr-CA" u="sng" dirty="0" smtClean="0">
                <a:solidFill>
                  <a:srgbClr val="0000FF"/>
                </a:solidFill>
              </a:rPr>
            </a:br>
            <a:r>
              <a:rPr lang="fr-CA" u="sng" dirty="0" smtClean="0">
                <a:solidFill>
                  <a:srgbClr val="0000FF"/>
                </a:solidFill>
              </a:rPr>
              <a:t>en polyéthylène est requise sous la dalle </a:t>
            </a:r>
          </a:p>
          <a:p>
            <a:pPr lvl="2"/>
            <a:r>
              <a:rPr lang="fr-CA" dirty="0" smtClean="0"/>
              <a:t>Le pourtour de la dalle est scellé au système d’étanchéité à l’air du mur</a:t>
            </a:r>
          </a:p>
          <a:p>
            <a:pPr lvl="2"/>
            <a:r>
              <a:rPr lang="fr-CA" dirty="0" smtClean="0"/>
              <a:t>Toutes les pénétrations (tuyaux, principalement) sont </a:t>
            </a:r>
            <a:r>
              <a:rPr lang="fr-CA" dirty="0" err="1" smtClean="0"/>
              <a:t>étanchéisées</a:t>
            </a:r>
            <a:endParaRPr lang="fr-CA" dirty="0" smtClean="0"/>
          </a:p>
          <a:p>
            <a:pPr lvl="1"/>
            <a:r>
              <a:rPr lang="fr-CA" dirty="0" smtClean="0"/>
              <a:t>Les couvercles de puisard doivent </a:t>
            </a:r>
            <a:r>
              <a:rPr lang="fr-CA" u="sng" dirty="0" smtClean="0">
                <a:solidFill>
                  <a:srgbClr val="0000FF"/>
                </a:solidFill>
              </a:rPr>
              <a:t>être étanches à l’air</a:t>
            </a:r>
            <a:r>
              <a:rPr lang="fr-CA" dirty="0" smtClean="0"/>
              <a:t> (9.14.)</a:t>
            </a:r>
          </a:p>
          <a:p>
            <a:pPr lvl="1"/>
            <a:r>
              <a:rPr lang="fr-CA" dirty="0" smtClean="0"/>
              <a:t>Exigences </a:t>
            </a:r>
            <a:r>
              <a:rPr lang="fr-CA" u="sng" dirty="0" smtClean="0">
                <a:solidFill>
                  <a:srgbClr val="0000FF"/>
                </a:solidFill>
              </a:rPr>
              <a:t>uniformes</a:t>
            </a:r>
            <a:r>
              <a:rPr lang="fr-CA" dirty="0" smtClean="0">
                <a:solidFill>
                  <a:srgbClr val="0000FF"/>
                </a:solidFill>
              </a:rPr>
              <a:t> </a:t>
            </a:r>
            <a:r>
              <a:rPr lang="fr-CA" dirty="0" smtClean="0"/>
              <a:t>pour le revêtement du sol (9.18.)</a:t>
            </a:r>
          </a:p>
          <a:p>
            <a:pPr lvl="1"/>
            <a:r>
              <a:rPr lang="fr-CA" dirty="0" smtClean="0"/>
              <a:t>L’exemption relative au remblai sous la dalle </a:t>
            </a:r>
            <a:r>
              <a:rPr lang="fr-CA" u="sng" dirty="0" smtClean="0">
                <a:solidFill>
                  <a:srgbClr val="0000FF"/>
                </a:solidFill>
              </a:rPr>
              <a:t>a été supprimée</a:t>
            </a:r>
            <a:r>
              <a:rPr lang="fr-CA" dirty="0" smtClean="0"/>
              <a:t> (9.16.)</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052"/>
          <p:cNvSpPr>
            <a:spLocks noGrp="1" noChangeArrowheads="1"/>
          </p:cNvSpPr>
          <p:nvPr>
            <p:ph type="title"/>
            <p:custDataLst>
              <p:tags r:id="rId1"/>
            </p:custDataLst>
          </p:nvPr>
        </p:nvSpPr>
        <p:spPr>
          <a:xfrm>
            <a:off x="300038" y="260350"/>
            <a:ext cx="7080250" cy="1042988"/>
          </a:xfrm>
        </p:spPr>
        <p:txBody>
          <a:bodyPr/>
          <a:lstStyle/>
          <a:p>
            <a:r>
              <a:rPr lang="fr-CA" noProof="0" dirty="0" smtClean="0"/>
              <a:t>Modifications au CNB</a:t>
            </a:r>
          </a:p>
        </p:txBody>
      </p:sp>
      <p:sp>
        <p:nvSpPr>
          <p:cNvPr id="31747" name="Rectangle 2058"/>
          <p:cNvSpPr>
            <a:spLocks noGrp="1" noChangeArrowheads="1"/>
          </p:cNvSpPr>
          <p:nvPr>
            <p:ph idx="1"/>
            <p:custDataLst>
              <p:tags r:id="rId2"/>
            </p:custDataLst>
          </p:nvPr>
        </p:nvSpPr>
        <p:spPr>
          <a:xfrm>
            <a:off x="304800" y="1628775"/>
            <a:ext cx="8458200" cy="4267200"/>
          </a:xfrm>
        </p:spPr>
        <p:txBody>
          <a:bodyPr/>
          <a:lstStyle/>
          <a:p>
            <a:r>
              <a:rPr lang="fr-CA" dirty="0" smtClean="0"/>
              <a:t>Partie 9 – Protection de base – </a:t>
            </a:r>
            <a:r>
              <a:rPr lang="fr-CA" b="1" dirty="0" smtClean="0">
                <a:solidFill>
                  <a:srgbClr val="C00000"/>
                </a:solidFill>
              </a:rPr>
              <a:t>CNB 2010</a:t>
            </a:r>
          </a:p>
          <a:p>
            <a:pPr lvl="1"/>
            <a:r>
              <a:rPr lang="fr-CA" dirty="0" smtClean="0"/>
              <a:t>Couvercles de puisard étanches à l’air</a:t>
            </a:r>
          </a:p>
          <a:p>
            <a:pPr lvl="2"/>
            <a:endParaRPr lang="fr-CA" dirty="0" smtClean="0"/>
          </a:p>
        </p:txBody>
      </p:sp>
      <p:sp>
        <p:nvSpPr>
          <p:cNvPr id="31749" name="Text Box 2056"/>
          <p:cNvSpPr txBox="1">
            <a:spLocks noChangeArrowheads="1"/>
          </p:cNvSpPr>
          <p:nvPr>
            <p:custDataLst>
              <p:tags r:id="rId3"/>
            </p:custDataLst>
          </p:nvPr>
        </p:nvSpPr>
        <p:spPr bwMode="auto">
          <a:xfrm>
            <a:off x="252413" y="6392863"/>
            <a:ext cx="5678487" cy="244475"/>
          </a:xfrm>
          <a:prstGeom prst="rect">
            <a:avLst/>
          </a:prstGeom>
          <a:noFill/>
          <a:ln w="9525">
            <a:noFill/>
            <a:miter lim="800000"/>
            <a:headEnd/>
            <a:tailEnd/>
          </a:ln>
        </p:spPr>
        <p:txBody>
          <a:bodyPr>
            <a:spAutoFit/>
          </a:bodyPr>
          <a:lstStyle/>
          <a:p>
            <a:pPr>
              <a:spcBef>
                <a:spcPct val="50000"/>
              </a:spcBef>
            </a:pPr>
            <a:r>
              <a:rPr lang="fr-CA" sz="1000" b="0" i="1" dirty="0" smtClean="0">
                <a:solidFill>
                  <a:srgbClr val="000066"/>
                </a:solidFill>
              </a:rPr>
              <a:t>Illustration tirée de : Le radon : guide à l’intention des propriétaires canadiens (SCHL – 2007)</a:t>
            </a:r>
            <a:endParaRPr lang="fr-CA" sz="1000" b="0" i="1" dirty="0">
              <a:solidFill>
                <a:srgbClr val="000066"/>
              </a:solidFill>
            </a:endParaRPr>
          </a:p>
        </p:txBody>
      </p:sp>
      <p:pic>
        <p:nvPicPr>
          <p:cNvPr id="4098" name="Picture 2"/>
          <p:cNvPicPr>
            <a:picLocks noChangeAspect="1" noChangeArrowheads="1"/>
          </p:cNvPicPr>
          <p:nvPr/>
        </p:nvPicPr>
        <p:blipFill>
          <a:blip r:embed="rId6" cstate="print"/>
          <a:srcRect/>
          <a:stretch>
            <a:fillRect/>
          </a:stretch>
        </p:blipFill>
        <p:spPr bwMode="auto">
          <a:xfrm>
            <a:off x="1115616" y="2710016"/>
            <a:ext cx="6781399" cy="338328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ctangle 2"/>
          <p:cNvSpPr>
            <a:spLocks noGrp="1" noChangeArrowheads="1"/>
          </p:cNvSpPr>
          <p:nvPr>
            <p:ph type="title"/>
            <p:custDataLst>
              <p:tags r:id="rId1"/>
            </p:custDataLst>
          </p:nvPr>
        </p:nvSpPr>
        <p:spPr>
          <a:xfrm>
            <a:off x="300038" y="260350"/>
            <a:ext cx="7080250" cy="1042988"/>
          </a:xfrm>
        </p:spPr>
        <p:txBody>
          <a:bodyPr/>
          <a:lstStyle/>
          <a:p>
            <a:r>
              <a:rPr lang="fr-CA" noProof="0" dirty="0" smtClean="0"/>
              <a:t>Modifications au CNB</a:t>
            </a:r>
          </a:p>
        </p:txBody>
      </p:sp>
      <p:sp>
        <p:nvSpPr>
          <p:cNvPr id="32772" name="Rectangle 3"/>
          <p:cNvSpPr>
            <a:spLocks noGrp="1" noChangeArrowheads="1"/>
          </p:cNvSpPr>
          <p:nvPr>
            <p:ph idx="1"/>
            <p:custDataLst>
              <p:tags r:id="rId2"/>
            </p:custDataLst>
          </p:nvPr>
        </p:nvSpPr>
        <p:spPr>
          <a:xfrm>
            <a:off x="304800" y="1628775"/>
            <a:ext cx="8458200" cy="4267200"/>
          </a:xfrm>
        </p:spPr>
        <p:txBody>
          <a:bodyPr/>
          <a:lstStyle/>
          <a:p>
            <a:r>
              <a:rPr lang="fr-CA" dirty="0" smtClean="0"/>
              <a:t>Partie 9 – Domaine d’application – </a:t>
            </a:r>
            <a:r>
              <a:rPr lang="fr-CA" b="1" dirty="0" smtClean="0">
                <a:solidFill>
                  <a:srgbClr val="C00000"/>
                </a:solidFill>
              </a:rPr>
              <a:t>CNB 2010</a:t>
            </a:r>
            <a:endParaRPr lang="fr-CA" dirty="0" smtClean="0">
              <a:solidFill>
                <a:srgbClr val="C00000"/>
              </a:solidFill>
            </a:endParaRPr>
          </a:p>
          <a:p>
            <a:pPr lvl="1"/>
            <a:r>
              <a:rPr lang="fr-CA" u="sng" dirty="0" smtClean="0"/>
              <a:t>Protection contre le radon</a:t>
            </a:r>
          </a:p>
        </p:txBody>
      </p:sp>
      <p:grpSp>
        <p:nvGrpSpPr>
          <p:cNvPr id="33" name="Group 32"/>
          <p:cNvGrpSpPr/>
          <p:nvPr/>
        </p:nvGrpSpPr>
        <p:grpSpPr>
          <a:xfrm>
            <a:off x="827584" y="2070100"/>
            <a:ext cx="7924800" cy="4757738"/>
            <a:chOff x="900113" y="2070100"/>
            <a:chExt cx="7924800" cy="4757738"/>
          </a:xfrm>
        </p:grpSpPr>
        <p:pic>
          <p:nvPicPr>
            <p:cNvPr id="32770" name="Picture 2"/>
            <p:cNvPicPr>
              <a:picLocks noChangeAspect="1" noChangeArrowheads="1"/>
            </p:cNvPicPr>
            <p:nvPr>
              <p:custDataLst>
                <p:tags r:id="rId3"/>
              </p:custDataLst>
            </p:nvPr>
          </p:nvPicPr>
          <p:blipFill>
            <a:blip r:embed="rId6" cstate="print">
              <a:clrChange>
                <a:clrFrom>
                  <a:srgbClr val="FFFFFF"/>
                </a:clrFrom>
                <a:clrTo>
                  <a:srgbClr val="FFFFFF">
                    <a:alpha val="0"/>
                  </a:srgbClr>
                </a:clrTo>
              </a:clrChange>
            </a:blip>
            <a:srcRect/>
            <a:stretch>
              <a:fillRect/>
            </a:stretch>
          </p:blipFill>
          <p:spPr bwMode="auto">
            <a:xfrm>
              <a:off x="900113" y="2070100"/>
              <a:ext cx="7924800" cy="4757738"/>
            </a:xfrm>
            <a:prstGeom prst="rect">
              <a:avLst/>
            </a:prstGeom>
            <a:noFill/>
            <a:ln w="9525">
              <a:noFill/>
              <a:miter lim="800000"/>
              <a:headEnd/>
              <a:tailEnd/>
            </a:ln>
          </p:spPr>
        </p:pic>
        <p:grpSp>
          <p:nvGrpSpPr>
            <p:cNvPr id="31" name="Group 30"/>
            <p:cNvGrpSpPr/>
            <p:nvPr/>
          </p:nvGrpSpPr>
          <p:grpSpPr>
            <a:xfrm>
              <a:off x="915622" y="2298938"/>
              <a:ext cx="7766903" cy="3938374"/>
              <a:chOff x="915622" y="2298938"/>
              <a:chExt cx="7766903" cy="3938374"/>
            </a:xfrm>
          </p:grpSpPr>
          <p:sp useBgFill="1">
            <p:nvSpPr>
              <p:cNvPr id="5" name="Oval 4"/>
              <p:cNvSpPr/>
              <p:nvPr/>
            </p:nvSpPr>
            <p:spPr bwMode="auto">
              <a:xfrm>
                <a:off x="5004048" y="2348880"/>
                <a:ext cx="1008112" cy="576064"/>
              </a:xfrm>
              <a:prstGeom prst="ellipse">
                <a:avLst/>
              </a:prstGeom>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rgbClr val="FFFFFF"/>
                  </a:solidFill>
                  <a:effectLst/>
                  <a:latin typeface="Arial" charset="0"/>
                </a:endParaRPr>
              </a:p>
            </p:txBody>
          </p:sp>
          <p:sp>
            <p:nvSpPr>
              <p:cNvPr id="7" name="TextBox 6"/>
              <p:cNvSpPr txBox="1"/>
              <p:nvPr/>
            </p:nvSpPr>
            <p:spPr>
              <a:xfrm>
                <a:off x="5076056" y="2298938"/>
                <a:ext cx="984565" cy="553998"/>
              </a:xfrm>
              <a:prstGeom prst="rect">
                <a:avLst/>
              </a:prstGeom>
              <a:noFill/>
            </p:spPr>
            <p:txBody>
              <a:bodyPr wrap="none" rtlCol="0">
                <a:spAutoFit/>
              </a:bodyPr>
              <a:lstStyle/>
              <a:p>
                <a:pPr algn="ctr"/>
                <a:r>
                  <a:rPr lang="fr-CA" sz="1500" dirty="0" smtClean="0">
                    <a:solidFill>
                      <a:srgbClr val="000066"/>
                    </a:solidFill>
                  </a:rPr>
                  <a:t>Usage </a:t>
                </a:r>
              </a:p>
              <a:p>
                <a:pPr algn="ctr"/>
                <a:r>
                  <a:rPr lang="fr-CA" sz="1500" dirty="0" smtClean="0">
                    <a:solidFill>
                      <a:srgbClr val="000066"/>
                    </a:solidFill>
                  </a:rPr>
                  <a:t>principal</a:t>
                </a:r>
                <a:endParaRPr lang="en-US" sz="1500" dirty="0">
                  <a:solidFill>
                    <a:srgbClr val="000066"/>
                  </a:solidFill>
                </a:endParaRPr>
              </a:p>
            </p:txBody>
          </p:sp>
          <p:sp useBgFill="1">
            <p:nvSpPr>
              <p:cNvPr id="8" name="Oval 7"/>
              <p:cNvSpPr/>
              <p:nvPr/>
            </p:nvSpPr>
            <p:spPr bwMode="auto">
              <a:xfrm>
                <a:off x="971600" y="4077072"/>
                <a:ext cx="576064" cy="288032"/>
              </a:xfrm>
              <a:prstGeom prst="ellipse">
                <a:avLst/>
              </a:prstGeom>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rgbClr val="FFFFFF"/>
                  </a:solidFill>
                  <a:effectLst/>
                  <a:latin typeface="Arial" charset="0"/>
                </a:endParaRPr>
              </a:p>
            </p:txBody>
          </p:sp>
          <p:sp>
            <p:nvSpPr>
              <p:cNvPr id="10" name="TextBox 9"/>
              <p:cNvSpPr txBox="1"/>
              <p:nvPr/>
            </p:nvSpPr>
            <p:spPr>
              <a:xfrm>
                <a:off x="915622" y="4103494"/>
                <a:ext cx="740908" cy="261610"/>
              </a:xfrm>
              <a:prstGeom prst="rect">
                <a:avLst/>
              </a:prstGeom>
              <a:noFill/>
            </p:spPr>
            <p:txBody>
              <a:bodyPr wrap="none" rtlCol="0">
                <a:spAutoFit/>
              </a:bodyPr>
              <a:lstStyle/>
              <a:p>
                <a:pPr algn="ctr"/>
                <a:r>
                  <a:rPr lang="fr-CA" sz="1100" b="0" dirty="0" smtClean="0">
                    <a:solidFill>
                      <a:srgbClr val="000066"/>
                    </a:solidFill>
                  </a:rPr>
                  <a:t>Exempté</a:t>
                </a:r>
                <a:endParaRPr lang="en-US" sz="1100" b="0" dirty="0">
                  <a:solidFill>
                    <a:srgbClr val="000066"/>
                  </a:solidFill>
                </a:endParaRPr>
              </a:p>
            </p:txBody>
          </p:sp>
          <p:sp useBgFill="1">
            <p:nvSpPr>
              <p:cNvPr id="12" name="Rectangle 11"/>
              <p:cNvSpPr/>
              <p:nvPr/>
            </p:nvSpPr>
            <p:spPr bwMode="auto">
              <a:xfrm>
                <a:off x="1907704" y="4077072"/>
                <a:ext cx="288032" cy="144016"/>
              </a:xfrm>
              <a:prstGeom prst="rect">
                <a:avLst/>
              </a:prstGeom>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rgbClr val="FFFFFF"/>
                  </a:solidFill>
                  <a:effectLst/>
                  <a:latin typeface="Arial" charset="0"/>
                </a:endParaRPr>
              </a:p>
            </p:txBody>
          </p:sp>
          <p:sp>
            <p:nvSpPr>
              <p:cNvPr id="11" name="TextBox 10"/>
              <p:cNvSpPr txBox="1"/>
              <p:nvPr/>
            </p:nvSpPr>
            <p:spPr>
              <a:xfrm>
                <a:off x="1835696" y="4031486"/>
                <a:ext cx="404278" cy="261610"/>
              </a:xfrm>
              <a:prstGeom prst="rect">
                <a:avLst/>
              </a:prstGeom>
              <a:noFill/>
            </p:spPr>
            <p:txBody>
              <a:bodyPr wrap="none" rtlCol="0">
                <a:spAutoFit/>
              </a:bodyPr>
              <a:lstStyle/>
              <a:p>
                <a:pPr algn="ctr"/>
                <a:r>
                  <a:rPr lang="fr-CA" sz="1100" b="0" dirty="0" smtClean="0">
                    <a:solidFill>
                      <a:srgbClr val="000066"/>
                    </a:solidFill>
                  </a:rPr>
                  <a:t>Oui</a:t>
                </a:r>
                <a:endParaRPr lang="en-US" sz="1100" b="0" dirty="0">
                  <a:solidFill>
                    <a:srgbClr val="000066"/>
                  </a:solidFill>
                </a:endParaRPr>
              </a:p>
            </p:txBody>
          </p:sp>
          <p:sp useBgFill="1">
            <p:nvSpPr>
              <p:cNvPr id="14" name="Rectangle 13"/>
              <p:cNvSpPr/>
              <p:nvPr/>
            </p:nvSpPr>
            <p:spPr bwMode="auto">
              <a:xfrm>
                <a:off x="4283968" y="4077072"/>
                <a:ext cx="288032" cy="144016"/>
              </a:xfrm>
              <a:prstGeom prst="rect">
                <a:avLst/>
              </a:prstGeom>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rgbClr val="FFFFFF"/>
                  </a:solidFill>
                  <a:effectLst/>
                  <a:latin typeface="Arial" charset="0"/>
                </a:endParaRPr>
              </a:p>
            </p:txBody>
          </p:sp>
          <p:sp>
            <p:nvSpPr>
              <p:cNvPr id="13" name="TextBox 12"/>
              <p:cNvSpPr txBox="1"/>
              <p:nvPr/>
            </p:nvSpPr>
            <p:spPr>
              <a:xfrm>
                <a:off x="4139952" y="4031486"/>
                <a:ext cx="404278" cy="261610"/>
              </a:xfrm>
              <a:prstGeom prst="rect">
                <a:avLst/>
              </a:prstGeom>
              <a:noFill/>
            </p:spPr>
            <p:txBody>
              <a:bodyPr wrap="none" rtlCol="0">
                <a:spAutoFit/>
              </a:bodyPr>
              <a:lstStyle/>
              <a:p>
                <a:pPr algn="ctr"/>
                <a:r>
                  <a:rPr lang="fr-CA" sz="1100" b="0" dirty="0" smtClean="0">
                    <a:solidFill>
                      <a:srgbClr val="000066"/>
                    </a:solidFill>
                  </a:rPr>
                  <a:t>Oui</a:t>
                </a:r>
                <a:endParaRPr lang="en-US" sz="1100" b="0" dirty="0">
                  <a:solidFill>
                    <a:srgbClr val="000066"/>
                  </a:solidFill>
                </a:endParaRPr>
              </a:p>
            </p:txBody>
          </p:sp>
          <p:sp useBgFill="1">
            <p:nvSpPr>
              <p:cNvPr id="15" name="Rectangle 14"/>
              <p:cNvSpPr/>
              <p:nvPr/>
            </p:nvSpPr>
            <p:spPr bwMode="auto">
              <a:xfrm>
                <a:off x="4427984" y="5733256"/>
                <a:ext cx="288032" cy="144016"/>
              </a:xfrm>
              <a:prstGeom prst="rect">
                <a:avLst/>
              </a:prstGeom>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rgbClr val="FFFFFF"/>
                  </a:solidFill>
                  <a:effectLst/>
                  <a:latin typeface="Arial" charset="0"/>
                </a:endParaRPr>
              </a:p>
            </p:txBody>
          </p:sp>
          <p:sp>
            <p:nvSpPr>
              <p:cNvPr id="16" name="TextBox 15"/>
              <p:cNvSpPr txBox="1"/>
              <p:nvPr/>
            </p:nvSpPr>
            <p:spPr>
              <a:xfrm>
                <a:off x="4355976" y="5661248"/>
                <a:ext cx="404278" cy="261610"/>
              </a:xfrm>
              <a:prstGeom prst="rect">
                <a:avLst/>
              </a:prstGeom>
              <a:noFill/>
            </p:spPr>
            <p:txBody>
              <a:bodyPr wrap="square" rtlCol="0">
                <a:spAutoFit/>
              </a:bodyPr>
              <a:lstStyle/>
              <a:p>
                <a:pPr algn="ctr"/>
                <a:r>
                  <a:rPr lang="fr-CA" sz="1100" b="0" dirty="0" smtClean="0">
                    <a:solidFill>
                      <a:srgbClr val="000066"/>
                    </a:solidFill>
                  </a:rPr>
                  <a:t>Oui</a:t>
                </a:r>
                <a:endParaRPr lang="en-US" sz="1100" b="0" dirty="0">
                  <a:solidFill>
                    <a:srgbClr val="000066"/>
                  </a:solidFill>
                </a:endParaRPr>
              </a:p>
            </p:txBody>
          </p:sp>
          <p:sp useBgFill="1">
            <p:nvSpPr>
              <p:cNvPr id="17" name="Rectangle 16"/>
              <p:cNvSpPr/>
              <p:nvPr/>
            </p:nvSpPr>
            <p:spPr bwMode="auto">
              <a:xfrm>
                <a:off x="6372200" y="5733256"/>
                <a:ext cx="288032" cy="144016"/>
              </a:xfrm>
              <a:prstGeom prst="rect">
                <a:avLst/>
              </a:prstGeom>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rgbClr val="FFFFFF"/>
                  </a:solidFill>
                  <a:effectLst/>
                  <a:latin typeface="Arial" charset="0"/>
                </a:endParaRPr>
              </a:p>
            </p:txBody>
          </p:sp>
          <p:sp>
            <p:nvSpPr>
              <p:cNvPr id="18" name="TextBox 17"/>
              <p:cNvSpPr txBox="1"/>
              <p:nvPr/>
            </p:nvSpPr>
            <p:spPr>
              <a:xfrm>
                <a:off x="6300192" y="5661248"/>
                <a:ext cx="404278" cy="261610"/>
              </a:xfrm>
              <a:prstGeom prst="rect">
                <a:avLst/>
              </a:prstGeom>
              <a:noFill/>
            </p:spPr>
            <p:txBody>
              <a:bodyPr wrap="square" rtlCol="0">
                <a:spAutoFit/>
              </a:bodyPr>
              <a:lstStyle/>
              <a:p>
                <a:pPr algn="ctr"/>
                <a:r>
                  <a:rPr lang="fr-CA" sz="1100" b="0" dirty="0" smtClean="0">
                    <a:solidFill>
                      <a:srgbClr val="000066"/>
                    </a:solidFill>
                  </a:rPr>
                  <a:t>Oui</a:t>
                </a:r>
                <a:endParaRPr lang="en-US" sz="1100" b="0" dirty="0">
                  <a:solidFill>
                    <a:srgbClr val="000066"/>
                  </a:solidFill>
                </a:endParaRPr>
              </a:p>
            </p:txBody>
          </p:sp>
          <p:sp useBgFill="1">
            <p:nvSpPr>
              <p:cNvPr id="20" name="Oval 19"/>
              <p:cNvSpPr/>
              <p:nvPr/>
            </p:nvSpPr>
            <p:spPr bwMode="auto">
              <a:xfrm>
                <a:off x="5004048" y="3933056"/>
                <a:ext cx="1008112" cy="576064"/>
              </a:xfrm>
              <a:prstGeom prst="ellipse">
                <a:avLst/>
              </a:prstGeom>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rgbClr val="FFFFFF"/>
                  </a:solidFill>
                  <a:effectLst/>
                  <a:latin typeface="Arial" charset="0"/>
                </a:endParaRPr>
              </a:p>
            </p:txBody>
          </p:sp>
          <p:sp>
            <p:nvSpPr>
              <p:cNvPr id="19" name="TextBox 18"/>
              <p:cNvSpPr txBox="1"/>
              <p:nvPr/>
            </p:nvSpPr>
            <p:spPr>
              <a:xfrm>
                <a:off x="4945588" y="4077072"/>
                <a:ext cx="1210588" cy="323165"/>
              </a:xfrm>
              <a:prstGeom prst="rect">
                <a:avLst/>
              </a:prstGeom>
              <a:noFill/>
            </p:spPr>
            <p:txBody>
              <a:bodyPr wrap="none" rtlCol="0">
                <a:spAutoFit/>
              </a:bodyPr>
              <a:lstStyle/>
              <a:p>
                <a:pPr algn="ctr"/>
                <a:r>
                  <a:rPr lang="fr-CA" sz="1500" dirty="0" smtClean="0">
                    <a:solidFill>
                      <a:srgbClr val="000066"/>
                    </a:solidFill>
                  </a:rPr>
                  <a:t>Résidentiel</a:t>
                </a:r>
                <a:endParaRPr lang="en-US" sz="1500" dirty="0">
                  <a:solidFill>
                    <a:srgbClr val="000066"/>
                  </a:solidFill>
                </a:endParaRPr>
              </a:p>
            </p:txBody>
          </p:sp>
          <p:sp useBgFill="1">
            <p:nvSpPr>
              <p:cNvPr id="21" name="Oval 20"/>
              <p:cNvSpPr/>
              <p:nvPr/>
            </p:nvSpPr>
            <p:spPr bwMode="auto">
              <a:xfrm>
                <a:off x="5004048" y="5589240"/>
                <a:ext cx="1008112" cy="576064"/>
              </a:xfrm>
              <a:prstGeom prst="ellipse">
                <a:avLst/>
              </a:prstGeom>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rgbClr val="FFFFFF"/>
                  </a:solidFill>
                  <a:effectLst/>
                  <a:latin typeface="Arial" charset="0"/>
                </a:endParaRPr>
              </a:p>
            </p:txBody>
          </p:sp>
          <p:sp>
            <p:nvSpPr>
              <p:cNvPr id="22" name="TextBox 21"/>
              <p:cNvSpPr txBox="1"/>
              <p:nvPr/>
            </p:nvSpPr>
            <p:spPr>
              <a:xfrm>
                <a:off x="5009708" y="5517232"/>
                <a:ext cx="1146468" cy="553998"/>
              </a:xfrm>
              <a:prstGeom prst="rect">
                <a:avLst/>
              </a:prstGeom>
              <a:noFill/>
            </p:spPr>
            <p:txBody>
              <a:bodyPr wrap="none" rtlCol="0">
                <a:spAutoFit/>
              </a:bodyPr>
              <a:lstStyle/>
              <a:p>
                <a:pPr algn="ctr"/>
                <a:r>
                  <a:rPr lang="fr-CA" sz="1500" dirty="0" smtClean="0">
                    <a:solidFill>
                      <a:srgbClr val="000066"/>
                    </a:solidFill>
                  </a:rPr>
                  <a:t>Non </a:t>
                </a:r>
              </a:p>
              <a:p>
                <a:pPr algn="ctr"/>
                <a:r>
                  <a:rPr lang="fr-CA" sz="1500" dirty="0" smtClean="0">
                    <a:solidFill>
                      <a:srgbClr val="000066"/>
                    </a:solidFill>
                  </a:rPr>
                  <a:t>résidentiel</a:t>
                </a:r>
                <a:endParaRPr lang="en-US" sz="1500" dirty="0">
                  <a:solidFill>
                    <a:srgbClr val="000066"/>
                  </a:solidFill>
                </a:endParaRPr>
              </a:p>
            </p:txBody>
          </p:sp>
          <p:sp useBgFill="1">
            <p:nvSpPr>
              <p:cNvPr id="23" name="Rectangle 22"/>
              <p:cNvSpPr/>
              <p:nvPr/>
            </p:nvSpPr>
            <p:spPr bwMode="auto">
              <a:xfrm>
                <a:off x="7308304" y="5589240"/>
                <a:ext cx="1296144" cy="576064"/>
              </a:xfrm>
              <a:prstGeom prst="rect">
                <a:avLst/>
              </a:prstGeom>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rgbClr val="FFFFFF"/>
                  </a:solidFill>
                  <a:effectLst/>
                  <a:latin typeface="Arial" charset="0"/>
                </a:endParaRPr>
              </a:p>
            </p:txBody>
          </p:sp>
          <p:sp>
            <p:nvSpPr>
              <p:cNvPr id="24" name="TextBox 23"/>
              <p:cNvSpPr txBox="1"/>
              <p:nvPr/>
            </p:nvSpPr>
            <p:spPr>
              <a:xfrm>
                <a:off x="7236296" y="5452482"/>
                <a:ext cx="1446229" cy="784830"/>
              </a:xfrm>
              <a:prstGeom prst="rect">
                <a:avLst/>
              </a:prstGeom>
              <a:noFill/>
            </p:spPr>
            <p:txBody>
              <a:bodyPr wrap="none" rtlCol="0">
                <a:spAutoFit/>
              </a:bodyPr>
              <a:lstStyle/>
              <a:p>
                <a:pPr algn="ctr"/>
                <a:r>
                  <a:rPr lang="fr-CA" sz="1500" dirty="0" smtClean="0">
                    <a:solidFill>
                      <a:srgbClr val="000066"/>
                    </a:solidFill>
                  </a:rPr>
                  <a:t>Conception </a:t>
                </a:r>
              </a:p>
              <a:p>
                <a:pPr algn="ctr"/>
                <a:r>
                  <a:rPr lang="fr-CA" sz="1500" dirty="0" smtClean="0">
                    <a:solidFill>
                      <a:srgbClr val="000066"/>
                    </a:solidFill>
                  </a:rPr>
                  <a:t>conforme aux</a:t>
                </a:r>
              </a:p>
              <a:p>
                <a:pPr algn="ctr"/>
                <a:r>
                  <a:rPr lang="fr-CA" sz="1500" dirty="0" smtClean="0">
                    <a:solidFill>
                      <a:srgbClr val="000066"/>
                    </a:solidFill>
                  </a:rPr>
                  <a:t> parties 5 et 6</a:t>
                </a:r>
                <a:endParaRPr lang="en-US" sz="1500" dirty="0">
                  <a:solidFill>
                    <a:srgbClr val="000066"/>
                  </a:solidFill>
                </a:endParaRPr>
              </a:p>
            </p:txBody>
          </p:sp>
          <p:sp useBgFill="1">
            <p:nvSpPr>
              <p:cNvPr id="25" name="Rectangle 24"/>
              <p:cNvSpPr/>
              <p:nvPr/>
            </p:nvSpPr>
            <p:spPr bwMode="auto">
              <a:xfrm>
                <a:off x="2483768" y="5517232"/>
                <a:ext cx="1296144" cy="576064"/>
              </a:xfrm>
              <a:prstGeom prst="rect">
                <a:avLst/>
              </a:prstGeom>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rgbClr val="FFFFFF"/>
                  </a:solidFill>
                  <a:effectLst/>
                  <a:latin typeface="Arial" charset="0"/>
                </a:endParaRPr>
              </a:p>
            </p:txBody>
          </p:sp>
          <p:sp>
            <p:nvSpPr>
              <p:cNvPr id="26" name="TextBox 25"/>
              <p:cNvSpPr txBox="1"/>
              <p:nvPr/>
            </p:nvSpPr>
            <p:spPr>
              <a:xfrm>
                <a:off x="2436020" y="5445224"/>
                <a:ext cx="1487908" cy="784830"/>
              </a:xfrm>
              <a:prstGeom prst="rect">
                <a:avLst/>
              </a:prstGeom>
              <a:noFill/>
            </p:spPr>
            <p:txBody>
              <a:bodyPr wrap="none" rtlCol="0">
                <a:spAutoFit/>
              </a:bodyPr>
              <a:lstStyle/>
              <a:p>
                <a:pPr algn="ctr"/>
                <a:r>
                  <a:rPr lang="fr-CA" sz="1500" dirty="0" smtClean="0">
                    <a:solidFill>
                      <a:srgbClr val="000066"/>
                    </a:solidFill>
                  </a:rPr>
                  <a:t>Construction </a:t>
                </a:r>
              </a:p>
              <a:p>
                <a:pPr algn="ctr"/>
                <a:r>
                  <a:rPr lang="fr-CA" sz="1500" dirty="0" smtClean="0">
                    <a:solidFill>
                      <a:srgbClr val="000066"/>
                    </a:solidFill>
                  </a:rPr>
                  <a:t>conforme à la </a:t>
                </a:r>
              </a:p>
              <a:p>
                <a:pPr algn="ctr"/>
                <a:r>
                  <a:rPr lang="fr-CA" sz="1500" dirty="0" smtClean="0">
                    <a:solidFill>
                      <a:srgbClr val="000066"/>
                    </a:solidFill>
                  </a:rPr>
                  <a:t>partie 9</a:t>
                </a:r>
                <a:endParaRPr lang="en-US" sz="1500" dirty="0">
                  <a:solidFill>
                    <a:srgbClr val="000066"/>
                  </a:solidFill>
                </a:endParaRPr>
              </a:p>
            </p:txBody>
          </p:sp>
          <p:sp useBgFill="1">
            <p:nvSpPr>
              <p:cNvPr id="27" name="Rectangle 26"/>
              <p:cNvSpPr/>
              <p:nvPr/>
            </p:nvSpPr>
            <p:spPr bwMode="auto">
              <a:xfrm>
                <a:off x="3203848" y="5013176"/>
                <a:ext cx="216024" cy="216024"/>
              </a:xfrm>
              <a:prstGeom prst="rect">
                <a:avLst/>
              </a:prstGeom>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rgbClr val="FFFFFF"/>
                  </a:solidFill>
                  <a:effectLst/>
                  <a:latin typeface="Arial" charset="0"/>
                </a:endParaRPr>
              </a:p>
            </p:txBody>
          </p:sp>
          <p:sp>
            <p:nvSpPr>
              <p:cNvPr id="28" name="TextBox 27"/>
              <p:cNvSpPr txBox="1"/>
              <p:nvPr/>
            </p:nvSpPr>
            <p:spPr>
              <a:xfrm>
                <a:off x="3119535" y="4941168"/>
                <a:ext cx="444353" cy="261610"/>
              </a:xfrm>
              <a:prstGeom prst="rect">
                <a:avLst/>
              </a:prstGeom>
              <a:noFill/>
            </p:spPr>
            <p:txBody>
              <a:bodyPr wrap="none" rtlCol="0">
                <a:spAutoFit/>
              </a:bodyPr>
              <a:lstStyle/>
              <a:p>
                <a:pPr algn="ctr"/>
                <a:r>
                  <a:rPr lang="fr-CA" sz="1100" b="0" dirty="0" smtClean="0">
                    <a:solidFill>
                      <a:srgbClr val="000066"/>
                    </a:solidFill>
                  </a:rPr>
                  <a:t>Non</a:t>
                </a:r>
                <a:endParaRPr lang="en-US" sz="1100" b="0" dirty="0">
                  <a:solidFill>
                    <a:srgbClr val="000066"/>
                  </a:solidFill>
                </a:endParaRPr>
              </a:p>
            </p:txBody>
          </p:sp>
          <p:sp useBgFill="1">
            <p:nvSpPr>
              <p:cNvPr id="29" name="Rectangle 28"/>
              <p:cNvSpPr/>
              <p:nvPr/>
            </p:nvSpPr>
            <p:spPr bwMode="auto">
              <a:xfrm>
                <a:off x="5580112" y="4941168"/>
                <a:ext cx="216024" cy="216024"/>
              </a:xfrm>
              <a:prstGeom prst="rect">
                <a:avLst/>
              </a:prstGeom>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rgbClr val="FFFFFF"/>
                  </a:solidFill>
                  <a:effectLst/>
                  <a:latin typeface="Arial" charset="0"/>
                </a:endParaRPr>
              </a:p>
            </p:txBody>
          </p:sp>
          <p:sp>
            <p:nvSpPr>
              <p:cNvPr id="30" name="TextBox 29"/>
              <p:cNvSpPr txBox="1"/>
              <p:nvPr/>
            </p:nvSpPr>
            <p:spPr>
              <a:xfrm>
                <a:off x="5508104" y="4869160"/>
                <a:ext cx="444353" cy="261610"/>
              </a:xfrm>
              <a:prstGeom prst="rect">
                <a:avLst/>
              </a:prstGeom>
              <a:noFill/>
            </p:spPr>
            <p:txBody>
              <a:bodyPr wrap="none" rtlCol="0">
                <a:spAutoFit/>
              </a:bodyPr>
              <a:lstStyle/>
              <a:p>
                <a:pPr algn="ctr"/>
                <a:r>
                  <a:rPr lang="fr-CA" sz="1100" b="0" dirty="0" smtClean="0">
                    <a:solidFill>
                      <a:srgbClr val="000066"/>
                    </a:solidFill>
                  </a:rPr>
                  <a:t>Non</a:t>
                </a:r>
                <a:endParaRPr lang="en-US" sz="1100" b="0" dirty="0">
                  <a:solidFill>
                    <a:srgbClr val="000066"/>
                  </a:solidFill>
                </a:endParaRPr>
              </a:p>
            </p:txBody>
          </p:sp>
        </p:grpSp>
        <p:sp useBgFill="1">
          <p:nvSpPr>
            <p:cNvPr id="34" name="Oval 33"/>
            <p:cNvSpPr/>
            <p:nvPr/>
          </p:nvSpPr>
          <p:spPr bwMode="auto">
            <a:xfrm>
              <a:off x="2771800" y="4005064"/>
              <a:ext cx="864096" cy="504056"/>
            </a:xfrm>
            <a:prstGeom prst="ellipse">
              <a:avLst/>
            </a:prstGeom>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rgbClr val="FFFFFF"/>
                </a:solidFill>
                <a:effectLst/>
                <a:latin typeface="Arial" charset="0"/>
              </a:endParaRPr>
            </a:p>
          </p:txBody>
        </p:sp>
        <p:sp>
          <p:nvSpPr>
            <p:cNvPr id="32" name="TextBox 31"/>
            <p:cNvSpPr txBox="1"/>
            <p:nvPr/>
          </p:nvSpPr>
          <p:spPr>
            <a:xfrm>
              <a:off x="2555776" y="3933056"/>
              <a:ext cx="1210588" cy="553998"/>
            </a:xfrm>
            <a:prstGeom prst="rect">
              <a:avLst/>
            </a:prstGeom>
            <a:noFill/>
          </p:spPr>
          <p:txBody>
            <a:bodyPr wrap="square" rtlCol="0">
              <a:spAutoFit/>
            </a:bodyPr>
            <a:lstStyle/>
            <a:p>
              <a:pPr algn="ctr"/>
              <a:r>
                <a:rPr lang="fr-CA" sz="1500" dirty="0" smtClean="0">
                  <a:solidFill>
                    <a:srgbClr val="000066"/>
                  </a:solidFill>
                </a:rPr>
                <a:t>Vide</a:t>
              </a:r>
            </a:p>
            <a:p>
              <a:pPr algn="ctr"/>
              <a:r>
                <a:rPr lang="fr-CA" sz="1500" dirty="0" smtClean="0">
                  <a:solidFill>
                    <a:srgbClr val="000066"/>
                  </a:solidFill>
                </a:rPr>
                <a:t>sanitaire?</a:t>
              </a:r>
              <a:endParaRPr lang="en-US" sz="1500" dirty="0">
                <a:solidFill>
                  <a:srgbClr val="000066"/>
                </a:solidFill>
              </a:endParaRPr>
            </a:p>
          </p:txBody>
        </p:sp>
      </p:gr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2"/>
          <p:cNvPicPr>
            <a:picLocks noChangeAspect="1" noChangeArrowheads="1"/>
          </p:cNvPicPr>
          <p:nvPr>
            <p:custDataLst>
              <p:tags r:id="rId1"/>
            </p:custDataLst>
          </p:nvPr>
        </p:nvPicPr>
        <p:blipFill>
          <a:blip r:embed="rId6" cstate="print"/>
          <a:srcRect/>
          <a:stretch>
            <a:fillRect/>
          </a:stretch>
        </p:blipFill>
        <p:spPr bwMode="auto">
          <a:xfrm>
            <a:off x="755650" y="2205038"/>
            <a:ext cx="5328518" cy="4246562"/>
          </a:xfrm>
          <a:prstGeom prst="rect">
            <a:avLst/>
          </a:prstGeom>
          <a:noFill/>
          <a:ln w="9525">
            <a:noFill/>
            <a:miter lim="800000"/>
            <a:headEnd/>
            <a:tailEnd/>
          </a:ln>
        </p:spPr>
      </p:pic>
      <p:sp>
        <p:nvSpPr>
          <p:cNvPr id="33795" name="Rectangle 2"/>
          <p:cNvSpPr>
            <a:spLocks noGrp="1" noChangeArrowheads="1"/>
          </p:cNvSpPr>
          <p:nvPr>
            <p:ph type="title"/>
            <p:custDataLst>
              <p:tags r:id="rId2"/>
            </p:custDataLst>
          </p:nvPr>
        </p:nvSpPr>
        <p:spPr>
          <a:xfrm>
            <a:off x="300038" y="260350"/>
            <a:ext cx="7080250" cy="1042988"/>
          </a:xfrm>
        </p:spPr>
        <p:txBody>
          <a:bodyPr/>
          <a:lstStyle/>
          <a:p>
            <a:r>
              <a:rPr lang="fr-CA" noProof="0" dirty="0" smtClean="0"/>
              <a:t>Modifications au CNB</a:t>
            </a:r>
          </a:p>
        </p:txBody>
      </p:sp>
      <p:sp>
        <p:nvSpPr>
          <p:cNvPr id="33796" name="Rectangle 3"/>
          <p:cNvSpPr>
            <a:spLocks noGrp="1" noChangeArrowheads="1"/>
          </p:cNvSpPr>
          <p:nvPr>
            <p:ph idx="1"/>
            <p:custDataLst>
              <p:tags r:id="rId3"/>
            </p:custDataLst>
          </p:nvPr>
        </p:nvSpPr>
        <p:spPr>
          <a:xfrm>
            <a:off x="304800" y="1628775"/>
            <a:ext cx="8458200" cy="4267200"/>
          </a:xfrm>
        </p:spPr>
        <p:txBody>
          <a:bodyPr/>
          <a:lstStyle/>
          <a:p>
            <a:r>
              <a:rPr lang="en-US" dirty="0" smtClean="0"/>
              <a:t>Partie 9 – </a:t>
            </a:r>
            <a:r>
              <a:rPr lang="en-US" dirty="0" err="1" smtClean="0"/>
              <a:t>Mise</a:t>
            </a:r>
            <a:r>
              <a:rPr lang="en-US" dirty="0" smtClean="0"/>
              <a:t> en place des </a:t>
            </a:r>
            <a:r>
              <a:rPr lang="en-US" dirty="0" err="1" smtClean="0"/>
              <a:t>moyens</a:t>
            </a:r>
            <a:r>
              <a:rPr lang="en-US" dirty="0" smtClean="0"/>
              <a:t> – </a:t>
            </a:r>
            <a:r>
              <a:rPr lang="en-US" b="1" dirty="0" smtClean="0">
                <a:solidFill>
                  <a:srgbClr val="C00000"/>
                </a:solidFill>
              </a:rPr>
              <a:t>CNB 2010</a:t>
            </a:r>
            <a:endParaRPr lang="en-US" dirty="0" smtClean="0">
              <a:solidFill>
                <a:srgbClr val="C00000"/>
              </a:solidFill>
            </a:endParaRPr>
          </a:p>
        </p:txBody>
      </p:sp>
      <p:pic>
        <p:nvPicPr>
          <p:cNvPr id="5122" name="Picture 2"/>
          <p:cNvPicPr>
            <a:picLocks noChangeAspect="1" noChangeArrowheads="1"/>
          </p:cNvPicPr>
          <p:nvPr/>
        </p:nvPicPr>
        <p:blipFill>
          <a:blip r:embed="rId7" cstate="print"/>
          <a:srcRect/>
          <a:stretch>
            <a:fillRect/>
          </a:stretch>
        </p:blipFill>
        <p:spPr bwMode="auto">
          <a:xfrm>
            <a:off x="6084168" y="3861048"/>
            <a:ext cx="2519555" cy="2478024"/>
          </a:xfrm>
          <a:prstGeom prst="rect">
            <a:avLst/>
          </a:prstGeom>
          <a:noFill/>
          <a:ln w="9525">
            <a:noFill/>
            <a:miter lim="800000"/>
            <a:headEnd/>
            <a:tailEnd/>
          </a:ln>
        </p:spPr>
      </p:pic>
      <p:sp useBgFill="1">
        <p:nvSpPr>
          <p:cNvPr id="7" name="Rectangle 6"/>
          <p:cNvSpPr/>
          <p:nvPr/>
        </p:nvSpPr>
        <p:spPr bwMode="auto">
          <a:xfrm>
            <a:off x="2483768" y="2636912"/>
            <a:ext cx="1872208" cy="648072"/>
          </a:xfrm>
          <a:prstGeom prst="rect">
            <a:avLst/>
          </a:prstGeom>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rgbClr val="FFFFFF"/>
              </a:solidFill>
              <a:effectLst/>
              <a:latin typeface="Arial" charset="0"/>
            </a:endParaRPr>
          </a:p>
        </p:txBody>
      </p:sp>
      <p:sp>
        <p:nvSpPr>
          <p:cNvPr id="6" name="TextBox 5"/>
          <p:cNvSpPr txBox="1"/>
          <p:nvPr/>
        </p:nvSpPr>
        <p:spPr>
          <a:xfrm>
            <a:off x="2387295" y="2492896"/>
            <a:ext cx="1896673" cy="954107"/>
          </a:xfrm>
          <a:prstGeom prst="rect">
            <a:avLst/>
          </a:prstGeom>
          <a:noFill/>
        </p:spPr>
        <p:txBody>
          <a:bodyPr wrap="none" rtlCol="0">
            <a:spAutoFit/>
          </a:bodyPr>
          <a:lstStyle/>
          <a:p>
            <a:pPr algn="ctr"/>
            <a:r>
              <a:rPr lang="fr-CA" sz="1400" b="0" dirty="0" smtClean="0">
                <a:solidFill>
                  <a:srgbClr val="000066"/>
                </a:solidFill>
                <a:latin typeface="Arial" pitchFamily="34" charset="0"/>
                <a:cs typeface="Arial" pitchFamily="34" charset="0"/>
              </a:rPr>
              <a:t>Mise en place des </a:t>
            </a:r>
          </a:p>
          <a:p>
            <a:pPr algn="ctr"/>
            <a:r>
              <a:rPr lang="fr-CA" sz="1400" b="0" dirty="0" smtClean="0">
                <a:solidFill>
                  <a:srgbClr val="000066"/>
                </a:solidFill>
                <a:latin typeface="Arial" pitchFamily="34" charset="0"/>
                <a:cs typeface="Arial" pitchFamily="34" charset="0"/>
              </a:rPr>
              <a:t>moyens en vue d’un </a:t>
            </a:r>
          </a:p>
          <a:p>
            <a:pPr algn="ctr"/>
            <a:r>
              <a:rPr lang="fr-CA" sz="1400" b="0" dirty="0" smtClean="0">
                <a:solidFill>
                  <a:srgbClr val="000066"/>
                </a:solidFill>
                <a:latin typeface="Arial" pitchFamily="34" charset="0"/>
                <a:cs typeface="Arial" pitchFamily="34" charset="0"/>
              </a:rPr>
              <a:t>système d’extraction </a:t>
            </a:r>
          </a:p>
          <a:p>
            <a:pPr algn="ctr"/>
            <a:r>
              <a:rPr lang="fr-CA" sz="1400" b="0" dirty="0" smtClean="0">
                <a:solidFill>
                  <a:srgbClr val="000066"/>
                </a:solidFill>
                <a:latin typeface="Arial" pitchFamily="34" charset="0"/>
                <a:cs typeface="Arial" pitchFamily="34" charset="0"/>
              </a:rPr>
              <a:t>du radon</a:t>
            </a:r>
            <a:endParaRPr lang="en-US" sz="1400" b="0" dirty="0">
              <a:solidFill>
                <a:srgbClr val="000066"/>
              </a:solidFill>
            </a:endParaRPr>
          </a:p>
        </p:txBody>
      </p:sp>
      <p:sp useBgFill="1">
        <p:nvSpPr>
          <p:cNvPr id="11" name="Rectangle 10"/>
          <p:cNvSpPr/>
          <p:nvPr/>
        </p:nvSpPr>
        <p:spPr bwMode="auto">
          <a:xfrm>
            <a:off x="899592" y="4221088"/>
            <a:ext cx="2016224" cy="2016224"/>
          </a:xfrm>
          <a:prstGeom prst="rect">
            <a:avLst/>
          </a:prstGeom>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rgbClr val="FFFFFF"/>
              </a:solidFill>
              <a:effectLst/>
              <a:latin typeface="Arial" charset="0"/>
            </a:endParaRPr>
          </a:p>
        </p:txBody>
      </p:sp>
      <p:sp>
        <p:nvSpPr>
          <p:cNvPr id="10" name="TextBox 9"/>
          <p:cNvSpPr txBox="1"/>
          <p:nvPr/>
        </p:nvSpPr>
        <p:spPr>
          <a:xfrm>
            <a:off x="832813" y="4149080"/>
            <a:ext cx="1885453" cy="430887"/>
          </a:xfrm>
          <a:prstGeom prst="rect">
            <a:avLst/>
          </a:prstGeom>
          <a:noFill/>
        </p:spPr>
        <p:txBody>
          <a:bodyPr wrap="none" rtlCol="0">
            <a:spAutoFit/>
          </a:bodyPr>
          <a:lstStyle/>
          <a:p>
            <a:pPr>
              <a:buFont typeface="Wingdings" pitchFamily="2" charset="2"/>
              <a:buChar char="§"/>
            </a:pPr>
            <a:r>
              <a:rPr lang="fr-CA" sz="1100" dirty="0" smtClean="0">
                <a:solidFill>
                  <a:srgbClr val="000066"/>
                </a:solidFill>
                <a:latin typeface="Arial" pitchFamily="34" charset="0"/>
                <a:cs typeface="Arial" pitchFamily="34" charset="0"/>
              </a:rPr>
              <a:t>  couche perméable aux </a:t>
            </a:r>
          </a:p>
          <a:p>
            <a:r>
              <a:rPr lang="fr-CA" sz="1100" dirty="0" smtClean="0">
                <a:solidFill>
                  <a:srgbClr val="000066"/>
                </a:solidFill>
                <a:latin typeface="Arial" pitchFamily="34" charset="0"/>
                <a:cs typeface="Arial" pitchFamily="34" charset="0"/>
              </a:rPr>
              <a:t>    gaz sous le pare-air</a:t>
            </a:r>
            <a:endParaRPr lang="en-US" sz="1100" dirty="0"/>
          </a:p>
        </p:txBody>
      </p:sp>
      <p:sp>
        <p:nvSpPr>
          <p:cNvPr id="8" name="TextBox 7"/>
          <p:cNvSpPr txBox="1"/>
          <p:nvPr/>
        </p:nvSpPr>
        <p:spPr>
          <a:xfrm>
            <a:off x="832813" y="4614227"/>
            <a:ext cx="2299027" cy="600164"/>
          </a:xfrm>
          <a:prstGeom prst="rect">
            <a:avLst/>
          </a:prstGeom>
          <a:noFill/>
        </p:spPr>
        <p:txBody>
          <a:bodyPr wrap="none" rtlCol="0">
            <a:spAutoFit/>
          </a:bodyPr>
          <a:lstStyle/>
          <a:p>
            <a:pPr>
              <a:buFont typeface="Wingdings" pitchFamily="2" charset="2"/>
              <a:buChar char="§"/>
            </a:pPr>
            <a:r>
              <a:rPr lang="fr-CA" sz="1100" dirty="0" smtClean="0">
                <a:solidFill>
                  <a:srgbClr val="000066"/>
                </a:solidFill>
                <a:latin typeface="Arial" pitchFamily="34" charset="0"/>
                <a:cs typeface="Arial" pitchFamily="34" charset="0"/>
              </a:rPr>
              <a:t>  prise d’air permettant  une </a:t>
            </a:r>
          </a:p>
          <a:p>
            <a:r>
              <a:rPr lang="fr-CA" sz="1100" dirty="0" smtClean="0">
                <a:solidFill>
                  <a:srgbClr val="000066"/>
                </a:solidFill>
                <a:latin typeface="Arial" pitchFamily="34" charset="0"/>
                <a:cs typeface="Arial" pitchFamily="34" charset="0"/>
              </a:rPr>
              <a:t>   dépressurisation efficace de </a:t>
            </a:r>
          </a:p>
          <a:p>
            <a:r>
              <a:rPr lang="fr-CA" sz="1100" dirty="0" smtClean="0">
                <a:solidFill>
                  <a:srgbClr val="000066"/>
                </a:solidFill>
                <a:latin typeface="Arial" pitchFamily="34" charset="0"/>
                <a:cs typeface="Arial" pitchFamily="34" charset="0"/>
              </a:rPr>
              <a:t>   la couche perméable aux gaz</a:t>
            </a:r>
            <a:endParaRPr lang="en-US" sz="1100" b="0" dirty="0">
              <a:solidFill>
                <a:srgbClr val="000066"/>
              </a:solidFill>
            </a:endParaRPr>
          </a:p>
        </p:txBody>
      </p:sp>
      <p:sp>
        <p:nvSpPr>
          <p:cNvPr id="12" name="TextBox 11"/>
          <p:cNvSpPr txBox="1"/>
          <p:nvPr/>
        </p:nvSpPr>
        <p:spPr>
          <a:xfrm>
            <a:off x="832813" y="5201324"/>
            <a:ext cx="1997663" cy="1107996"/>
          </a:xfrm>
          <a:prstGeom prst="rect">
            <a:avLst/>
          </a:prstGeom>
          <a:noFill/>
        </p:spPr>
        <p:txBody>
          <a:bodyPr wrap="none" rtlCol="0">
            <a:spAutoFit/>
          </a:bodyPr>
          <a:lstStyle/>
          <a:p>
            <a:pPr>
              <a:buFont typeface="Wingdings" pitchFamily="2" charset="2"/>
              <a:buChar char="§"/>
            </a:pPr>
            <a:r>
              <a:rPr lang="fr-CA" sz="1100" dirty="0" smtClean="0">
                <a:solidFill>
                  <a:srgbClr val="000066"/>
                </a:solidFill>
                <a:latin typeface="Arial" pitchFamily="34" charset="0"/>
                <a:cs typeface="Arial" pitchFamily="34" charset="0"/>
              </a:rPr>
              <a:t>  sortie d’air scellée et </a:t>
            </a:r>
          </a:p>
          <a:p>
            <a:r>
              <a:rPr lang="fr-CA" sz="1100" dirty="0" smtClean="0">
                <a:solidFill>
                  <a:srgbClr val="000066"/>
                </a:solidFill>
                <a:latin typeface="Arial" pitchFamily="34" charset="0"/>
                <a:cs typeface="Arial" pitchFamily="34" charset="0"/>
              </a:rPr>
              <a:t>    étiquetée, dans </a:t>
            </a:r>
            <a:r>
              <a:rPr lang="fr-CA" sz="1100" i="1" dirty="0" smtClean="0">
                <a:solidFill>
                  <a:srgbClr val="000066"/>
                </a:solidFill>
                <a:latin typeface="Arial" pitchFamily="34" charset="0"/>
                <a:cs typeface="Arial" pitchFamily="34" charset="0"/>
              </a:rPr>
              <a:t>l’espace </a:t>
            </a:r>
          </a:p>
          <a:p>
            <a:r>
              <a:rPr lang="fr-CA" sz="1100" i="1" dirty="0" smtClean="0">
                <a:solidFill>
                  <a:srgbClr val="000066"/>
                </a:solidFill>
                <a:latin typeface="Arial" pitchFamily="34" charset="0"/>
                <a:cs typeface="Arial" pitchFamily="34" charset="0"/>
              </a:rPr>
              <a:t>    climatisé</a:t>
            </a:r>
            <a:r>
              <a:rPr lang="fr-CA" sz="1100" dirty="0" smtClean="0">
                <a:solidFill>
                  <a:srgbClr val="000066"/>
                </a:solidFill>
                <a:latin typeface="Arial" pitchFamily="34" charset="0"/>
                <a:cs typeface="Arial" pitchFamily="34" charset="0"/>
              </a:rPr>
              <a:t>, permettant le </a:t>
            </a:r>
          </a:p>
          <a:p>
            <a:r>
              <a:rPr lang="fr-CA" sz="1100" dirty="0" smtClean="0">
                <a:solidFill>
                  <a:srgbClr val="000066"/>
                </a:solidFill>
                <a:latin typeface="Arial" pitchFamily="34" charset="0"/>
                <a:cs typeface="Arial" pitchFamily="34" charset="0"/>
              </a:rPr>
              <a:t>    raccordement à </a:t>
            </a:r>
          </a:p>
          <a:p>
            <a:r>
              <a:rPr lang="fr-CA" sz="1100" dirty="0" smtClean="0">
                <a:solidFill>
                  <a:srgbClr val="000066"/>
                </a:solidFill>
                <a:latin typeface="Arial" pitchFamily="34" charset="0"/>
                <a:cs typeface="Arial" pitchFamily="34" charset="0"/>
              </a:rPr>
              <a:t>    l’équipement de </a:t>
            </a:r>
          </a:p>
          <a:p>
            <a:r>
              <a:rPr lang="fr-CA" sz="1100" dirty="0" smtClean="0">
                <a:solidFill>
                  <a:srgbClr val="000066"/>
                </a:solidFill>
                <a:latin typeface="Arial" pitchFamily="34" charset="0"/>
                <a:cs typeface="Arial" pitchFamily="34" charset="0"/>
              </a:rPr>
              <a:t>    dépressurisation</a:t>
            </a:r>
            <a:endParaRPr lang="en-US" sz="1100" dirty="0"/>
          </a:p>
        </p:txBody>
      </p:sp>
      <p:sp>
        <p:nvSpPr>
          <p:cNvPr id="17" name="TextBox 16"/>
          <p:cNvSpPr txBox="1"/>
          <p:nvPr/>
        </p:nvSpPr>
        <p:spPr>
          <a:xfrm>
            <a:off x="3779912" y="5157192"/>
            <a:ext cx="1835759" cy="261610"/>
          </a:xfrm>
          <a:prstGeom prst="rect">
            <a:avLst/>
          </a:prstGeom>
          <a:noFill/>
        </p:spPr>
        <p:txBody>
          <a:bodyPr wrap="none" rtlCol="0">
            <a:spAutoFit/>
          </a:bodyPr>
          <a:lstStyle/>
          <a:p>
            <a:pPr>
              <a:buFont typeface="Wingdings" pitchFamily="2" charset="2"/>
              <a:buChar char="§"/>
            </a:pPr>
            <a:r>
              <a:rPr lang="fr-CA" sz="1100" dirty="0" smtClean="0">
                <a:solidFill>
                  <a:srgbClr val="000066"/>
                </a:solidFill>
                <a:latin typeface="Arial" pitchFamily="34" charset="0"/>
                <a:cs typeface="Arial" pitchFamily="34" charset="0"/>
              </a:rPr>
              <a:t> tuyau scellé et étiqueté</a:t>
            </a:r>
            <a:endParaRPr lang="en-US" sz="1100" b="0" dirty="0">
              <a:solidFill>
                <a:srgbClr val="000066"/>
              </a:solidFill>
            </a:endParaRPr>
          </a:p>
        </p:txBody>
      </p:sp>
      <p:sp useBgFill="1">
        <p:nvSpPr>
          <p:cNvPr id="16" name="Rectangle 15"/>
          <p:cNvSpPr/>
          <p:nvPr/>
        </p:nvSpPr>
        <p:spPr bwMode="auto">
          <a:xfrm>
            <a:off x="3851920" y="4221088"/>
            <a:ext cx="2016224" cy="936104"/>
          </a:xfrm>
          <a:prstGeom prst="rect">
            <a:avLst/>
          </a:prstGeom>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rgbClr val="FFFFFF"/>
              </a:solidFill>
              <a:effectLst/>
              <a:latin typeface="Arial" charset="0"/>
            </a:endParaRPr>
          </a:p>
        </p:txBody>
      </p:sp>
      <p:sp>
        <p:nvSpPr>
          <p:cNvPr id="14" name="TextBox 13"/>
          <p:cNvSpPr txBox="1"/>
          <p:nvPr/>
        </p:nvSpPr>
        <p:spPr>
          <a:xfrm>
            <a:off x="3779912" y="4221088"/>
            <a:ext cx="1968809" cy="430887"/>
          </a:xfrm>
          <a:prstGeom prst="rect">
            <a:avLst/>
          </a:prstGeom>
          <a:noFill/>
        </p:spPr>
        <p:txBody>
          <a:bodyPr wrap="none" rtlCol="0">
            <a:spAutoFit/>
          </a:bodyPr>
          <a:lstStyle/>
          <a:p>
            <a:pPr>
              <a:buFont typeface="Wingdings" pitchFamily="2" charset="2"/>
              <a:buChar char="§"/>
            </a:pPr>
            <a:r>
              <a:rPr lang="fr-CA" sz="1100" dirty="0" smtClean="0">
                <a:solidFill>
                  <a:srgbClr val="000066"/>
                </a:solidFill>
                <a:latin typeface="Arial" pitchFamily="34" charset="0"/>
                <a:cs typeface="Arial" pitchFamily="34" charset="0"/>
              </a:rPr>
              <a:t>  100 mm de gravier sous </a:t>
            </a:r>
          </a:p>
          <a:p>
            <a:r>
              <a:rPr lang="fr-CA" sz="1100" dirty="0" smtClean="0">
                <a:solidFill>
                  <a:srgbClr val="000066"/>
                </a:solidFill>
                <a:latin typeface="Arial" pitchFamily="34" charset="0"/>
                <a:cs typeface="Arial" pitchFamily="34" charset="0"/>
              </a:rPr>
              <a:t>    la dalle</a:t>
            </a:r>
            <a:endParaRPr lang="en-US" sz="1100" dirty="0">
              <a:solidFill>
                <a:srgbClr val="000066"/>
              </a:solidFill>
            </a:endParaRPr>
          </a:p>
        </p:txBody>
      </p:sp>
      <p:sp>
        <p:nvSpPr>
          <p:cNvPr id="15" name="TextBox 14"/>
          <p:cNvSpPr txBox="1"/>
          <p:nvPr/>
        </p:nvSpPr>
        <p:spPr>
          <a:xfrm>
            <a:off x="3779912" y="4607550"/>
            <a:ext cx="2225289" cy="600164"/>
          </a:xfrm>
          <a:prstGeom prst="rect">
            <a:avLst/>
          </a:prstGeom>
          <a:noFill/>
        </p:spPr>
        <p:txBody>
          <a:bodyPr wrap="none" rtlCol="0">
            <a:spAutoFit/>
          </a:bodyPr>
          <a:lstStyle/>
          <a:p>
            <a:pPr>
              <a:buFont typeface="Wingdings" pitchFamily="2" charset="2"/>
              <a:buChar char="§"/>
            </a:pPr>
            <a:r>
              <a:rPr lang="fr-CA" sz="1100" dirty="0" smtClean="0">
                <a:solidFill>
                  <a:srgbClr val="000066"/>
                </a:solidFill>
                <a:latin typeface="Arial" pitchFamily="34" charset="0"/>
                <a:cs typeface="Arial" pitchFamily="34" charset="0"/>
              </a:rPr>
              <a:t>  bout de tuyau de 100 mm </a:t>
            </a:r>
          </a:p>
          <a:p>
            <a:r>
              <a:rPr lang="fr-CA" sz="1100" dirty="0" smtClean="0">
                <a:solidFill>
                  <a:srgbClr val="000066"/>
                </a:solidFill>
                <a:latin typeface="Arial" pitchFamily="34" charset="0"/>
                <a:cs typeface="Arial" pitchFamily="34" charset="0"/>
              </a:rPr>
              <a:t>    au centre ou près du centre </a:t>
            </a:r>
          </a:p>
          <a:p>
            <a:r>
              <a:rPr lang="fr-CA" sz="1100" dirty="0" smtClean="0">
                <a:solidFill>
                  <a:srgbClr val="000066"/>
                </a:solidFill>
                <a:latin typeface="Arial" pitchFamily="34" charset="0"/>
                <a:cs typeface="Arial" pitchFamily="34" charset="0"/>
              </a:rPr>
              <a:t>    de la dalle</a:t>
            </a:r>
            <a:endParaRPr lang="en-US" sz="1100" b="0" dirty="0">
              <a:solidFill>
                <a:srgbClr val="000066"/>
              </a:solidFill>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custDataLst>
              <p:tags r:id="rId1"/>
            </p:custDataLst>
          </p:nvPr>
        </p:nvSpPr>
        <p:spPr>
          <a:xfrm>
            <a:off x="300038" y="260350"/>
            <a:ext cx="7080250" cy="1042988"/>
          </a:xfrm>
        </p:spPr>
        <p:txBody>
          <a:bodyPr/>
          <a:lstStyle/>
          <a:p>
            <a:r>
              <a:rPr lang="fr-CA" noProof="0" dirty="0" smtClean="0"/>
              <a:t>Le radon dans le CNB 1995/2005</a:t>
            </a:r>
          </a:p>
        </p:txBody>
      </p:sp>
      <p:sp>
        <p:nvSpPr>
          <p:cNvPr id="34819" name="Rectangle 3"/>
          <p:cNvSpPr>
            <a:spLocks noGrp="1" noChangeArrowheads="1"/>
          </p:cNvSpPr>
          <p:nvPr>
            <p:ph idx="1"/>
            <p:custDataLst>
              <p:tags r:id="rId2"/>
            </p:custDataLst>
          </p:nvPr>
        </p:nvSpPr>
        <p:spPr>
          <a:xfrm>
            <a:off x="304800" y="1628774"/>
            <a:ext cx="8458200" cy="5040585"/>
          </a:xfrm>
        </p:spPr>
        <p:txBody>
          <a:bodyPr/>
          <a:lstStyle/>
          <a:p>
            <a:r>
              <a:rPr lang="fr-CA" noProof="0" dirty="0" smtClean="0"/>
              <a:t>Partie 9 – Dispositions spécifiques – </a:t>
            </a:r>
            <a:r>
              <a:rPr lang="fr-CA" noProof="0" dirty="0" smtClean="0">
                <a:solidFill>
                  <a:srgbClr val="FF0000"/>
                </a:solidFill>
              </a:rPr>
              <a:t>CNB 2005</a:t>
            </a:r>
          </a:p>
          <a:p>
            <a:pPr lvl="1"/>
            <a:r>
              <a:rPr lang="fr-CA" noProof="0" dirty="0" smtClean="0"/>
              <a:t>Exemption </a:t>
            </a:r>
          </a:p>
          <a:p>
            <a:pPr lvl="2"/>
            <a:r>
              <a:rPr lang="fr-CA" noProof="0" dirty="0" smtClean="0"/>
              <a:t>Lorsqu’il peut être démontré que le radon n’est pas un problème</a:t>
            </a:r>
          </a:p>
          <a:p>
            <a:pPr lvl="1"/>
            <a:r>
              <a:rPr lang="fr-CA" noProof="0" dirty="0" smtClean="0"/>
              <a:t>Article 9.13.4.6. Dépressurisation sous le plancher </a:t>
            </a:r>
            <a:br>
              <a:rPr lang="fr-CA" noProof="0" dirty="0" smtClean="0"/>
            </a:br>
            <a:r>
              <a:rPr lang="fr-CA" noProof="0" dirty="0" smtClean="0"/>
              <a:t>–  une option pour les logements seulement </a:t>
            </a:r>
          </a:p>
          <a:p>
            <a:pPr lvl="2"/>
            <a:r>
              <a:rPr lang="fr-CA" noProof="0" dirty="0" smtClean="0"/>
              <a:t>Couche de matériau granulaire sous la dalle</a:t>
            </a:r>
          </a:p>
          <a:p>
            <a:pPr lvl="2"/>
            <a:r>
              <a:rPr lang="fr-CA" noProof="0" dirty="0" smtClean="0"/>
              <a:t>Tuyau muni d’un couvercle et étiqueté</a:t>
            </a:r>
          </a:p>
          <a:p>
            <a:pPr lvl="2"/>
            <a:r>
              <a:rPr lang="fr-CA" noProof="0" dirty="0" smtClean="0"/>
              <a:t>Extrémité inférieure située près du centre de la dalle </a:t>
            </a:r>
          </a:p>
          <a:p>
            <a:pPr lvl="2"/>
            <a:r>
              <a:rPr lang="fr-CA" noProof="0" dirty="0" smtClean="0"/>
              <a:t>Extrémité supérieure prête pour le système actif</a:t>
            </a:r>
          </a:p>
          <a:p>
            <a:pPr lvl="2"/>
            <a:r>
              <a:rPr lang="fr-CA" noProof="0" dirty="0" smtClean="0"/>
              <a:t>Essais requis</a:t>
            </a:r>
          </a:p>
          <a:p>
            <a:pPr lvl="2"/>
            <a:r>
              <a:rPr lang="fr-CA" noProof="0" dirty="0" smtClean="0"/>
              <a:t>Activation du système requise en cas de dépassement de la limite</a:t>
            </a:r>
          </a:p>
          <a:p>
            <a:pPr marL="742950" indent="-228600">
              <a:buFont typeface="Arial" pitchFamily="34" charset="0"/>
              <a:buChar char="–"/>
            </a:pPr>
            <a:r>
              <a:rPr lang="fr-CA" sz="2000" dirty="0" smtClean="0"/>
              <a:t>Membrane en p</a:t>
            </a:r>
            <a:r>
              <a:rPr lang="fr-CA" sz="2000" noProof="0" dirty="0" err="1" smtClean="0"/>
              <a:t>olyéthylène</a:t>
            </a:r>
            <a:r>
              <a:rPr lang="fr-CA" sz="2000" noProof="0" dirty="0" smtClean="0"/>
              <a:t> sous la </a:t>
            </a:r>
            <a:r>
              <a:rPr lang="fr-CA" sz="2000" noProof="0" smtClean="0"/>
              <a:t>dalle </a:t>
            </a:r>
            <a:r>
              <a:rPr lang="fr-CA" sz="2000" dirty="0" smtClean="0"/>
              <a:t/>
            </a:r>
            <a:br>
              <a:rPr lang="fr-CA" sz="2000" dirty="0" smtClean="0"/>
            </a:br>
            <a:r>
              <a:rPr lang="fr-CA" sz="2000" dirty="0" smtClean="0"/>
              <a:t> – une </a:t>
            </a:r>
            <a:r>
              <a:rPr lang="fr-CA" sz="2000" noProof="0" dirty="0" smtClean="0"/>
              <a:t>option pour les logements</a:t>
            </a:r>
            <a:r>
              <a:rPr lang="fr-CA" sz="2000" dirty="0" smtClean="0"/>
              <a:t/>
            </a:r>
            <a:br>
              <a:rPr lang="fr-CA" sz="2000" dirty="0" smtClean="0"/>
            </a:br>
            <a:r>
              <a:rPr lang="fr-CA" sz="2000" dirty="0" smtClean="0"/>
              <a:t> – requise pour tous les autres bâtiments</a:t>
            </a:r>
            <a:endParaRPr lang="fr-CA" sz="2000" noProof="0" dirty="0" smtClean="0"/>
          </a:p>
          <a:p>
            <a:pPr lvl="2">
              <a:spcBef>
                <a:spcPts val="0"/>
              </a:spcBef>
              <a:buFont typeface="Arial" pitchFamily="34" charset="0"/>
              <a:buChar char="–"/>
            </a:pPr>
            <a:endParaRPr lang="fr-CA" noProof="0" dirty="0" smtClean="0"/>
          </a:p>
          <a:p>
            <a:pPr marL="1143000" lvl="1" indent="-228600">
              <a:spcBef>
                <a:spcPts val="0"/>
              </a:spcBef>
            </a:pPr>
            <a:endParaRPr lang="fr-CA" noProof="0" dirty="0" smtClean="0"/>
          </a:p>
          <a:p>
            <a:pPr lvl="1"/>
            <a:endParaRPr lang="fr-CA" noProof="0"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custDataLst>
              <p:tags r:id="rId1"/>
            </p:custDataLst>
          </p:nvPr>
        </p:nvSpPr>
        <p:spPr>
          <a:xfrm>
            <a:off x="300038" y="260350"/>
            <a:ext cx="7080250" cy="1042988"/>
          </a:xfrm>
        </p:spPr>
        <p:txBody>
          <a:bodyPr/>
          <a:lstStyle/>
          <a:p>
            <a:r>
              <a:rPr lang="fr-CA" noProof="0" dirty="0" smtClean="0"/>
              <a:t>Messages	 clés</a:t>
            </a:r>
          </a:p>
        </p:txBody>
      </p:sp>
      <p:sp>
        <p:nvSpPr>
          <p:cNvPr id="8195" name="Content Placeholder 2"/>
          <p:cNvSpPr>
            <a:spLocks noGrp="1"/>
          </p:cNvSpPr>
          <p:nvPr>
            <p:ph idx="1"/>
            <p:custDataLst>
              <p:tags r:id="rId2"/>
            </p:custDataLst>
          </p:nvPr>
        </p:nvSpPr>
        <p:spPr>
          <a:xfrm>
            <a:off x="304800" y="1628775"/>
            <a:ext cx="8458200" cy="4267200"/>
          </a:xfrm>
        </p:spPr>
        <p:txBody>
          <a:bodyPr/>
          <a:lstStyle/>
          <a:p>
            <a:r>
              <a:rPr lang="fr-CA" noProof="0" dirty="0" smtClean="0"/>
              <a:t>Les modifications techniques relatives au radon </a:t>
            </a:r>
            <a:br>
              <a:rPr lang="fr-CA" noProof="0" dirty="0" smtClean="0"/>
            </a:br>
            <a:r>
              <a:rPr lang="fr-CA" noProof="0" dirty="0" smtClean="0"/>
              <a:t>portent sur : </a:t>
            </a:r>
          </a:p>
          <a:p>
            <a:pPr lvl="1"/>
            <a:r>
              <a:rPr lang="fr-CA" noProof="0" dirty="0" smtClean="0"/>
              <a:t>la nouvelle directive de Santé Canada sur la concentration intérieure acceptable de radon</a:t>
            </a:r>
          </a:p>
          <a:p>
            <a:pPr lvl="1"/>
            <a:r>
              <a:rPr lang="fr-CA" noProof="0" dirty="0" smtClean="0"/>
              <a:t>la protection de base des maisons et des </a:t>
            </a:r>
            <a:r>
              <a:rPr lang="fr-CA" dirty="0" smtClean="0"/>
              <a:t>bâtiments</a:t>
            </a:r>
            <a:endParaRPr lang="fr-CA" noProof="0" dirty="0" smtClean="0"/>
          </a:p>
          <a:p>
            <a:pPr lvl="1"/>
            <a:r>
              <a:rPr lang="fr-CA" noProof="0" dirty="0" smtClean="0"/>
              <a:t>les dispositions spécifiques en vue de l’atténuation du radon dans les maisons et les petits bâtiments nouveaux</a:t>
            </a:r>
          </a:p>
          <a:p>
            <a:pPr>
              <a:spcBef>
                <a:spcPts val="1800"/>
              </a:spcBef>
            </a:pPr>
            <a:r>
              <a:rPr lang="fr-CA" noProof="0" dirty="0" smtClean="0"/>
              <a:t>Information pour les maisons et les bâtiments existants</a:t>
            </a:r>
          </a:p>
          <a:p>
            <a:pPr lvl="1"/>
            <a:r>
              <a:rPr lang="fr-CA" noProof="0" dirty="0" smtClean="0"/>
              <a:t>SCHL</a:t>
            </a:r>
          </a:p>
          <a:p>
            <a:pPr lvl="1"/>
            <a:r>
              <a:rPr lang="fr-CA" noProof="0" dirty="0" smtClean="0"/>
              <a:t>Santé Canada</a:t>
            </a:r>
          </a:p>
          <a:p>
            <a:pPr lvl="1"/>
            <a:r>
              <a:rPr lang="fr-CA" noProof="0" dirty="0" smtClean="0"/>
              <a:t>EPA</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3"/>
          <p:cNvSpPr>
            <a:spLocks noGrp="1" noChangeArrowheads="1"/>
          </p:cNvSpPr>
          <p:nvPr>
            <p:ph idx="1"/>
            <p:custDataLst>
              <p:tags r:id="rId1"/>
            </p:custDataLst>
          </p:nvPr>
        </p:nvSpPr>
        <p:spPr/>
        <p:txBody>
          <a:bodyPr/>
          <a:lstStyle/>
          <a:p>
            <a:r>
              <a:rPr lang="fr-CA" noProof="0" dirty="0" smtClean="0"/>
              <a:t>Partie 9 – Dispositions spécifiques – </a:t>
            </a:r>
            <a:r>
              <a:rPr lang="fr-CA" b="1" noProof="0" dirty="0" smtClean="0">
                <a:solidFill>
                  <a:srgbClr val="C00000"/>
                </a:solidFill>
              </a:rPr>
              <a:t>CNB 2010</a:t>
            </a:r>
          </a:p>
          <a:p>
            <a:pPr lvl="1"/>
            <a:r>
              <a:rPr lang="fr-CA" noProof="0" dirty="0" smtClean="0"/>
              <a:t>Exemption </a:t>
            </a:r>
          </a:p>
          <a:p>
            <a:pPr lvl="2"/>
            <a:r>
              <a:rPr lang="fr-CA" noProof="0" dirty="0" smtClean="0"/>
              <a:t>Lorsqu’il peut être démontré que le radon n’est pas un problème</a:t>
            </a:r>
          </a:p>
          <a:p>
            <a:pPr lvl="1"/>
            <a:r>
              <a:rPr lang="fr-CA" noProof="0" dirty="0" smtClean="0"/>
              <a:t>Article 9.13.4.6. Dépressurisation sous le plancher </a:t>
            </a:r>
            <a:br>
              <a:rPr lang="fr-CA" noProof="0" dirty="0" smtClean="0"/>
            </a:br>
            <a:r>
              <a:rPr lang="fr-CA" noProof="0" dirty="0" smtClean="0"/>
              <a:t>–  une option pour les logements seulement </a:t>
            </a:r>
          </a:p>
          <a:p>
            <a:pPr lvl="2"/>
            <a:r>
              <a:rPr lang="fr-CA" noProof="0" dirty="0" smtClean="0"/>
              <a:t>Couche de matériau granulaire sous la dalle</a:t>
            </a:r>
          </a:p>
          <a:p>
            <a:pPr lvl="2"/>
            <a:r>
              <a:rPr lang="fr-CA" noProof="0" dirty="0" smtClean="0"/>
              <a:t>Tuyau muni d’un couvercle et étiqueté</a:t>
            </a:r>
          </a:p>
          <a:p>
            <a:pPr lvl="2"/>
            <a:r>
              <a:rPr lang="fr-CA" noProof="0" dirty="0" smtClean="0"/>
              <a:t>Extrémité inférieure située près du centre de la dalle </a:t>
            </a:r>
          </a:p>
          <a:p>
            <a:pPr lvl="2"/>
            <a:r>
              <a:rPr lang="fr-CA" noProof="0" dirty="0" smtClean="0"/>
              <a:t>Extrémité supérieure prête pour le système actif</a:t>
            </a:r>
          </a:p>
          <a:p>
            <a:pPr lvl="2"/>
            <a:r>
              <a:rPr lang="fr-CA" noProof="0" dirty="0" smtClean="0"/>
              <a:t>Essais requis</a:t>
            </a:r>
          </a:p>
          <a:p>
            <a:pPr lvl="2"/>
            <a:r>
              <a:rPr lang="fr-CA" noProof="0" dirty="0" smtClean="0"/>
              <a:t>Activation du système requise en cas de dépassement de la limite</a:t>
            </a:r>
          </a:p>
          <a:p>
            <a:pPr marL="742950" indent="-228600">
              <a:buFont typeface="Arial" pitchFamily="34" charset="0"/>
              <a:buChar char="–"/>
            </a:pPr>
            <a:r>
              <a:rPr lang="fr-CA" sz="2000" dirty="0" smtClean="0"/>
              <a:t>Membrane en p</a:t>
            </a:r>
            <a:r>
              <a:rPr lang="fr-CA" sz="2000" noProof="0" dirty="0" err="1" smtClean="0"/>
              <a:t>olyéthylène</a:t>
            </a:r>
            <a:r>
              <a:rPr lang="fr-CA" sz="2000" noProof="0" dirty="0" smtClean="0"/>
              <a:t> sous la dalle </a:t>
            </a:r>
            <a:r>
              <a:rPr lang="fr-CA" sz="2000" dirty="0" smtClean="0"/>
              <a:t/>
            </a:r>
            <a:br>
              <a:rPr lang="fr-CA" sz="2000" dirty="0" smtClean="0"/>
            </a:br>
            <a:r>
              <a:rPr lang="fr-CA" sz="2000" dirty="0" smtClean="0"/>
              <a:t> – une </a:t>
            </a:r>
            <a:r>
              <a:rPr lang="fr-CA" sz="2000" noProof="0" dirty="0" smtClean="0"/>
              <a:t>option pour les logements</a:t>
            </a:r>
            <a:r>
              <a:rPr lang="fr-CA" sz="2000" dirty="0" smtClean="0"/>
              <a:t/>
            </a:r>
            <a:br>
              <a:rPr lang="fr-CA" sz="2000" dirty="0" smtClean="0"/>
            </a:br>
            <a:r>
              <a:rPr lang="fr-CA" sz="2000" dirty="0" smtClean="0"/>
              <a:t> – requise pour tous les autres bâtiments</a:t>
            </a:r>
            <a:endParaRPr lang="fr-CA" sz="2000" noProof="0" dirty="0" smtClean="0"/>
          </a:p>
          <a:p>
            <a:pPr lvl="2">
              <a:spcBef>
                <a:spcPts val="0"/>
              </a:spcBef>
              <a:buFont typeface="Arial" pitchFamily="34" charset="0"/>
              <a:buChar char="–"/>
            </a:pPr>
            <a:endParaRPr lang="fr-CA" noProof="0" dirty="0" smtClean="0"/>
          </a:p>
          <a:p>
            <a:pPr marL="1143000" lvl="1" indent="-228600">
              <a:spcBef>
                <a:spcPts val="0"/>
              </a:spcBef>
            </a:pPr>
            <a:endParaRPr lang="fr-CA" noProof="0" dirty="0" smtClean="0"/>
          </a:p>
          <a:p>
            <a:pPr lvl="1"/>
            <a:endParaRPr lang="fr-CA" noProof="0" dirty="0" smtClean="0"/>
          </a:p>
        </p:txBody>
      </p:sp>
      <p:sp>
        <p:nvSpPr>
          <p:cNvPr id="35843" name="Rectangle 2"/>
          <p:cNvSpPr>
            <a:spLocks noGrp="1" noChangeArrowheads="1"/>
          </p:cNvSpPr>
          <p:nvPr>
            <p:ph type="title"/>
            <p:custDataLst>
              <p:tags r:id="rId2"/>
            </p:custDataLst>
          </p:nvPr>
        </p:nvSpPr>
        <p:spPr>
          <a:xfrm>
            <a:off x="300038" y="260350"/>
            <a:ext cx="7080250" cy="1042988"/>
          </a:xfrm>
        </p:spPr>
        <p:txBody>
          <a:bodyPr/>
          <a:lstStyle/>
          <a:p>
            <a:r>
              <a:rPr lang="fr-CA" noProof="0" dirty="0" smtClean="0"/>
              <a:t>Modifications au CNB</a:t>
            </a:r>
          </a:p>
        </p:txBody>
      </p:sp>
      <p:cxnSp>
        <p:nvCxnSpPr>
          <p:cNvPr id="35844" name="Straight Connector 5"/>
          <p:cNvCxnSpPr>
            <a:cxnSpLocks noChangeShapeType="1"/>
          </p:cNvCxnSpPr>
          <p:nvPr>
            <p:custDataLst>
              <p:tags r:id="rId3"/>
            </p:custDataLst>
          </p:nvPr>
        </p:nvCxnSpPr>
        <p:spPr bwMode="auto">
          <a:xfrm>
            <a:off x="1306513" y="2603500"/>
            <a:ext cx="6793879" cy="0"/>
          </a:xfrm>
          <a:prstGeom prst="line">
            <a:avLst/>
          </a:prstGeom>
          <a:noFill/>
          <a:ln w="31750" algn="ctr">
            <a:solidFill>
              <a:srgbClr val="FF0000"/>
            </a:solidFill>
            <a:round/>
            <a:headEnd/>
            <a:tailEnd/>
          </a:ln>
        </p:spPr>
      </p:cxnSp>
      <p:cxnSp>
        <p:nvCxnSpPr>
          <p:cNvPr id="35845" name="Straight Connector 9"/>
          <p:cNvCxnSpPr>
            <a:cxnSpLocks noChangeShapeType="1"/>
          </p:cNvCxnSpPr>
          <p:nvPr>
            <p:custDataLst>
              <p:tags r:id="rId4"/>
            </p:custDataLst>
          </p:nvPr>
        </p:nvCxnSpPr>
        <p:spPr bwMode="auto">
          <a:xfrm>
            <a:off x="1306513" y="4941888"/>
            <a:ext cx="1753319" cy="0"/>
          </a:xfrm>
          <a:prstGeom prst="line">
            <a:avLst/>
          </a:prstGeom>
          <a:noFill/>
          <a:ln w="31750" algn="ctr">
            <a:solidFill>
              <a:srgbClr val="FF0000"/>
            </a:solidFill>
            <a:round/>
            <a:headEnd/>
            <a:tailEnd/>
          </a:ln>
        </p:spPr>
      </p:cxnSp>
      <p:cxnSp>
        <p:nvCxnSpPr>
          <p:cNvPr id="35846" name="Straight Connector 10"/>
          <p:cNvCxnSpPr>
            <a:cxnSpLocks noChangeShapeType="1"/>
          </p:cNvCxnSpPr>
          <p:nvPr>
            <p:custDataLst>
              <p:tags r:id="rId5"/>
            </p:custDataLst>
          </p:nvPr>
        </p:nvCxnSpPr>
        <p:spPr bwMode="auto">
          <a:xfrm>
            <a:off x="1306513" y="5256213"/>
            <a:ext cx="6865887" cy="33948"/>
          </a:xfrm>
          <a:prstGeom prst="line">
            <a:avLst/>
          </a:prstGeom>
          <a:noFill/>
          <a:ln w="31750" algn="ctr">
            <a:solidFill>
              <a:srgbClr val="FF0000"/>
            </a:solidFill>
            <a:round/>
            <a:headEnd/>
            <a:tailEnd/>
          </a:ln>
        </p:spPr>
      </p:cxnSp>
      <p:cxnSp>
        <p:nvCxnSpPr>
          <p:cNvPr id="35847" name="Straight Connector 12"/>
          <p:cNvCxnSpPr>
            <a:cxnSpLocks noChangeShapeType="1"/>
          </p:cNvCxnSpPr>
          <p:nvPr>
            <p:custDataLst>
              <p:tags r:id="rId6"/>
            </p:custDataLst>
          </p:nvPr>
        </p:nvCxnSpPr>
        <p:spPr bwMode="auto">
          <a:xfrm>
            <a:off x="1154113" y="3276600"/>
            <a:ext cx="4930055" cy="0"/>
          </a:xfrm>
          <a:prstGeom prst="line">
            <a:avLst/>
          </a:prstGeom>
          <a:noFill/>
          <a:ln w="31750" algn="ctr">
            <a:solidFill>
              <a:srgbClr val="FF0000"/>
            </a:solidFill>
            <a:round/>
            <a:headEnd/>
            <a:tailEnd/>
          </a:ln>
        </p:spPr>
      </p:cxnSp>
      <p:cxnSp>
        <p:nvCxnSpPr>
          <p:cNvPr id="11" name="Straight Connector 9"/>
          <p:cNvCxnSpPr>
            <a:cxnSpLocks noChangeShapeType="1"/>
          </p:cNvCxnSpPr>
          <p:nvPr>
            <p:custDataLst>
              <p:tags r:id="rId7"/>
            </p:custDataLst>
          </p:nvPr>
        </p:nvCxnSpPr>
        <p:spPr bwMode="auto">
          <a:xfrm>
            <a:off x="3923928" y="6246416"/>
            <a:ext cx="648072" cy="0"/>
          </a:xfrm>
          <a:prstGeom prst="line">
            <a:avLst/>
          </a:prstGeom>
          <a:noFill/>
          <a:ln w="31750" algn="ctr">
            <a:solidFill>
              <a:srgbClr val="FF0000"/>
            </a:solidFill>
            <a:round/>
            <a:headEnd/>
            <a:tailEnd/>
          </a:ln>
        </p:spPr>
      </p:cxnSp>
      <p:cxnSp>
        <p:nvCxnSpPr>
          <p:cNvPr id="13" name="Straight Connector 9"/>
          <p:cNvCxnSpPr>
            <a:cxnSpLocks noChangeShapeType="1"/>
          </p:cNvCxnSpPr>
          <p:nvPr>
            <p:custDataLst>
              <p:tags r:id="rId8"/>
            </p:custDataLst>
          </p:nvPr>
        </p:nvCxnSpPr>
        <p:spPr bwMode="auto">
          <a:xfrm>
            <a:off x="1403648" y="5949280"/>
            <a:ext cx="3384376" cy="0"/>
          </a:xfrm>
          <a:prstGeom prst="line">
            <a:avLst/>
          </a:prstGeom>
          <a:noFill/>
          <a:ln w="31750" algn="ctr">
            <a:solidFill>
              <a:srgbClr val="FF0000"/>
            </a:solidFill>
            <a:round/>
            <a:headEnd/>
            <a:tailEnd/>
          </a:ln>
        </p:spPr>
      </p:cxn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custDataLst>
              <p:tags r:id="rId1"/>
            </p:custDataLst>
          </p:nvPr>
        </p:nvSpPr>
        <p:spPr>
          <a:xfrm>
            <a:off x="300038" y="260350"/>
            <a:ext cx="7080250" cy="1042988"/>
          </a:xfrm>
        </p:spPr>
        <p:txBody>
          <a:bodyPr/>
          <a:lstStyle/>
          <a:p>
            <a:r>
              <a:rPr lang="fr-CA" noProof="0" dirty="0" smtClean="0"/>
              <a:t>Modifications au CNB</a:t>
            </a:r>
          </a:p>
        </p:txBody>
      </p:sp>
      <p:sp>
        <p:nvSpPr>
          <p:cNvPr id="36867" name="Rectangle 3"/>
          <p:cNvSpPr>
            <a:spLocks noGrp="1" noChangeArrowheads="1"/>
          </p:cNvSpPr>
          <p:nvPr>
            <p:ph idx="1"/>
            <p:custDataLst>
              <p:tags r:id="rId2"/>
            </p:custDataLst>
          </p:nvPr>
        </p:nvSpPr>
        <p:spPr>
          <a:xfrm>
            <a:off x="304800" y="1628775"/>
            <a:ext cx="8458200" cy="4267200"/>
          </a:xfrm>
        </p:spPr>
        <p:txBody>
          <a:bodyPr/>
          <a:lstStyle/>
          <a:p>
            <a:r>
              <a:rPr lang="fr-CA" noProof="0" dirty="0" smtClean="0"/>
              <a:t>Partie 9 – Dispositions spécifiques – </a:t>
            </a:r>
            <a:r>
              <a:rPr lang="fr-CA" b="1" noProof="0" dirty="0" smtClean="0">
                <a:solidFill>
                  <a:srgbClr val="C00000"/>
                </a:solidFill>
              </a:rPr>
              <a:t>CNB 2010</a:t>
            </a:r>
          </a:p>
          <a:p>
            <a:pPr lvl="1"/>
            <a:r>
              <a:rPr lang="fr-CA" noProof="0" dirty="0" smtClean="0"/>
              <a:t>Exemption</a:t>
            </a:r>
          </a:p>
          <a:p>
            <a:pPr lvl="2"/>
            <a:r>
              <a:rPr lang="fr-CA" u="sng" noProof="0" dirty="0" smtClean="0">
                <a:solidFill>
                  <a:srgbClr val="0000FF"/>
                </a:solidFill>
              </a:rPr>
              <a:t>Vides sanitaires non chauffés</a:t>
            </a:r>
          </a:p>
          <a:p>
            <a:pPr lvl="2"/>
            <a:r>
              <a:rPr lang="fr-CA" u="sng" noProof="0" dirty="0" smtClean="0">
                <a:solidFill>
                  <a:srgbClr val="0000FF"/>
                </a:solidFill>
              </a:rPr>
              <a:t>Vides sanitaires sans dalle chauffés et accessibles</a:t>
            </a:r>
          </a:p>
          <a:p>
            <a:pPr lvl="1"/>
            <a:r>
              <a:rPr lang="fr-CA" u="sng" noProof="0" dirty="0" smtClean="0">
                <a:solidFill>
                  <a:srgbClr val="0000FF"/>
                </a:solidFill>
              </a:rPr>
              <a:t>Mise en place des moyens pour </a:t>
            </a:r>
            <a:r>
              <a:rPr lang="fr-CA" noProof="0" dirty="0" smtClean="0">
                <a:solidFill>
                  <a:schemeClr val="accent2"/>
                </a:solidFill>
              </a:rPr>
              <a:t>un système </a:t>
            </a:r>
            <a:br>
              <a:rPr lang="fr-CA" noProof="0" dirty="0" smtClean="0">
                <a:solidFill>
                  <a:schemeClr val="accent2"/>
                </a:solidFill>
              </a:rPr>
            </a:br>
            <a:r>
              <a:rPr lang="fr-CA" noProof="0" dirty="0" smtClean="0">
                <a:solidFill>
                  <a:schemeClr val="accent2"/>
                </a:solidFill>
              </a:rPr>
              <a:t>de </a:t>
            </a:r>
            <a:r>
              <a:rPr lang="fr-CA" noProof="0" dirty="0" smtClean="0"/>
              <a:t>dépressurisation sous le plancher</a:t>
            </a:r>
          </a:p>
          <a:p>
            <a:pPr lvl="2"/>
            <a:r>
              <a:rPr lang="fr-CA" noProof="0" dirty="0" smtClean="0"/>
              <a:t>Réputée être conforme à la solution prescriptive </a:t>
            </a:r>
          </a:p>
          <a:p>
            <a:pPr lvl="3"/>
            <a:r>
              <a:rPr lang="fr-CA" noProof="0" dirty="0" smtClean="0"/>
              <a:t>Couche de matériau granulaire sous la dalle</a:t>
            </a:r>
          </a:p>
          <a:p>
            <a:pPr lvl="3"/>
            <a:r>
              <a:rPr lang="fr-CA" noProof="0" dirty="0" smtClean="0"/>
              <a:t>Tuyau muni d’un couvercle et étiqueté</a:t>
            </a:r>
          </a:p>
          <a:p>
            <a:pPr lvl="3"/>
            <a:r>
              <a:rPr lang="fr-CA" noProof="0" dirty="0" smtClean="0"/>
              <a:t>Extrémité inférieure située près du centre de la dalle </a:t>
            </a:r>
          </a:p>
          <a:p>
            <a:pPr lvl="3"/>
            <a:r>
              <a:rPr lang="fr-CA" u="sng" noProof="0" dirty="0" smtClean="0">
                <a:solidFill>
                  <a:srgbClr val="0000FF"/>
                </a:solidFill>
              </a:rPr>
              <a:t>Extrémité supérieure prête pour le système actif</a:t>
            </a:r>
          </a:p>
          <a:p>
            <a:pPr lvl="2"/>
            <a:r>
              <a:rPr lang="fr-CA" u="sng" noProof="0" dirty="0" smtClean="0">
                <a:solidFill>
                  <a:srgbClr val="0000FF"/>
                </a:solidFill>
              </a:rPr>
              <a:t>Solution de performance </a:t>
            </a:r>
          </a:p>
          <a:p>
            <a:pPr lvl="3"/>
            <a:r>
              <a:rPr lang="fr-CA" u="sng" noProof="0" dirty="0" smtClean="0">
                <a:solidFill>
                  <a:srgbClr val="0000FF"/>
                </a:solidFill>
              </a:rPr>
              <a:t>Peut être utilisée pour les dalles structurales, et les systèmes de radon et les remblais novateurs</a:t>
            </a:r>
          </a:p>
        </p:txBody>
      </p:sp>
      <p:pic>
        <p:nvPicPr>
          <p:cNvPr id="36868" name="Picture 6" descr="Radon-mitigation-SSD-interior"/>
          <p:cNvPicPr>
            <a:picLocks noChangeAspect="1" noChangeArrowheads="1"/>
          </p:cNvPicPr>
          <p:nvPr>
            <p:custDataLst>
              <p:tags r:id="rId3"/>
            </p:custDataLst>
          </p:nvPr>
        </p:nvPicPr>
        <p:blipFill>
          <a:blip r:embed="rId6" cstate="print"/>
          <a:srcRect l="15213" t="30865" r="17648"/>
          <a:stretch>
            <a:fillRect/>
          </a:stretch>
        </p:blipFill>
        <p:spPr bwMode="auto">
          <a:xfrm>
            <a:off x="7380312" y="3501008"/>
            <a:ext cx="1371600" cy="1879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custDataLst>
              <p:tags r:id="rId1"/>
            </p:custDataLst>
          </p:nvPr>
        </p:nvSpPr>
        <p:spPr>
          <a:xfrm>
            <a:off x="300038" y="260350"/>
            <a:ext cx="7080250" cy="1042988"/>
          </a:xfrm>
        </p:spPr>
        <p:txBody>
          <a:bodyPr/>
          <a:lstStyle/>
          <a:p>
            <a:r>
              <a:rPr lang="fr-CA" noProof="0" dirty="0" smtClean="0"/>
              <a:t>Modifications au CNB</a:t>
            </a:r>
          </a:p>
        </p:txBody>
      </p:sp>
      <p:sp>
        <p:nvSpPr>
          <p:cNvPr id="37891" name="Rectangle 3"/>
          <p:cNvSpPr>
            <a:spLocks noGrp="1" noChangeArrowheads="1"/>
          </p:cNvSpPr>
          <p:nvPr>
            <p:ph idx="1"/>
            <p:custDataLst>
              <p:tags r:id="rId2"/>
            </p:custDataLst>
          </p:nvPr>
        </p:nvSpPr>
        <p:spPr>
          <a:xfrm>
            <a:off x="304800" y="1628775"/>
            <a:ext cx="8458200" cy="4267200"/>
          </a:xfrm>
        </p:spPr>
        <p:txBody>
          <a:bodyPr/>
          <a:lstStyle/>
          <a:p>
            <a:r>
              <a:rPr lang="fr-CA" noProof="0" dirty="0" smtClean="0"/>
              <a:t>Autres modifications à la partie 9 (radon) – </a:t>
            </a:r>
            <a:r>
              <a:rPr lang="fr-CA" b="1" noProof="0" dirty="0" smtClean="0">
                <a:solidFill>
                  <a:srgbClr val="C00000"/>
                </a:solidFill>
              </a:rPr>
              <a:t>CNB 2010</a:t>
            </a:r>
            <a:endParaRPr lang="fr-CA" noProof="0" dirty="0" smtClean="0">
              <a:solidFill>
                <a:srgbClr val="C00000"/>
              </a:solidFill>
            </a:endParaRPr>
          </a:p>
          <a:p>
            <a:pPr lvl="1"/>
            <a:r>
              <a:rPr lang="fr-CA" noProof="0" dirty="0" smtClean="0"/>
              <a:t>Diverses notes d'annexes mises à jour </a:t>
            </a:r>
            <a:br>
              <a:rPr lang="fr-CA" noProof="0" dirty="0" smtClean="0"/>
            </a:br>
            <a:endParaRPr lang="fr-CA" noProof="0" dirty="0" smtClean="0"/>
          </a:p>
          <a:p>
            <a:pPr lvl="1"/>
            <a:r>
              <a:rPr lang="fr-CA" noProof="0" dirty="0" smtClean="0"/>
              <a:t>Protection contre la dépressurisation </a:t>
            </a:r>
          </a:p>
          <a:p>
            <a:pPr lvl="2"/>
            <a:r>
              <a:rPr lang="fr-CA" noProof="0" dirty="0" smtClean="0"/>
              <a:t>Suppression du radon en tant que déclencheur en ce qui a trait </a:t>
            </a:r>
            <a:br>
              <a:rPr lang="fr-CA" noProof="0" dirty="0" smtClean="0"/>
            </a:br>
            <a:r>
              <a:rPr lang="fr-CA" noProof="0" dirty="0" smtClean="0"/>
              <a:t>aux exigences d’air de compensation</a:t>
            </a:r>
          </a:p>
          <a:p>
            <a:pPr lvl="2"/>
            <a:r>
              <a:rPr lang="fr-CA" noProof="0" dirty="0" smtClean="0"/>
              <a:t>Les ventilateurs de radon sont exclus des dispositifs d’extraction</a:t>
            </a:r>
            <a:br>
              <a:rPr lang="fr-CA" noProof="0" dirty="0" smtClean="0"/>
            </a:br>
            <a:endParaRPr lang="fr-CA" noProof="0" dirty="0" smtClean="0"/>
          </a:p>
          <a:p>
            <a:pPr lvl="1"/>
            <a:r>
              <a:rPr lang="fr-CA" noProof="0" dirty="0" smtClean="0"/>
              <a:t>Risque de gel des fondations</a:t>
            </a:r>
          </a:p>
          <a:p>
            <a:pPr lvl="2"/>
            <a:r>
              <a:rPr lang="fr-CA" noProof="0" dirty="0" smtClean="0"/>
              <a:t>Déplacé du CNB à l’annexe</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6" name="Rectangle 2"/>
          <p:cNvSpPr>
            <a:spLocks noGrp="1" noChangeArrowheads="1"/>
          </p:cNvSpPr>
          <p:nvPr>
            <p:ph type="title"/>
            <p:custDataLst>
              <p:tags r:id="rId1"/>
            </p:custDataLst>
          </p:nvPr>
        </p:nvSpPr>
        <p:spPr>
          <a:xfrm>
            <a:off x="300038" y="260350"/>
            <a:ext cx="7080250" cy="1042988"/>
          </a:xfrm>
        </p:spPr>
        <p:txBody>
          <a:bodyPr/>
          <a:lstStyle/>
          <a:p>
            <a:r>
              <a:rPr lang="fr-CA" noProof="0" dirty="0" smtClean="0"/>
              <a:t>Modifications au Code</a:t>
            </a:r>
          </a:p>
        </p:txBody>
      </p:sp>
      <p:sp>
        <p:nvSpPr>
          <p:cNvPr id="38917" name="Rectangle 3"/>
          <p:cNvSpPr>
            <a:spLocks noGrp="1" noChangeArrowheads="1"/>
          </p:cNvSpPr>
          <p:nvPr>
            <p:ph idx="1"/>
            <p:custDataLst>
              <p:tags r:id="rId2"/>
            </p:custDataLst>
          </p:nvPr>
        </p:nvSpPr>
        <p:spPr>
          <a:xfrm>
            <a:off x="304800" y="1628775"/>
            <a:ext cx="8458200" cy="4267200"/>
          </a:xfrm>
        </p:spPr>
        <p:txBody>
          <a:bodyPr/>
          <a:lstStyle/>
          <a:p>
            <a:r>
              <a:rPr lang="fr-CA" noProof="0" dirty="0" smtClean="0"/>
              <a:t>Autres modifications à la Partie 9 (radon) – </a:t>
            </a:r>
            <a:r>
              <a:rPr lang="fr-CA" b="1" noProof="0" dirty="0" smtClean="0">
                <a:solidFill>
                  <a:srgbClr val="C00000"/>
                </a:solidFill>
              </a:rPr>
              <a:t>CNB 2010</a:t>
            </a:r>
            <a:endParaRPr lang="fr-CA" noProof="0" dirty="0" smtClean="0">
              <a:solidFill>
                <a:srgbClr val="C00000"/>
              </a:solidFill>
            </a:endParaRPr>
          </a:p>
          <a:p>
            <a:pPr lvl="1"/>
            <a:r>
              <a:rPr lang="fr-CA" noProof="0" dirty="0" smtClean="0"/>
              <a:t>Nouvelles notes d'annexe et illustrations</a:t>
            </a:r>
          </a:p>
        </p:txBody>
      </p:sp>
      <p:pic>
        <p:nvPicPr>
          <p:cNvPr id="6146" name="Picture 2"/>
          <p:cNvPicPr>
            <a:picLocks noChangeAspect="1" noChangeArrowheads="1"/>
          </p:cNvPicPr>
          <p:nvPr/>
        </p:nvPicPr>
        <p:blipFill>
          <a:blip r:embed="rId5" cstate="print"/>
          <a:srcRect/>
          <a:stretch>
            <a:fillRect/>
          </a:stretch>
        </p:blipFill>
        <p:spPr bwMode="auto">
          <a:xfrm>
            <a:off x="755575" y="3787864"/>
            <a:ext cx="3864648" cy="2377440"/>
          </a:xfrm>
          <a:prstGeom prst="rect">
            <a:avLst/>
          </a:prstGeom>
          <a:noFill/>
          <a:ln w="9525">
            <a:noFill/>
            <a:miter lim="800000"/>
            <a:headEnd/>
            <a:tailEnd/>
          </a:ln>
        </p:spPr>
      </p:pic>
      <p:pic>
        <p:nvPicPr>
          <p:cNvPr id="1026" name="Picture 2"/>
          <p:cNvPicPr>
            <a:picLocks noChangeAspect="1" noChangeArrowheads="1"/>
          </p:cNvPicPr>
          <p:nvPr/>
        </p:nvPicPr>
        <p:blipFill>
          <a:blip r:embed="rId6" cstate="print"/>
          <a:srcRect/>
          <a:stretch>
            <a:fillRect/>
          </a:stretch>
        </p:blipFill>
        <p:spPr bwMode="auto">
          <a:xfrm>
            <a:off x="5940151" y="2564904"/>
            <a:ext cx="1963392" cy="1920240"/>
          </a:xfrm>
          <a:prstGeom prst="rect">
            <a:avLst/>
          </a:prstGeom>
          <a:noFill/>
          <a:ln w="9525">
            <a:noFill/>
            <a:miter lim="800000"/>
            <a:headEnd/>
            <a:tailEnd/>
          </a:ln>
        </p:spPr>
      </p:pic>
      <p:pic>
        <p:nvPicPr>
          <p:cNvPr id="1027" name="Picture 3"/>
          <p:cNvPicPr>
            <a:picLocks noChangeAspect="1" noChangeArrowheads="1"/>
          </p:cNvPicPr>
          <p:nvPr/>
        </p:nvPicPr>
        <p:blipFill>
          <a:blip r:embed="rId7" cstate="print"/>
          <a:srcRect/>
          <a:stretch>
            <a:fillRect/>
          </a:stretch>
        </p:blipFill>
        <p:spPr bwMode="auto">
          <a:xfrm>
            <a:off x="5148064" y="4509119"/>
            <a:ext cx="2278162" cy="1828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custDataLst>
              <p:tags r:id="rId1"/>
            </p:custDataLst>
          </p:nvPr>
        </p:nvSpPr>
        <p:spPr>
          <a:xfrm>
            <a:off x="300038" y="260350"/>
            <a:ext cx="7080250" cy="1042988"/>
          </a:xfrm>
        </p:spPr>
        <p:txBody>
          <a:bodyPr/>
          <a:lstStyle/>
          <a:p>
            <a:r>
              <a:rPr lang="fr-CA" noProof="0" dirty="0" smtClean="0"/>
              <a:t/>
            </a:r>
            <a:br>
              <a:rPr lang="fr-CA" noProof="0" dirty="0" smtClean="0"/>
            </a:br>
            <a:r>
              <a:rPr lang="fr-CA" noProof="0" dirty="0" smtClean="0"/>
              <a:t>Résumé </a:t>
            </a:r>
          </a:p>
        </p:txBody>
      </p:sp>
      <p:sp>
        <p:nvSpPr>
          <p:cNvPr id="39939" name="Rectangle 3"/>
          <p:cNvSpPr>
            <a:spLocks noGrp="1" noChangeArrowheads="1"/>
          </p:cNvSpPr>
          <p:nvPr>
            <p:ph idx="1"/>
            <p:custDataLst>
              <p:tags r:id="rId2"/>
            </p:custDataLst>
          </p:nvPr>
        </p:nvSpPr>
        <p:spPr>
          <a:xfrm>
            <a:off x="304800" y="1628775"/>
            <a:ext cx="8458200" cy="4267200"/>
          </a:xfrm>
        </p:spPr>
        <p:txBody>
          <a:bodyPr/>
          <a:lstStyle/>
          <a:p>
            <a:r>
              <a:rPr lang="fr-CA" sz="2300" noProof="0" dirty="0" smtClean="0"/>
              <a:t>Le radon est un risque pour la santé</a:t>
            </a:r>
          </a:p>
          <a:p>
            <a:pPr lvl="1"/>
            <a:r>
              <a:rPr lang="fr-CA" noProof="0" dirty="0" smtClean="0"/>
              <a:t>Santé Canada détermine ce risque</a:t>
            </a:r>
          </a:p>
          <a:p>
            <a:r>
              <a:rPr lang="fr-CA" sz="2300" noProof="0" dirty="0" smtClean="0"/>
              <a:t>Les bâtiments fonctionnent comme un système</a:t>
            </a:r>
          </a:p>
          <a:p>
            <a:pPr lvl="1"/>
            <a:r>
              <a:rPr lang="fr-CA" noProof="0" dirty="0" smtClean="0"/>
              <a:t>Protection de base (gaz souterrains)</a:t>
            </a:r>
          </a:p>
          <a:p>
            <a:pPr lvl="1"/>
            <a:r>
              <a:rPr lang="fr-CA" noProof="0" dirty="0" smtClean="0"/>
              <a:t>Dispositions spécifiques (radon)</a:t>
            </a:r>
          </a:p>
          <a:p>
            <a:r>
              <a:rPr lang="fr-CA" sz="2300" noProof="0" dirty="0" smtClean="0"/>
              <a:t>Exigences du CNB </a:t>
            </a:r>
          </a:p>
          <a:p>
            <a:pPr lvl="1"/>
            <a:r>
              <a:rPr lang="fr-CA" noProof="0" dirty="0" smtClean="0"/>
              <a:t>Pour les maisons et les petits bâtiments</a:t>
            </a:r>
          </a:p>
          <a:p>
            <a:pPr lvl="1"/>
            <a:r>
              <a:rPr lang="fr-CA" noProof="0" dirty="0" smtClean="0"/>
              <a:t>Pour les grands bâtiments</a:t>
            </a:r>
          </a:p>
          <a:p>
            <a:r>
              <a:rPr lang="fr-CA" sz="2300" noProof="0" dirty="0" smtClean="0"/>
              <a:t>Le CNB s’applique aux nouvelles constructions seulement</a:t>
            </a:r>
          </a:p>
          <a:p>
            <a:r>
              <a:rPr lang="fr-CA" sz="2300" noProof="0" dirty="0" smtClean="0"/>
              <a:t>La SCHL, SC et l’EPA fournissent une orientation pour les bâtiments existants</a:t>
            </a:r>
          </a:p>
          <a:p>
            <a:r>
              <a:rPr lang="fr-CA" sz="2300" noProof="0" dirty="0" smtClean="0"/>
              <a:t>Des solutions efficaces sont disponibles</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custDataLst>
              <p:tags r:id="rId1"/>
            </p:custDataLst>
          </p:nvPr>
        </p:nvSpPr>
        <p:spPr>
          <a:xfrm>
            <a:off x="300038" y="260350"/>
            <a:ext cx="7080250" cy="1042988"/>
          </a:xfrm>
        </p:spPr>
        <p:txBody>
          <a:bodyPr/>
          <a:lstStyle/>
          <a:p>
            <a:r>
              <a:rPr lang="fr-CA" noProof="0" dirty="0" smtClean="0"/>
              <a:t>Pour en savoir davantage </a:t>
            </a:r>
            <a:br>
              <a:rPr lang="fr-CA" noProof="0" dirty="0" smtClean="0"/>
            </a:br>
            <a:r>
              <a:rPr lang="fr-CA" noProof="0" dirty="0" smtClean="0"/>
              <a:t>sur le radon…</a:t>
            </a:r>
          </a:p>
        </p:txBody>
      </p:sp>
      <p:sp>
        <p:nvSpPr>
          <p:cNvPr id="40963" name="Rectangle 3"/>
          <p:cNvSpPr>
            <a:spLocks noGrp="1" noChangeArrowheads="1"/>
          </p:cNvSpPr>
          <p:nvPr>
            <p:ph idx="1"/>
            <p:custDataLst>
              <p:tags r:id="rId2"/>
            </p:custDataLst>
          </p:nvPr>
        </p:nvSpPr>
        <p:spPr>
          <a:xfrm>
            <a:off x="304800" y="1628775"/>
            <a:ext cx="8458200" cy="4267200"/>
          </a:xfrm>
        </p:spPr>
        <p:txBody>
          <a:bodyPr/>
          <a:lstStyle/>
          <a:p>
            <a:r>
              <a:rPr lang="fr-CA" noProof="0" dirty="0" smtClean="0"/>
              <a:t>Guide de la SCHL </a:t>
            </a:r>
            <a:br>
              <a:rPr lang="fr-CA" noProof="0" dirty="0" smtClean="0"/>
            </a:br>
            <a:r>
              <a:rPr lang="fr-CA" sz="2000" noProof="0" dirty="0" smtClean="0">
                <a:hlinkClick r:id="rId5"/>
              </a:rPr>
              <a:t>http://www.cmhc-schl.gc.ca/odpub/pdf/61328.pdf</a:t>
            </a:r>
            <a:endParaRPr lang="fr-CA" sz="2000" noProof="0" dirty="0" smtClean="0"/>
          </a:p>
          <a:p>
            <a:pPr lvl="1"/>
            <a:endParaRPr lang="fr-CA" noProof="0" dirty="0" smtClean="0"/>
          </a:p>
          <a:p>
            <a:r>
              <a:rPr lang="fr-CA" noProof="0" dirty="0" smtClean="0"/>
              <a:t>Santé Canada – Santé de l’environnement et du milieu de travail </a:t>
            </a:r>
            <a:r>
              <a:rPr lang="fr-CA" sz="2000" noProof="0" dirty="0" smtClean="0">
                <a:hlinkClick r:id="rId6"/>
              </a:rPr>
              <a:t>http://www.hc-sc.gc.ca/ewh-semt/radiation/radon/index-fra.php</a:t>
            </a:r>
            <a:r>
              <a:rPr lang="fr-CA" sz="2000" noProof="0" dirty="0" smtClean="0">
                <a:hlinkClick r:id="rId7"/>
              </a:rPr>
              <a:t> </a:t>
            </a:r>
            <a:endParaRPr lang="fr-CA" sz="2000" noProof="0" dirty="0" smtClean="0"/>
          </a:p>
          <a:p>
            <a:pPr lvl="1"/>
            <a:endParaRPr lang="fr-CA" noProof="0" dirty="0" smtClean="0"/>
          </a:p>
          <a:p>
            <a:r>
              <a:rPr lang="fr-CA" noProof="0" dirty="0" smtClean="0"/>
              <a:t>U.S. Environmental Protection Agency</a:t>
            </a:r>
            <a:br>
              <a:rPr lang="fr-CA" noProof="0" dirty="0" smtClean="0"/>
            </a:br>
            <a:r>
              <a:rPr lang="fr-CA" sz="2000" noProof="0" dirty="0" smtClean="0">
                <a:hlinkClick r:id="rId8"/>
              </a:rPr>
              <a:t>http://www.epa.gov/radon</a:t>
            </a:r>
            <a:r>
              <a:rPr lang="fr-CA" sz="2000" noProof="0" dirty="0" smtClean="0"/>
              <a:t> </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Content Placeholder 2"/>
          <p:cNvSpPr>
            <a:spLocks noGrp="1"/>
          </p:cNvSpPr>
          <p:nvPr>
            <p:ph type="body" idx="1"/>
            <p:custDataLst>
              <p:tags r:id="rId1"/>
            </p:custDataLst>
          </p:nvPr>
        </p:nvSpPr>
        <p:spPr>
          <a:xfrm>
            <a:off x="971550" y="2697163"/>
            <a:ext cx="7391400" cy="1884362"/>
          </a:xfrm>
        </p:spPr>
        <p:txBody>
          <a:bodyPr/>
          <a:lstStyle/>
          <a:p>
            <a:pPr algn="ctr" eaLnBrk="1" hangingPunct="1">
              <a:lnSpc>
                <a:spcPct val="90000"/>
              </a:lnSpc>
              <a:buFontTx/>
              <a:buNone/>
            </a:pPr>
            <a:r>
              <a:rPr lang="fr-CA" sz="3200" b="1" noProof="0" dirty="0" smtClean="0">
                <a:solidFill>
                  <a:srgbClr val="E40000"/>
                </a:solidFill>
              </a:rPr>
              <a:t>www.codesnationaux.ca</a:t>
            </a:r>
          </a:p>
          <a:p>
            <a:pPr algn="ctr" eaLnBrk="1" hangingPunct="1">
              <a:lnSpc>
                <a:spcPct val="90000"/>
              </a:lnSpc>
              <a:buFontTx/>
              <a:buNone/>
            </a:pPr>
            <a:endParaRPr lang="fr-CA" sz="2000" b="1" noProof="0" dirty="0" smtClean="0"/>
          </a:p>
          <a:p>
            <a:pPr algn="ctr" eaLnBrk="1" hangingPunct="1">
              <a:lnSpc>
                <a:spcPct val="90000"/>
              </a:lnSpc>
              <a:buFontTx/>
              <a:buNone/>
            </a:pPr>
            <a:r>
              <a:rPr lang="fr-CA" sz="2000" b="1" noProof="0" dirty="0" smtClean="0"/>
              <a:t>Des questions? </a:t>
            </a:r>
          </a:p>
          <a:p>
            <a:pPr algn="ctr" eaLnBrk="1" hangingPunct="1">
              <a:lnSpc>
                <a:spcPct val="90000"/>
              </a:lnSpc>
              <a:buFontTx/>
              <a:buNone/>
            </a:pPr>
            <a:r>
              <a:rPr lang="fr-CA" sz="2000" b="1" noProof="0" dirty="0" smtClean="0"/>
              <a:t>Veuillez communiquer avec </a:t>
            </a:r>
            <a:r>
              <a:rPr lang="fr-CA" sz="2000" u="sng" noProof="0" dirty="0" smtClean="0">
                <a:hlinkClick r:id="rId4"/>
              </a:rPr>
              <a:t>codes@cnrc-nrc.gc.ca</a:t>
            </a:r>
            <a:endParaRPr lang="fr-CA" sz="2000" b="1" noProof="0" dirty="0" smtClean="0"/>
          </a:p>
          <a:p>
            <a:pPr algn="ctr" eaLnBrk="1" hangingPunct="1">
              <a:lnSpc>
                <a:spcPct val="90000"/>
              </a:lnSpc>
              <a:buFontTx/>
              <a:buNone/>
            </a:pPr>
            <a:endParaRPr lang="fr-CA" sz="2000" i="1" noProof="0" dirty="0" smtClean="0"/>
          </a:p>
          <a:p>
            <a:pPr algn="ctr" eaLnBrk="1" hangingPunct="1">
              <a:lnSpc>
                <a:spcPct val="90000"/>
              </a:lnSpc>
              <a:buFontTx/>
              <a:buNone/>
            </a:pPr>
            <a:r>
              <a:rPr lang="fr-CA" sz="1800" i="1" noProof="0" dirty="0" smtClean="0"/>
              <a:t>Merci!</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custDataLst>
              <p:tags r:id="rId1"/>
            </p:custDataLst>
          </p:nvPr>
        </p:nvSpPr>
        <p:spPr>
          <a:xfrm>
            <a:off x="300038" y="260350"/>
            <a:ext cx="7080250" cy="1042988"/>
          </a:xfrm>
        </p:spPr>
        <p:txBody>
          <a:bodyPr/>
          <a:lstStyle/>
          <a:p>
            <a:r>
              <a:rPr lang="fr-CA" noProof="0" dirty="0" smtClean="0"/>
              <a:t>Aperçu </a:t>
            </a:r>
          </a:p>
        </p:txBody>
      </p:sp>
      <p:sp>
        <p:nvSpPr>
          <p:cNvPr id="9219" name="Content Placeholder 2"/>
          <p:cNvSpPr>
            <a:spLocks noGrp="1"/>
          </p:cNvSpPr>
          <p:nvPr>
            <p:ph idx="1"/>
            <p:custDataLst>
              <p:tags r:id="rId2"/>
            </p:custDataLst>
          </p:nvPr>
        </p:nvSpPr>
        <p:spPr>
          <a:xfrm>
            <a:off x="304800" y="1628775"/>
            <a:ext cx="8458200" cy="4267200"/>
          </a:xfrm>
        </p:spPr>
        <p:txBody>
          <a:bodyPr/>
          <a:lstStyle/>
          <a:p>
            <a:r>
              <a:rPr lang="fr-CA" noProof="0" dirty="0" smtClean="0"/>
              <a:t>Information générale sur le radon</a:t>
            </a:r>
          </a:p>
          <a:p>
            <a:r>
              <a:rPr lang="fr-CA" noProof="0" dirty="0" smtClean="0"/>
              <a:t>Élaboration des modifications proposées</a:t>
            </a:r>
          </a:p>
          <a:p>
            <a:r>
              <a:rPr lang="fr-CA" noProof="0" dirty="0" smtClean="0"/>
              <a:t>Modifications proposées</a:t>
            </a:r>
          </a:p>
          <a:p>
            <a:pPr lvl="1"/>
            <a:r>
              <a:rPr lang="fr-CA" noProof="0" dirty="0" smtClean="0"/>
              <a:t>Partie 5</a:t>
            </a:r>
          </a:p>
          <a:p>
            <a:pPr lvl="1"/>
            <a:r>
              <a:rPr lang="fr-CA" noProof="0" dirty="0" smtClean="0"/>
              <a:t>Partie 6</a:t>
            </a:r>
          </a:p>
          <a:p>
            <a:pPr lvl="1"/>
            <a:r>
              <a:rPr lang="fr-CA" noProof="0" dirty="0" smtClean="0"/>
              <a:t>Partie 9</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12" descr="temp radon image.jpg"/>
          <p:cNvPicPr>
            <a:picLocks noChangeAspect="1"/>
          </p:cNvPicPr>
          <p:nvPr>
            <p:custDataLst>
              <p:tags r:id="rId1"/>
            </p:custDataLst>
          </p:nvPr>
        </p:nvPicPr>
        <p:blipFill>
          <a:blip r:embed="rId8" cstate="print"/>
          <a:stretch>
            <a:fillRect/>
          </a:stretch>
        </p:blipFill>
        <p:spPr bwMode="auto">
          <a:xfrm>
            <a:off x="1403648" y="3792084"/>
            <a:ext cx="2514600" cy="2733260"/>
          </a:xfrm>
          <a:prstGeom prst="rect">
            <a:avLst/>
          </a:prstGeom>
          <a:noFill/>
          <a:ln w="9525">
            <a:noFill/>
            <a:miter lim="800000"/>
            <a:headEnd/>
            <a:tailEnd/>
          </a:ln>
        </p:spPr>
      </p:pic>
      <p:pic>
        <p:nvPicPr>
          <p:cNvPr id="10243" name="Picture 9"/>
          <p:cNvPicPr>
            <a:picLocks noChangeAspect="1" noChangeArrowheads="1"/>
          </p:cNvPicPr>
          <p:nvPr>
            <p:custDataLst>
              <p:tags r:id="rId2"/>
            </p:custDataLst>
          </p:nvPr>
        </p:nvPicPr>
        <p:blipFill>
          <a:blip r:embed="rId9" cstate="print"/>
          <a:srcRect/>
          <a:stretch>
            <a:fillRect/>
          </a:stretch>
        </p:blipFill>
        <p:spPr bwMode="auto">
          <a:xfrm>
            <a:off x="612775" y="1427163"/>
            <a:ext cx="1479550" cy="1479550"/>
          </a:xfrm>
          <a:prstGeom prst="rect">
            <a:avLst/>
          </a:prstGeom>
          <a:noFill/>
          <a:ln w="9525">
            <a:noFill/>
            <a:miter lim="800000"/>
            <a:headEnd/>
            <a:tailEnd/>
          </a:ln>
        </p:spPr>
      </p:pic>
      <p:pic>
        <p:nvPicPr>
          <p:cNvPr id="10244" name="Picture 8"/>
          <p:cNvPicPr>
            <a:picLocks noChangeAspect="1" noChangeArrowheads="1"/>
          </p:cNvPicPr>
          <p:nvPr>
            <p:custDataLst>
              <p:tags r:id="rId3"/>
            </p:custDataLst>
          </p:nvPr>
        </p:nvPicPr>
        <p:blipFill>
          <a:blip r:embed="rId10" cstate="print"/>
          <a:srcRect r="2390"/>
          <a:stretch>
            <a:fillRect/>
          </a:stretch>
        </p:blipFill>
        <p:spPr bwMode="auto">
          <a:xfrm>
            <a:off x="6012160" y="3552403"/>
            <a:ext cx="2219325" cy="2828925"/>
          </a:xfrm>
          <a:prstGeom prst="rect">
            <a:avLst/>
          </a:prstGeom>
          <a:noFill/>
          <a:ln w="9525">
            <a:noFill/>
            <a:miter lim="800000"/>
            <a:headEnd/>
            <a:tailEnd/>
          </a:ln>
        </p:spPr>
      </p:pic>
      <p:sp>
        <p:nvSpPr>
          <p:cNvPr id="10245" name="Rectangle 7"/>
          <p:cNvSpPr>
            <a:spLocks noGrp="1" noChangeArrowheads="1"/>
          </p:cNvSpPr>
          <p:nvPr>
            <p:ph type="title"/>
            <p:custDataLst>
              <p:tags r:id="rId4"/>
            </p:custDataLst>
          </p:nvPr>
        </p:nvSpPr>
        <p:spPr>
          <a:xfrm>
            <a:off x="300038" y="260350"/>
            <a:ext cx="7080250" cy="1042988"/>
          </a:xfrm>
        </p:spPr>
        <p:txBody>
          <a:bodyPr/>
          <a:lstStyle/>
          <a:p>
            <a:r>
              <a:rPr lang="fr-CA" noProof="0" dirty="0" smtClean="0"/>
              <a:t>Qu’est-ce que le radon?	</a:t>
            </a:r>
          </a:p>
        </p:txBody>
      </p:sp>
      <p:sp>
        <p:nvSpPr>
          <p:cNvPr id="10246" name="Rectangle 8"/>
          <p:cNvSpPr>
            <a:spLocks noGrp="1" noChangeArrowheads="1"/>
          </p:cNvSpPr>
          <p:nvPr>
            <p:ph idx="1"/>
            <p:custDataLst>
              <p:tags r:id="rId5"/>
            </p:custDataLst>
          </p:nvPr>
        </p:nvSpPr>
        <p:spPr>
          <a:xfrm>
            <a:off x="2511053" y="1700435"/>
            <a:ext cx="6372225" cy="3960813"/>
          </a:xfrm>
        </p:spPr>
        <p:txBody>
          <a:bodyPr/>
          <a:lstStyle/>
          <a:p>
            <a:pPr lvl="1"/>
            <a:r>
              <a:rPr lang="fr-CA" noProof="0" dirty="0" smtClean="0"/>
              <a:t>Le radon est un gaz radioactif naturel</a:t>
            </a:r>
          </a:p>
          <a:p>
            <a:pPr lvl="1"/>
            <a:r>
              <a:rPr lang="fr-CA" noProof="0" dirty="0" smtClean="0"/>
              <a:t>Il est produit par la désintégration de l’uranium</a:t>
            </a:r>
          </a:p>
          <a:p>
            <a:pPr lvl="1"/>
            <a:r>
              <a:rPr lang="fr-CA" noProof="0" dirty="0" smtClean="0"/>
              <a:t>Pendant la désintégration, des particules alpha sont émises</a:t>
            </a:r>
          </a:p>
          <a:p>
            <a:pPr lvl="1"/>
            <a:r>
              <a:rPr lang="fr-CA" noProof="0" dirty="0" smtClean="0"/>
              <a:t>L’inhalation des particules endommage les poumons</a:t>
            </a:r>
          </a:p>
          <a:p>
            <a:pPr lvl="1"/>
            <a:endParaRPr lang="fr-CA" noProof="0" dirty="0" smtClean="0"/>
          </a:p>
          <a:p>
            <a:pPr lvl="1">
              <a:spcAft>
                <a:spcPts val="100"/>
              </a:spcAft>
              <a:buFontTx/>
              <a:buNone/>
            </a:pPr>
            <a:r>
              <a:rPr lang="fr-CA" sz="2400" b="1" noProof="0" dirty="0" smtClean="0"/>
              <a:t>Inodore </a:t>
            </a:r>
          </a:p>
          <a:p>
            <a:pPr lvl="2">
              <a:spcAft>
                <a:spcPts val="100"/>
              </a:spcAft>
              <a:buFontTx/>
              <a:buNone/>
            </a:pPr>
            <a:r>
              <a:rPr lang="fr-CA" sz="2400" b="1" noProof="0" dirty="0" smtClean="0"/>
              <a:t>Insipide </a:t>
            </a:r>
          </a:p>
          <a:p>
            <a:pPr lvl="3">
              <a:spcAft>
                <a:spcPts val="100"/>
              </a:spcAft>
              <a:buFontTx/>
              <a:buNone/>
            </a:pPr>
            <a:r>
              <a:rPr lang="fr-CA" sz="2400" b="1" noProof="0" dirty="0" smtClean="0"/>
              <a:t>Incolore </a:t>
            </a:r>
          </a:p>
          <a:p>
            <a:pPr lvl="1"/>
            <a:endParaRPr lang="fr-CA" noProof="0" dirty="0" smtClean="0"/>
          </a:p>
          <a:p>
            <a:pPr lvl="1"/>
            <a:endParaRPr lang="fr-CA" noProof="0" dirty="0" smtClean="0"/>
          </a:p>
          <a:p>
            <a:endParaRPr lang="fr-CA" noProof="0" dirty="0" smtClean="0"/>
          </a:p>
        </p:txBody>
      </p:sp>
      <p:sp>
        <p:nvSpPr>
          <p:cNvPr id="8" name="Rectangle 7"/>
          <p:cNvSpPr/>
          <p:nvPr/>
        </p:nvSpPr>
        <p:spPr bwMode="auto">
          <a:xfrm>
            <a:off x="2627784" y="5229200"/>
            <a:ext cx="432048" cy="144016"/>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rgbClr val="FFFFFF"/>
              </a:solidFill>
              <a:effectLst/>
              <a:latin typeface="Arial" charset="0"/>
            </a:endParaRPr>
          </a:p>
        </p:txBody>
      </p:sp>
      <p:sp>
        <p:nvSpPr>
          <p:cNvPr id="7" name="TextBox 6"/>
          <p:cNvSpPr txBox="1"/>
          <p:nvPr/>
        </p:nvSpPr>
        <p:spPr>
          <a:xfrm>
            <a:off x="2555776" y="5203939"/>
            <a:ext cx="538930" cy="176972"/>
          </a:xfrm>
          <a:prstGeom prst="rect">
            <a:avLst/>
          </a:prstGeom>
          <a:noFill/>
        </p:spPr>
        <p:txBody>
          <a:bodyPr wrap="none" rtlCol="0">
            <a:spAutoFit/>
          </a:bodyPr>
          <a:lstStyle/>
          <a:p>
            <a:r>
              <a:rPr lang="en-US" sz="550" dirty="0" smtClean="0">
                <a:solidFill>
                  <a:schemeClr val="tx1"/>
                </a:solidFill>
              </a:rPr>
              <a:t>Plomb-210</a:t>
            </a:r>
            <a:endParaRPr lang="en-US" sz="550" dirty="0">
              <a:solidFill>
                <a:schemeClr val="tx1"/>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8" name="Rectangle 2"/>
          <p:cNvSpPr>
            <a:spLocks noGrp="1" noChangeArrowheads="1"/>
          </p:cNvSpPr>
          <p:nvPr>
            <p:ph type="title"/>
            <p:custDataLst>
              <p:tags r:id="rId1"/>
            </p:custDataLst>
          </p:nvPr>
        </p:nvSpPr>
        <p:spPr>
          <a:xfrm>
            <a:off x="300038" y="260350"/>
            <a:ext cx="7080250" cy="1042988"/>
          </a:xfrm>
        </p:spPr>
        <p:txBody>
          <a:bodyPr/>
          <a:lstStyle/>
          <a:p>
            <a:pPr eaLnBrk="1" hangingPunct="1"/>
            <a:r>
              <a:rPr lang="fr-CA" noProof="0" dirty="0" smtClean="0"/>
              <a:t>D’où vient le radon?	</a:t>
            </a:r>
          </a:p>
        </p:txBody>
      </p:sp>
      <p:sp>
        <p:nvSpPr>
          <p:cNvPr id="11269" name="Text Box 6"/>
          <p:cNvSpPr txBox="1">
            <a:spLocks noChangeArrowheads="1"/>
          </p:cNvSpPr>
          <p:nvPr>
            <p:custDataLst>
              <p:tags r:id="rId2"/>
            </p:custDataLst>
          </p:nvPr>
        </p:nvSpPr>
        <p:spPr bwMode="auto">
          <a:xfrm>
            <a:off x="323850" y="6392863"/>
            <a:ext cx="5678488" cy="244475"/>
          </a:xfrm>
          <a:prstGeom prst="rect">
            <a:avLst/>
          </a:prstGeom>
          <a:noFill/>
          <a:ln w="9525">
            <a:noFill/>
            <a:miter lim="800000"/>
            <a:headEnd/>
            <a:tailEnd/>
          </a:ln>
        </p:spPr>
        <p:txBody>
          <a:bodyPr>
            <a:spAutoFit/>
          </a:bodyPr>
          <a:lstStyle/>
          <a:p>
            <a:pPr>
              <a:spcBef>
                <a:spcPct val="50000"/>
              </a:spcBef>
            </a:pPr>
            <a:r>
              <a:rPr lang="fr-CA" sz="1000" b="0" i="1" dirty="0" smtClean="0">
                <a:solidFill>
                  <a:srgbClr val="000066"/>
                </a:solidFill>
              </a:rPr>
              <a:t>Illustrations tirées de : Le radon : guide à l’usage des propriétaires canadiens (SCHL – 2007)</a:t>
            </a:r>
            <a:endParaRPr lang="fr-CA" sz="1000" b="0" i="1" dirty="0">
              <a:solidFill>
                <a:srgbClr val="000066"/>
              </a:solidFill>
            </a:endParaRPr>
          </a:p>
        </p:txBody>
      </p:sp>
      <p:pic>
        <p:nvPicPr>
          <p:cNvPr id="1026" name="Picture 2"/>
          <p:cNvPicPr>
            <a:picLocks noChangeAspect="1" noChangeArrowheads="1"/>
          </p:cNvPicPr>
          <p:nvPr/>
        </p:nvPicPr>
        <p:blipFill>
          <a:blip r:embed="rId5" cstate="print"/>
          <a:srcRect/>
          <a:stretch>
            <a:fillRect/>
          </a:stretch>
        </p:blipFill>
        <p:spPr bwMode="auto">
          <a:xfrm>
            <a:off x="395536" y="2132856"/>
            <a:ext cx="4087368" cy="3766790"/>
          </a:xfrm>
          <a:prstGeom prst="rect">
            <a:avLst/>
          </a:prstGeom>
          <a:noFill/>
          <a:ln w="9525">
            <a:noFill/>
            <a:miter lim="800000"/>
            <a:headEnd/>
            <a:tailEnd/>
          </a:ln>
        </p:spPr>
      </p:pic>
      <p:pic>
        <p:nvPicPr>
          <p:cNvPr id="1028" name="Picture 4"/>
          <p:cNvPicPr>
            <a:picLocks noChangeAspect="1" noChangeArrowheads="1"/>
          </p:cNvPicPr>
          <p:nvPr/>
        </p:nvPicPr>
        <p:blipFill>
          <a:blip r:embed="rId6" cstate="print"/>
          <a:srcRect/>
          <a:stretch>
            <a:fillRect/>
          </a:stretch>
        </p:blipFill>
        <p:spPr bwMode="auto">
          <a:xfrm>
            <a:off x="5076056" y="1628800"/>
            <a:ext cx="3642572" cy="4343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p:cNvSpPr>
            <a:spLocks noGrp="1" noChangeArrowheads="1"/>
          </p:cNvSpPr>
          <p:nvPr>
            <p:ph type="title"/>
            <p:custDataLst>
              <p:tags r:id="rId1"/>
            </p:custDataLst>
          </p:nvPr>
        </p:nvSpPr>
        <p:spPr>
          <a:xfrm>
            <a:off x="300038" y="260350"/>
            <a:ext cx="7080250" cy="1042988"/>
          </a:xfrm>
        </p:spPr>
        <p:txBody>
          <a:bodyPr/>
          <a:lstStyle/>
          <a:p>
            <a:pPr eaLnBrk="1" hangingPunct="1"/>
            <a:r>
              <a:rPr lang="fr-CA" noProof="0" dirty="0" smtClean="0"/>
              <a:t>Pourquoi devons-nous porter attention à ce problème?</a:t>
            </a:r>
          </a:p>
        </p:txBody>
      </p:sp>
      <p:sp>
        <p:nvSpPr>
          <p:cNvPr id="12291" name="Rectangle 8"/>
          <p:cNvSpPr>
            <a:spLocks noGrp="1" noChangeArrowheads="1"/>
          </p:cNvSpPr>
          <p:nvPr>
            <p:ph idx="1"/>
            <p:custDataLst>
              <p:tags r:id="rId2"/>
            </p:custDataLst>
          </p:nvPr>
        </p:nvSpPr>
        <p:spPr>
          <a:xfrm>
            <a:off x="4067944" y="1653505"/>
            <a:ext cx="4843410" cy="4295775"/>
          </a:xfrm>
        </p:spPr>
        <p:txBody>
          <a:bodyPr/>
          <a:lstStyle/>
          <a:p>
            <a:pPr lvl="1" eaLnBrk="1" hangingPunct="1"/>
            <a:r>
              <a:rPr lang="fr-CA" noProof="0" dirty="0" smtClean="0"/>
              <a:t>Santé Canada estime que 1 900 décès attribuables au cancer du poumon chaque année sont causés par le radon</a:t>
            </a:r>
          </a:p>
          <a:p>
            <a:pPr lvl="1" eaLnBrk="1" hangingPunct="1"/>
            <a:r>
              <a:rPr lang="fr-CA" noProof="0" dirty="0" smtClean="0"/>
              <a:t>Nous passons plus de temps à l’intérieur, y compris dans les sous-sols</a:t>
            </a:r>
          </a:p>
          <a:p>
            <a:pPr lvl="1" eaLnBrk="1" hangingPunct="1"/>
            <a:r>
              <a:rPr lang="fr-CA" noProof="0" dirty="0" smtClean="0"/>
              <a:t>Les bâtiments sont plus étanches</a:t>
            </a:r>
            <a:endParaRPr lang="fr-CA" sz="1800" noProof="0" dirty="0" smtClean="0"/>
          </a:p>
          <a:p>
            <a:pPr lvl="1" eaLnBrk="1" hangingPunct="1"/>
            <a:r>
              <a:rPr lang="fr-CA" noProof="0" dirty="0" smtClean="0"/>
              <a:t>Dans certaines régions, le risque de présence de radon dans le sol est élevé</a:t>
            </a:r>
          </a:p>
          <a:p>
            <a:pPr lvl="1" eaLnBrk="1" hangingPunct="1">
              <a:lnSpc>
                <a:spcPct val="90000"/>
              </a:lnSpc>
            </a:pPr>
            <a:endParaRPr lang="fr-CA" noProof="0" dirty="0" smtClean="0"/>
          </a:p>
          <a:p>
            <a:pPr lvl="1" eaLnBrk="1" hangingPunct="1">
              <a:lnSpc>
                <a:spcPct val="90000"/>
              </a:lnSpc>
            </a:pPr>
            <a:r>
              <a:rPr lang="fr-CA" b="1" noProof="0" dirty="0" smtClean="0"/>
              <a:t>Santé Canada a réduit le niveau d’exposition acceptable de 800 Bq/m³ à 200 Bq/m³</a:t>
            </a:r>
            <a:endParaRPr lang="fr-CA" noProof="0" dirty="0" smtClean="0"/>
          </a:p>
          <a:p>
            <a:pPr marL="0" indent="0" eaLnBrk="1" hangingPunct="1"/>
            <a:endParaRPr lang="fr-CA" noProof="0" dirty="0" smtClean="0"/>
          </a:p>
        </p:txBody>
      </p:sp>
      <p:grpSp>
        <p:nvGrpSpPr>
          <p:cNvPr id="12292" name="Group 12"/>
          <p:cNvGrpSpPr>
            <a:grpSpLocks/>
          </p:cNvGrpSpPr>
          <p:nvPr>
            <p:custDataLst>
              <p:tags r:id="rId3"/>
            </p:custDataLst>
          </p:nvPr>
        </p:nvGrpSpPr>
        <p:grpSpPr bwMode="auto">
          <a:xfrm>
            <a:off x="323850" y="1557339"/>
            <a:ext cx="4424363" cy="4705351"/>
            <a:chOff x="682704" y="1770567"/>
            <a:chExt cx="4424363" cy="4705351"/>
          </a:xfrm>
        </p:grpSpPr>
        <p:grpSp>
          <p:nvGrpSpPr>
            <p:cNvPr id="12293" name="Group 14"/>
            <p:cNvGrpSpPr>
              <a:grpSpLocks/>
            </p:cNvGrpSpPr>
            <p:nvPr/>
          </p:nvGrpSpPr>
          <p:grpSpPr bwMode="auto">
            <a:xfrm>
              <a:off x="682704" y="1770567"/>
              <a:ext cx="4424363" cy="4705351"/>
              <a:chOff x="416" y="1120"/>
              <a:chExt cx="2787" cy="2964"/>
            </a:xfrm>
          </p:grpSpPr>
          <p:pic>
            <p:nvPicPr>
              <p:cNvPr id="12298" name="Picture 11"/>
              <p:cNvPicPr>
                <a:picLocks noChangeAspect="1" noChangeArrowheads="1"/>
              </p:cNvPicPr>
              <p:nvPr/>
            </p:nvPicPr>
            <p:blipFill>
              <a:blip r:embed="rId6" cstate="print"/>
              <a:srcRect l="9468" t="12959" r="35556" b="4898"/>
              <a:stretch>
                <a:fillRect/>
              </a:stretch>
            </p:blipFill>
            <p:spPr bwMode="auto">
              <a:xfrm>
                <a:off x="416" y="1120"/>
                <a:ext cx="2567" cy="2599"/>
              </a:xfrm>
              <a:prstGeom prst="rect">
                <a:avLst/>
              </a:prstGeom>
              <a:noFill/>
              <a:ln w="9525">
                <a:noFill/>
                <a:miter lim="800000"/>
                <a:headEnd/>
                <a:tailEnd/>
              </a:ln>
            </p:spPr>
          </p:pic>
          <p:sp>
            <p:nvSpPr>
              <p:cNvPr id="12299" name="Rectangle 13"/>
              <p:cNvSpPr>
                <a:spLocks noChangeArrowheads="1"/>
              </p:cNvSpPr>
              <p:nvPr/>
            </p:nvSpPr>
            <p:spPr bwMode="auto">
              <a:xfrm>
                <a:off x="446" y="3756"/>
                <a:ext cx="2757" cy="328"/>
              </a:xfrm>
              <a:prstGeom prst="rect">
                <a:avLst/>
              </a:prstGeom>
              <a:noFill/>
              <a:ln w="9525">
                <a:noFill/>
                <a:miter lim="800000"/>
                <a:headEnd/>
                <a:tailEnd/>
              </a:ln>
            </p:spPr>
            <p:txBody>
              <a:bodyPr/>
              <a:lstStyle/>
              <a:p>
                <a:pPr algn="ctr">
                  <a:spcBef>
                    <a:spcPts val="600"/>
                  </a:spcBef>
                  <a:spcAft>
                    <a:spcPts val="600"/>
                  </a:spcAft>
                </a:pPr>
                <a:r>
                  <a:rPr lang="fr-CA" sz="1800" dirty="0" smtClean="0">
                    <a:solidFill>
                      <a:srgbClr val="660066"/>
                    </a:solidFill>
                  </a:rPr>
                  <a:t>Exposition mondiale moyenne aux sources de rayonnement</a:t>
                </a:r>
                <a:endParaRPr lang="fr-CA" sz="1800" dirty="0">
                  <a:solidFill>
                    <a:srgbClr val="660066"/>
                  </a:solidFill>
                </a:endParaRPr>
              </a:p>
            </p:txBody>
          </p:sp>
        </p:grpSp>
        <p:sp>
          <p:nvSpPr>
            <p:cNvPr id="12294" name="TextBox 8"/>
            <p:cNvSpPr txBox="1">
              <a:spLocks noChangeArrowheads="1"/>
            </p:cNvSpPr>
            <p:nvPr/>
          </p:nvSpPr>
          <p:spPr bwMode="auto">
            <a:xfrm>
              <a:off x="2706701" y="2758968"/>
              <a:ext cx="1216041" cy="523220"/>
            </a:xfrm>
            <a:prstGeom prst="rect">
              <a:avLst/>
            </a:prstGeom>
            <a:noFill/>
            <a:ln w="9525">
              <a:noFill/>
              <a:miter lim="800000"/>
              <a:headEnd/>
              <a:tailEnd/>
            </a:ln>
          </p:spPr>
          <p:txBody>
            <a:bodyPr wrap="square">
              <a:spAutoFit/>
            </a:bodyPr>
            <a:lstStyle/>
            <a:p>
              <a:pPr algn="ctr"/>
              <a:r>
                <a:rPr lang="en-CA" sz="1400" dirty="0"/>
                <a:t>Rayons cosmiques</a:t>
              </a:r>
            </a:p>
          </p:txBody>
        </p:sp>
        <p:sp>
          <p:nvSpPr>
            <p:cNvPr id="12295" name="TextBox 9"/>
            <p:cNvSpPr txBox="1">
              <a:spLocks noChangeArrowheads="1"/>
            </p:cNvSpPr>
            <p:nvPr/>
          </p:nvSpPr>
          <p:spPr bwMode="auto">
            <a:xfrm>
              <a:off x="2844872" y="5070988"/>
              <a:ext cx="1085850" cy="304800"/>
            </a:xfrm>
            <a:prstGeom prst="rect">
              <a:avLst/>
            </a:prstGeom>
            <a:noFill/>
            <a:ln w="9525">
              <a:noFill/>
              <a:miter lim="800000"/>
              <a:headEnd/>
              <a:tailEnd/>
            </a:ln>
          </p:spPr>
          <p:txBody>
            <a:bodyPr>
              <a:spAutoFit/>
            </a:bodyPr>
            <a:lstStyle/>
            <a:p>
              <a:pPr algn="ctr"/>
              <a:r>
                <a:rPr lang="en-CA" sz="1400" dirty="0">
                  <a:solidFill>
                    <a:srgbClr val="000000"/>
                  </a:solidFill>
                </a:rPr>
                <a:t>Ingestion </a:t>
              </a:r>
            </a:p>
          </p:txBody>
        </p:sp>
        <p:sp>
          <p:nvSpPr>
            <p:cNvPr id="12296" name="TextBox 10"/>
            <p:cNvSpPr txBox="1">
              <a:spLocks noChangeArrowheads="1"/>
            </p:cNvSpPr>
            <p:nvPr/>
          </p:nvSpPr>
          <p:spPr bwMode="auto">
            <a:xfrm>
              <a:off x="3430656" y="3975134"/>
              <a:ext cx="1198560" cy="738664"/>
            </a:xfrm>
            <a:prstGeom prst="rect">
              <a:avLst/>
            </a:prstGeom>
            <a:noFill/>
            <a:ln w="9525">
              <a:noFill/>
              <a:miter lim="800000"/>
              <a:headEnd/>
              <a:tailEnd/>
            </a:ln>
          </p:spPr>
          <p:txBody>
            <a:bodyPr wrap="square">
              <a:spAutoFit/>
            </a:bodyPr>
            <a:lstStyle/>
            <a:p>
              <a:pPr algn="ctr"/>
              <a:r>
                <a:rPr lang="en-CA" sz="1400" dirty="0"/>
                <a:t>Sources terrestres externes</a:t>
              </a:r>
            </a:p>
          </p:txBody>
        </p:sp>
        <p:sp>
          <p:nvSpPr>
            <p:cNvPr id="12297" name="TextBox 11"/>
            <p:cNvSpPr txBox="1">
              <a:spLocks noChangeArrowheads="1"/>
            </p:cNvSpPr>
            <p:nvPr/>
          </p:nvSpPr>
          <p:spPr bwMode="auto">
            <a:xfrm>
              <a:off x="1263729" y="3545391"/>
              <a:ext cx="1085850" cy="517525"/>
            </a:xfrm>
            <a:prstGeom prst="rect">
              <a:avLst/>
            </a:prstGeom>
            <a:solidFill>
              <a:srgbClr val="660066"/>
            </a:solidFill>
            <a:ln w="9525">
              <a:noFill/>
              <a:miter lim="800000"/>
              <a:headEnd/>
              <a:tailEnd/>
            </a:ln>
          </p:spPr>
          <p:txBody>
            <a:bodyPr>
              <a:spAutoFit/>
            </a:bodyPr>
            <a:lstStyle/>
            <a:p>
              <a:pPr algn="ctr"/>
              <a:r>
                <a:rPr lang="en-CA" sz="1400" dirty="0"/>
                <a:t>Inhalation de radon</a:t>
              </a:r>
            </a:p>
          </p:txBody>
        </p:sp>
      </p:grpSp>
      <p:grpSp>
        <p:nvGrpSpPr>
          <p:cNvPr id="12" name="Group 15"/>
          <p:cNvGrpSpPr>
            <a:grpSpLocks/>
          </p:cNvGrpSpPr>
          <p:nvPr/>
        </p:nvGrpSpPr>
        <p:grpSpPr bwMode="auto">
          <a:xfrm>
            <a:off x="4788024" y="6172348"/>
            <a:ext cx="623888" cy="280988"/>
            <a:chOff x="5613749" y="5521170"/>
            <a:chExt cx="622745" cy="281936"/>
          </a:xfrm>
        </p:grpSpPr>
        <p:sp>
          <p:nvSpPr>
            <p:cNvPr id="13" name="Line 4"/>
            <p:cNvSpPr>
              <a:spLocks noChangeShapeType="1"/>
            </p:cNvSpPr>
            <p:nvPr/>
          </p:nvSpPr>
          <p:spPr bwMode="auto">
            <a:xfrm flipV="1">
              <a:off x="5613749" y="5531643"/>
              <a:ext cx="603695" cy="259401"/>
            </a:xfrm>
            <a:prstGeom prst="line">
              <a:avLst/>
            </a:prstGeom>
            <a:noFill/>
            <a:ln w="38100">
              <a:solidFill>
                <a:srgbClr val="FF0000"/>
              </a:solidFill>
              <a:round/>
              <a:headEnd/>
              <a:tailEnd/>
            </a:ln>
          </p:spPr>
          <p:txBody>
            <a:bodyPr/>
            <a:lstStyle/>
            <a:p>
              <a:endParaRPr lang="en-US" sz="2000"/>
            </a:p>
          </p:txBody>
        </p:sp>
        <p:sp>
          <p:nvSpPr>
            <p:cNvPr id="14" name="Line 5"/>
            <p:cNvSpPr>
              <a:spLocks noChangeShapeType="1"/>
            </p:cNvSpPr>
            <p:nvPr/>
          </p:nvSpPr>
          <p:spPr bwMode="auto">
            <a:xfrm>
              <a:off x="5626449" y="5521170"/>
              <a:ext cx="610045" cy="281936"/>
            </a:xfrm>
            <a:prstGeom prst="line">
              <a:avLst/>
            </a:prstGeom>
            <a:noFill/>
            <a:ln w="38100">
              <a:solidFill>
                <a:srgbClr val="FF0000"/>
              </a:solidFill>
              <a:round/>
              <a:headEnd/>
              <a:tailEnd/>
            </a:ln>
          </p:spPr>
          <p:txBody>
            <a:bodyPr/>
            <a:lstStyle/>
            <a:p>
              <a:endParaRPr lang="en-US" sz="200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custDataLst>
              <p:tags r:id="rId1"/>
            </p:custDataLst>
          </p:nvPr>
        </p:nvSpPr>
        <p:spPr>
          <a:xfrm>
            <a:off x="300038" y="260350"/>
            <a:ext cx="7080250" cy="1042988"/>
          </a:xfrm>
        </p:spPr>
        <p:txBody>
          <a:bodyPr/>
          <a:lstStyle/>
          <a:p>
            <a:r>
              <a:rPr lang="fr-CA" noProof="0" dirty="0" smtClean="0"/>
              <a:t>Comment le radon peut-il être mesuré?</a:t>
            </a:r>
          </a:p>
        </p:txBody>
      </p:sp>
      <p:sp>
        <p:nvSpPr>
          <p:cNvPr id="13315" name="Rectangle 3"/>
          <p:cNvSpPr>
            <a:spLocks noGrp="1" noChangeArrowheads="1"/>
          </p:cNvSpPr>
          <p:nvPr>
            <p:ph idx="1"/>
            <p:custDataLst>
              <p:tags r:id="rId2"/>
            </p:custDataLst>
          </p:nvPr>
        </p:nvSpPr>
        <p:spPr>
          <a:xfrm>
            <a:off x="304800" y="1662130"/>
            <a:ext cx="8458200" cy="4267200"/>
          </a:xfrm>
        </p:spPr>
        <p:txBody>
          <a:bodyPr/>
          <a:lstStyle/>
          <a:p>
            <a:r>
              <a:rPr lang="fr-CA" noProof="0" dirty="0" smtClean="0"/>
              <a:t>Santé Canada – essai de détection du radon </a:t>
            </a:r>
          </a:p>
          <a:p>
            <a:pPr lvl="1"/>
            <a:r>
              <a:rPr lang="fr-CA" noProof="0" dirty="0" smtClean="0"/>
              <a:t>Minimum 1 mois pendant la saison de chauffage</a:t>
            </a:r>
          </a:p>
          <a:p>
            <a:pPr lvl="1"/>
            <a:r>
              <a:rPr lang="fr-CA" noProof="0" dirty="0" smtClean="0"/>
              <a:t>Limite annuelle moyenne </a:t>
            </a:r>
            <a:r>
              <a:rPr lang="fr-CA" noProof="0" dirty="0" smtClean="0">
                <a:sym typeface="Symbol" pitchFamily="18" charset="2"/>
              </a:rPr>
              <a:t> </a:t>
            </a:r>
            <a:r>
              <a:rPr lang="fr-CA" noProof="0" dirty="0" smtClean="0"/>
              <a:t>200 Bq/m³</a:t>
            </a:r>
          </a:p>
          <a:p>
            <a:pPr>
              <a:spcBef>
                <a:spcPts val="2400"/>
              </a:spcBef>
            </a:pPr>
            <a:r>
              <a:rPr lang="fr-CA" noProof="0" dirty="0" smtClean="0"/>
              <a:t>Essais en vertu des codes…</a:t>
            </a:r>
          </a:p>
          <a:p>
            <a:pPr lvl="1"/>
            <a:r>
              <a:rPr lang="fr-CA" noProof="0" dirty="0" smtClean="0"/>
              <a:t>pas possibles pendant la construction </a:t>
            </a:r>
          </a:p>
          <a:p>
            <a:pPr lvl="1"/>
            <a:r>
              <a:rPr lang="fr-CA" noProof="0" dirty="0" smtClean="0"/>
              <a:t>non réalisables au moment de la construction </a:t>
            </a:r>
          </a:p>
          <a:p>
            <a:pPr lvl="1"/>
            <a:r>
              <a:rPr lang="fr-CA" noProof="0" dirty="0" smtClean="0"/>
              <a:t>pas pratiques/économiques pour les </a:t>
            </a:r>
            <a:br>
              <a:rPr lang="fr-CA" noProof="0" dirty="0" smtClean="0"/>
            </a:br>
            <a:r>
              <a:rPr lang="fr-CA" noProof="0" dirty="0" smtClean="0"/>
              <a:t>constructeurs</a:t>
            </a:r>
          </a:p>
          <a:p>
            <a:pPr>
              <a:spcBef>
                <a:spcPts val="2400"/>
              </a:spcBef>
            </a:pPr>
            <a:r>
              <a:rPr lang="fr-CA" noProof="0" dirty="0" smtClean="0"/>
              <a:t>Responsabilité d’effectuer des essais</a:t>
            </a:r>
          </a:p>
          <a:p>
            <a:pPr lvl="1"/>
            <a:r>
              <a:rPr lang="fr-CA" noProof="0" dirty="0" smtClean="0"/>
              <a:t>… incombe au propriétaire</a:t>
            </a:r>
          </a:p>
        </p:txBody>
      </p:sp>
      <p:grpSp>
        <p:nvGrpSpPr>
          <p:cNvPr id="13316" name="Group 8"/>
          <p:cNvGrpSpPr>
            <a:grpSpLocks/>
          </p:cNvGrpSpPr>
          <p:nvPr>
            <p:custDataLst>
              <p:tags r:id="rId3"/>
            </p:custDataLst>
          </p:nvPr>
        </p:nvGrpSpPr>
        <p:grpSpPr bwMode="auto">
          <a:xfrm>
            <a:off x="6315075" y="1800225"/>
            <a:ext cx="2419350" cy="4202121"/>
            <a:chOff x="5451475" y="1441450"/>
            <a:chExt cx="3197225" cy="5161824"/>
          </a:xfrm>
        </p:grpSpPr>
        <p:pic>
          <p:nvPicPr>
            <p:cNvPr id="13317" name="Picture 8" descr="D:\B Building Enevlope\Presentations\Radon_short\radon_canister.jpg"/>
            <p:cNvPicPr>
              <a:picLocks noChangeAspect="1" noChangeArrowheads="1"/>
            </p:cNvPicPr>
            <p:nvPr/>
          </p:nvPicPr>
          <p:blipFill>
            <a:blip r:embed="rId6" cstate="print"/>
            <a:srcRect l="12604" t="15555" r="25417" b="22455"/>
            <a:stretch>
              <a:fillRect/>
            </a:stretch>
          </p:blipFill>
          <p:spPr bwMode="auto">
            <a:xfrm>
              <a:off x="6713538" y="1441450"/>
              <a:ext cx="1933575" cy="1450975"/>
            </a:xfrm>
            <a:prstGeom prst="rect">
              <a:avLst/>
            </a:prstGeom>
            <a:noFill/>
            <a:ln w="9525">
              <a:noFill/>
              <a:miter lim="800000"/>
              <a:headEnd/>
              <a:tailEnd/>
            </a:ln>
          </p:spPr>
        </p:pic>
        <p:pic>
          <p:nvPicPr>
            <p:cNvPr id="13318" name="Picture 12" descr="D:\B Building Enevlope\Presentations\Radon_short\RadonDetector2004.jpg"/>
            <p:cNvPicPr>
              <a:picLocks noChangeAspect="1" noChangeArrowheads="1"/>
            </p:cNvPicPr>
            <p:nvPr/>
          </p:nvPicPr>
          <p:blipFill>
            <a:blip r:embed="rId7" cstate="print"/>
            <a:srcRect/>
            <a:stretch>
              <a:fillRect/>
            </a:stretch>
          </p:blipFill>
          <p:spPr bwMode="auto">
            <a:xfrm>
              <a:off x="5451475" y="4945924"/>
              <a:ext cx="2544763" cy="1657350"/>
            </a:xfrm>
            <a:prstGeom prst="rect">
              <a:avLst/>
            </a:prstGeom>
            <a:noFill/>
            <a:ln w="9525">
              <a:noFill/>
              <a:miter lim="800000"/>
              <a:headEnd/>
              <a:tailEnd/>
            </a:ln>
          </p:spPr>
        </p:pic>
        <p:pic>
          <p:nvPicPr>
            <p:cNvPr id="13319" name="Picture 11" descr="D:\B Building Enevlope\Presentations\Radon_short\Milwaukee 107.jpg"/>
            <p:cNvPicPr>
              <a:picLocks noChangeAspect="1" noChangeArrowheads="1"/>
            </p:cNvPicPr>
            <p:nvPr/>
          </p:nvPicPr>
          <p:blipFill>
            <a:blip r:embed="rId8" cstate="print"/>
            <a:srcRect/>
            <a:stretch>
              <a:fillRect/>
            </a:stretch>
          </p:blipFill>
          <p:spPr bwMode="auto">
            <a:xfrm>
              <a:off x="5795963" y="2478453"/>
              <a:ext cx="1679576" cy="1936750"/>
            </a:xfrm>
            <a:prstGeom prst="rect">
              <a:avLst/>
            </a:prstGeom>
            <a:noFill/>
            <a:ln w="9525">
              <a:noFill/>
              <a:miter lim="800000"/>
              <a:headEnd/>
              <a:tailEnd/>
            </a:ln>
          </p:spPr>
        </p:pic>
        <p:pic>
          <p:nvPicPr>
            <p:cNvPr id="13320" name="Picture 14"/>
            <p:cNvPicPr>
              <a:picLocks noChangeAspect="1" noChangeArrowheads="1"/>
            </p:cNvPicPr>
            <p:nvPr/>
          </p:nvPicPr>
          <p:blipFill>
            <a:blip r:embed="rId9" cstate="print"/>
            <a:srcRect/>
            <a:stretch>
              <a:fillRect/>
            </a:stretch>
          </p:blipFill>
          <p:spPr bwMode="auto">
            <a:xfrm>
              <a:off x="7242175" y="3533775"/>
              <a:ext cx="1406525" cy="1577975"/>
            </a:xfrm>
            <a:prstGeom prst="rect">
              <a:avLst/>
            </a:prstGeom>
            <a:noFill/>
            <a:ln w="9525">
              <a:noFill/>
              <a:miter lim="800000"/>
              <a:headEnd/>
              <a:tailEnd/>
            </a:ln>
          </p:spPr>
        </p:pic>
      </p:gr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8" name="Rectangle 6"/>
          <p:cNvSpPr>
            <a:spLocks noGrp="1" noChangeArrowheads="1"/>
          </p:cNvSpPr>
          <p:nvPr>
            <p:ph type="title"/>
            <p:custDataLst>
              <p:tags r:id="rId1"/>
            </p:custDataLst>
          </p:nvPr>
        </p:nvSpPr>
        <p:spPr/>
        <p:txBody>
          <a:bodyPr/>
          <a:lstStyle/>
          <a:p>
            <a:r>
              <a:rPr lang="fr-CA" noProof="0" dirty="0" smtClean="0"/>
              <a:t>Groupe d'étude sur le radon </a:t>
            </a:r>
          </a:p>
        </p:txBody>
      </p:sp>
      <p:sp>
        <p:nvSpPr>
          <p:cNvPr id="14339" name="Rectangle 7"/>
          <p:cNvSpPr>
            <a:spLocks noGrp="1" noChangeArrowheads="1"/>
          </p:cNvSpPr>
          <p:nvPr>
            <p:ph idx="1"/>
            <p:custDataLst>
              <p:tags r:id="rId2"/>
            </p:custDataLst>
          </p:nvPr>
        </p:nvSpPr>
        <p:spPr/>
        <p:txBody>
          <a:bodyPr/>
          <a:lstStyle/>
          <a:p>
            <a:r>
              <a:rPr lang="fr-CA" dirty="0" smtClean="0"/>
              <a:t>Mandat</a:t>
            </a:r>
          </a:p>
          <a:p>
            <a:pPr lvl="1"/>
            <a:r>
              <a:rPr lang="fr-CA" dirty="0" smtClean="0"/>
              <a:t>Valider/examiner les exigences actuelles</a:t>
            </a:r>
          </a:p>
          <a:p>
            <a:pPr lvl="2"/>
            <a:r>
              <a:rPr lang="fr-CA" dirty="0" smtClean="0"/>
              <a:t>La protection offerte par les exigences de construction actuelles </a:t>
            </a:r>
            <a:br>
              <a:rPr lang="fr-CA" dirty="0" smtClean="0"/>
            </a:br>
            <a:r>
              <a:rPr lang="fr-CA" dirty="0" smtClean="0"/>
              <a:t>est-elle adéquate</a:t>
            </a:r>
          </a:p>
          <a:p>
            <a:pPr lvl="3">
              <a:buFontTx/>
              <a:buNone/>
            </a:pPr>
            <a:r>
              <a:rPr lang="fr-CA" dirty="0" smtClean="0"/>
              <a:t>… pour 800 Bq/m³?</a:t>
            </a:r>
          </a:p>
          <a:p>
            <a:pPr lvl="3">
              <a:buFontTx/>
              <a:buNone/>
            </a:pPr>
            <a:r>
              <a:rPr lang="fr-CA" dirty="0" smtClean="0"/>
              <a:t>… pour 200 Bq/m³?</a:t>
            </a:r>
          </a:p>
          <a:p>
            <a:pPr lvl="2"/>
            <a:r>
              <a:rPr lang="fr-CA" dirty="0" smtClean="0"/>
              <a:t>Que peut-on faire pour rendre les exigences actuelles plus efficaces?</a:t>
            </a:r>
          </a:p>
          <a:p>
            <a:pPr lvl="1"/>
            <a:r>
              <a:rPr lang="fr-CA" dirty="0" smtClean="0"/>
              <a:t>Élaborer des modifications quant aux moyens de protection contre l’infiltration du radon</a:t>
            </a:r>
          </a:p>
          <a:p>
            <a:pPr lvl="1"/>
            <a:r>
              <a:rPr lang="fr-CA" dirty="0" smtClean="0"/>
              <a:t>Ne pas considérer </a:t>
            </a:r>
          </a:p>
          <a:p>
            <a:pPr lvl="2"/>
            <a:r>
              <a:rPr lang="fr-CA" dirty="0" smtClean="0"/>
              <a:t>la diffusion du radon au travers des matériaux – contribue faiblement</a:t>
            </a:r>
          </a:p>
          <a:p>
            <a:pPr lvl="2"/>
            <a:r>
              <a:rPr lang="fr-CA" dirty="0" smtClean="0"/>
              <a:t>l’analyse du sol avant la construction – aucune corrélation avec la concentration intérieure</a:t>
            </a:r>
          </a:p>
          <a:p>
            <a:pPr lvl="2"/>
            <a:r>
              <a:rPr lang="fr-CA" dirty="0" smtClean="0"/>
              <a:t>les émanations de radon des matériaux de construction – </a:t>
            </a:r>
            <a:br>
              <a:rPr lang="fr-CA" dirty="0" smtClean="0"/>
            </a:br>
            <a:r>
              <a:rPr lang="fr-CA" dirty="0" smtClean="0"/>
              <a:t>contribuent faiblement</a:t>
            </a:r>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ags/tag10.xml><?xml version="1.0" encoding="utf-8"?>
<p:tagLst xmlns:a="http://schemas.openxmlformats.org/drawingml/2006/main" xmlns:r="http://schemas.openxmlformats.org/officeDocument/2006/relationships" xmlns:p="http://schemas.openxmlformats.org/presentationml/2006/main">
  <p:tag name="NUM" val="1"/>
</p:tagLst>
</file>

<file path=ppt/tags/tag11.xml><?xml version="1.0" encoding="utf-8"?>
<p:tagLst xmlns:a="http://schemas.openxmlformats.org/drawingml/2006/main" xmlns:r="http://schemas.openxmlformats.org/officeDocument/2006/relationships" xmlns:p="http://schemas.openxmlformats.org/presentationml/2006/main">
  <p:tag name="NUM" val="2"/>
</p:tagLst>
</file>

<file path=ppt/tags/tag12.xml><?xml version="1.0" encoding="utf-8"?>
<p:tagLst xmlns:a="http://schemas.openxmlformats.org/drawingml/2006/main" xmlns:r="http://schemas.openxmlformats.org/officeDocument/2006/relationships" xmlns:p="http://schemas.openxmlformats.org/presentationml/2006/main">
  <p:tag name="NUM" val="1"/>
</p:tagLst>
</file>

<file path=ppt/tags/tag13.xml><?xml version="1.0" encoding="utf-8"?>
<p:tagLst xmlns:a="http://schemas.openxmlformats.org/drawingml/2006/main" xmlns:r="http://schemas.openxmlformats.org/officeDocument/2006/relationships" xmlns:p="http://schemas.openxmlformats.org/presentationml/2006/main">
  <p:tag name="NUM" val="2"/>
</p:tagLst>
</file>

<file path=ppt/tags/tag14.xml><?xml version="1.0" encoding="utf-8"?>
<p:tagLst xmlns:a="http://schemas.openxmlformats.org/drawingml/2006/main" xmlns:r="http://schemas.openxmlformats.org/officeDocument/2006/relationships" xmlns:p="http://schemas.openxmlformats.org/presentationml/2006/main">
  <p:tag name="NUM" val="3"/>
</p:tagLst>
</file>

<file path=ppt/tags/tag15.xml><?xml version="1.0" encoding="utf-8"?>
<p:tagLst xmlns:a="http://schemas.openxmlformats.org/drawingml/2006/main" xmlns:r="http://schemas.openxmlformats.org/officeDocument/2006/relationships" xmlns:p="http://schemas.openxmlformats.org/presentationml/2006/main">
  <p:tag name="NUM" val="4"/>
</p:tagLst>
</file>

<file path=ppt/tags/tag16.xml><?xml version="1.0" encoding="utf-8"?>
<p:tagLst xmlns:a="http://schemas.openxmlformats.org/drawingml/2006/main" xmlns:r="http://schemas.openxmlformats.org/officeDocument/2006/relationships" xmlns:p="http://schemas.openxmlformats.org/presentationml/2006/main">
  <p:tag name="NUM" val="5"/>
</p:tagLst>
</file>

<file path=ppt/tags/tag17.xml><?xml version="1.0" encoding="utf-8"?>
<p:tagLst xmlns:a="http://schemas.openxmlformats.org/drawingml/2006/main" xmlns:r="http://schemas.openxmlformats.org/officeDocument/2006/relationships" xmlns:p="http://schemas.openxmlformats.org/presentationml/2006/main">
  <p:tag name="NUM" val="3"/>
</p:tagLst>
</file>

<file path=ppt/tags/tag18.xml><?xml version="1.0" encoding="utf-8"?>
<p:tagLst xmlns:a="http://schemas.openxmlformats.org/drawingml/2006/main" xmlns:r="http://schemas.openxmlformats.org/officeDocument/2006/relationships" xmlns:p="http://schemas.openxmlformats.org/presentationml/2006/main">
  <p:tag name="NUM" val="4"/>
</p:tagLst>
</file>

<file path=ppt/tags/tag19.xml><?xml version="1.0" encoding="utf-8"?>
<p:tagLst xmlns:a="http://schemas.openxmlformats.org/drawingml/2006/main" xmlns:r="http://schemas.openxmlformats.org/officeDocument/2006/relationships" xmlns:p="http://schemas.openxmlformats.org/presentationml/2006/main">
  <p:tag name="NUM" val="1"/>
</p:tagLst>
</file>

<file path=ppt/tags/tag2.xml><?xml version="1.0" encoding="utf-8"?>
<p:tagLst xmlns:a="http://schemas.openxmlformats.org/drawingml/2006/main" xmlns:r="http://schemas.openxmlformats.org/officeDocument/2006/relationships" xmlns:p="http://schemas.openxmlformats.org/presentationml/2006/main">
  <p:tag name="NUM" val="2"/>
</p:tagLst>
</file>

<file path=ppt/tags/tag20.xml><?xml version="1.0" encoding="utf-8"?>
<p:tagLst xmlns:a="http://schemas.openxmlformats.org/drawingml/2006/main" xmlns:r="http://schemas.openxmlformats.org/officeDocument/2006/relationships" xmlns:p="http://schemas.openxmlformats.org/presentationml/2006/main">
  <p:tag name="NUM" val="2"/>
</p:tagLst>
</file>

<file path=ppt/tags/tag21.xml><?xml version="1.0" encoding="utf-8"?>
<p:tagLst xmlns:a="http://schemas.openxmlformats.org/drawingml/2006/main" xmlns:r="http://schemas.openxmlformats.org/officeDocument/2006/relationships" xmlns:p="http://schemas.openxmlformats.org/presentationml/2006/main">
  <p:tag name="NUM" val="3"/>
</p:tagLst>
</file>

<file path=ppt/tags/tag22.xml><?xml version="1.0" encoding="utf-8"?>
<p:tagLst xmlns:a="http://schemas.openxmlformats.org/drawingml/2006/main" xmlns:r="http://schemas.openxmlformats.org/officeDocument/2006/relationships" xmlns:p="http://schemas.openxmlformats.org/presentationml/2006/main">
  <p:tag name="NUM" val="1"/>
</p:tagLst>
</file>

<file path=ppt/tags/tag23.xml><?xml version="1.0" encoding="utf-8"?>
<p:tagLst xmlns:a="http://schemas.openxmlformats.org/drawingml/2006/main" xmlns:r="http://schemas.openxmlformats.org/officeDocument/2006/relationships" xmlns:p="http://schemas.openxmlformats.org/presentationml/2006/main">
  <p:tag name="NUM" val="2"/>
</p:tagLst>
</file>

<file path=ppt/tags/tag24.xml><?xml version="1.0" encoding="utf-8"?>
<p:tagLst xmlns:a="http://schemas.openxmlformats.org/drawingml/2006/main" xmlns:r="http://schemas.openxmlformats.org/officeDocument/2006/relationships" xmlns:p="http://schemas.openxmlformats.org/presentationml/2006/main">
  <p:tag name="NUM" val="3"/>
</p:tagLst>
</file>

<file path=ppt/tags/tag25.xml><?xml version="1.0" encoding="utf-8"?>
<p:tagLst xmlns:a="http://schemas.openxmlformats.org/drawingml/2006/main" xmlns:r="http://schemas.openxmlformats.org/officeDocument/2006/relationships" xmlns:p="http://schemas.openxmlformats.org/presentationml/2006/main">
  <p:tag name="NUM" val="1"/>
</p:tagLst>
</file>

<file path=ppt/tags/tag26.xml><?xml version="1.0" encoding="utf-8"?>
<p:tagLst xmlns:a="http://schemas.openxmlformats.org/drawingml/2006/main" xmlns:r="http://schemas.openxmlformats.org/officeDocument/2006/relationships" xmlns:p="http://schemas.openxmlformats.org/presentationml/2006/main">
  <p:tag name="NUM" val="2"/>
</p:tagLst>
</file>

<file path=ppt/tags/tag27.xml><?xml version="1.0" encoding="utf-8"?>
<p:tagLst xmlns:a="http://schemas.openxmlformats.org/drawingml/2006/main" xmlns:r="http://schemas.openxmlformats.org/officeDocument/2006/relationships" xmlns:p="http://schemas.openxmlformats.org/presentationml/2006/main">
  <p:tag name="NUM" val="1"/>
</p:tagLst>
</file>

<file path=ppt/tags/tag28.xml><?xml version="1.0" encoding="utf-8"?>
<p:tagLst xmlns:a="http://schemas.openxmlformats.org/drawingml/2006/main" xmlns:r="http://schemas.openxmlformats.org/officeDocument/2006/relationships" xmlns:p="http://schemas.openxmlformats.org/presentationml/2006/main">
  <p:tag name="NUM" val="2"/>
</p:tagLst>
</file>

<file path=ppt/tags/tag29.xml><?xml version="1.0" encoding="utf-8"?>
<p:tagLst xmlns:a="http://schemas.openxmlformats.org/drawingml/2006/main" xmlns:r="http://schemas.openxmlformats.org/officeDocument/2006/relationships" xmlns:p="http://schemas.openxmlformats.org/presentationml/2006/main">
  <p:tag name="NUM" val="1"/>
</p:tagLst>
</file>

<file path=ppt/tags/tag3.xml><?xml version="1.0" encoding="utf-8"?>
<p:tagLst xmlns:a="http://schemas.openxmlformats.org/drawingml/2006/main" xmlns:r="http://schemas.openxmlformats.org/officeDocument/2006/relationships" xmlns:p="http://schemas.openxmlformats.org/presentationml/2006/main">
  <p:tag name="NUM" val="3"/>
</p:tagLst>
</file>

<file path=ppt/tags/tag30.xml><?xml version="1.0" encoding="utf-8"?>
<p:tagLst xmlns:a="http://schemas.openxmlformats.org/drawingml/2006/main" xmlns:r="http://schemas.openxmlformats.org/officeDocument/2006/relationships" xmlns:p="http://schemas.openxmlformats.org/presentationml/2006/main">
  <p:tag name="NUM" val="2"/>
</p:tagLst>
</file>

<file path=ppt/tags/tag31.xml><?xml version="1.0" encoding="utf-8"?>
<p:tagLst xmlns:a="http://schemas.openxmlformats.org/drawingml/2006/main" xmlns:r="http://schemas.openxmlformats.org/officeDocument/2006/relationships" xmlns:p="http://schemas.openxmlformats.org/presentationml/2006/main">
  <p:tag name="NUM" val="1"/>
</p:tagLst>
</file>

<file path=ppt/tags/tag32.xml><?xml version="1.0" encoding="utf-8"?>
<p:tagLst xmlns:a="http://schemas.openxmlformats.org/drawingml/2006/main" xmlns:r="http://schemas.openxmlformats.org/officeDocument/2006/relationships" xmlns:p="http://schemas.openxmlformats.org/presentationml/2006/main">
  <p:tag name="NUM" val="2"/>
</p:tagLst>
</file>

<file path=ppt/tags/tag33.xml><?xml version="1.0" encoding="utf-8"?>
<p:tagLst xmlns:a="http://schemas.openxmlformats.org/drawingml/2006/main" xmlns:r="http://schemas.openxmlformats.org/officeDocument/2006/relationships" xmlns:p="http://schemas.openxmlformats.org/presentationml/2006/main">
  <p:tag name="NUM" val="1"/>
</p:tagLst>
</file>

<file path=ppt/tags/tag34.xml><?xml version="1.0" encoding="utf-8"?>
<p:tagLst xmlns:a="http://schemas.openxmlformats.org/drawingml/2006/main" xmlns:r="http://schemas.openxmlformats.org/officeDocument/2006/relationships" xmlns:p="http://schemas.openxmlformats.org/presentationml/2006/main">
  <p:tag name="NUM" val="2"/>
</p:tagLst>
</file>

<file path=ppt/tags/tag35.xml><?xml version="1.0" encoding="utf-8"?>
<p:tagLst xmlns:a="http://schemas.openxmlformats.org/drawingml/2006/main" xmlns:r="http://schemas.openxmlformats.org/officeDocument/2006/relationships" xmlns:p="http://schemas.openxmlformats.org/presentationml/2006/main">
  <p:tag name="NUM" val="1"/>
</p:tagLst>
</file>

<file path=ppt/tags/tag36.xml><?xml version="1.0" encoding="utf-8"?>
<p:tagLst xmlns:a="http://schemas.openxmlformats.org/drawingml/2006/main" xmlns:r="http://schemas.openxmlformats.org/officeDocument/2006/relationships" xmlns:p="http://schemas.openxmlformats.org/presentationml/2006/main">
  <p:tag name="NUM" val="2"/>
</p:tagLst>
</file>

<file path=ppt/tags/tag37.xml><?xml version="1.0" encoding="utf-8"?>
<p:tagLst xmlns:a="http://schemas.openxmlformats.org/drawingml/2006/main" xmlns:r="http://schemas.openxmlformats.org/officeDocument/2006/relationships" xmlns:p="http://schemas.openxmlformats.org/presentationml/2006/main">
  <p:tag name="NUM" val="1"/>
</p:tagLst>
</file>

<file path=ppt/tags/tag38.xml><?xml version="1.0" encoding="utf-8"?>
<p:tagLst xmlns:a="http://schemas.openxmlformats.org/drawingml/2006/main" xmlns:r="http://schemas.openxmlformats.org/officeDocument/2006/relationships" xmlns:p="http://schemas.openxmlformats.org/presentationml/2006/main">
  <p:tag name="NUM" val="2"/>
</p:tagLst>
</file>

<file path=ppt/tags/tag39.xml><?xml version="1.0" encoding="utf-8"?>
<p:tagLst xmlns:a="http://schemas.openxmlformats.org/drawingml/2006/main" xmlns:r="http://schemas.openxmlformats.org/officeDocument/2006/relationships" xmlns:p="http://schemas.openxmlformats.org/presentationml/2006/main">
  <p:tag name="NUM" val="1"/>
</p:tagLst>
</file>

<file path=ppt/tags/tag4.xml><?xml version="1.0" encoding="utf-8"?>
<p:tagLst xmlns:a="http://schemas.openxmlformats.org/drawingml/2006/main" xmlns:r="http://schemas.openxmlformats.org/officeDocument/2006/relationships" xmlns:p="http://schemas.openxmlformats.org/presentationml/2006/main">
  <p:tag name="NUM" val="4"/>
</p:tagLst>
</file>

<file path=ppt/tags/tag40.xml><?xml version="1.0" encoding="utf-8"?>
<p:tagLst xmlns:a="http://schemas.openxmlformats.org/drawingml/2006/main" xmlns:r="http://schemas.openxmlformats.org/officeDocument/2006/relationships" xmlns:p="http://schemas.openxmlformats.org/presentationml/2006/main">
  <p:tag name="NUM" val="2"/>
</p:tagLst>
</file>

<file path=ppt/tags/tag41.xml><?xml version="1.0" encoding="utf-8"?>
<p:tagLst xmlns:a="http://schemas.openxmlformats.org/drawingml/2006/main" xmlns:r="http://schemas.openxmlformats.org/officeDocument/2006/relationships" xmlns:p="http://schemas.openxmlformats.org/presentationml/2006/main">
  <p:tag name="NUM" val="1"/>
</p:tagLst>
</file>

<file path=ppt/tags/tag42.xml><?xml version="1.0" encoding="utf-8"?>
<p:tagLst xmlns:a="http://schemas.openxmlformats.org/drawingml/2006/main" xmlns:r="http://schemas.openxmlformats.org/officeDocument/2006/relationships" xmlns:p="http://schemas.openxmlformats.org/presentationml/2006/main">
  <p:tag name="NUM" val="2"/>
</p:tagLst>
</file>

<file path=ppt/tags/tag43.xml><?xml version="1.0" encoding="utf-8"?>
<p:tagLst xmlns:a="http://schemas.openxmlformats.org/drawingml/2006/main" xmlns:r="http://schemas.openxmlformats.org/officeDocument/2006/relationships" xmlns:p="http://schemas.openxmlformats.org/presentationml/2006/main">
  <p:tag name="NUM" val="1"/>
</p:tagLst>
</file>

<file path=ppt/tags/tag44.xml><?xml version="1.0" encoding="utf-8"?>
<p:tagLst xmlns:a="http://schemas.openxmlformats.org/drawingml/2006/main" xmlns:r="http://schemas.openxmlformats.org/officeDocument/2006/relationships" xmlns:p="http://schemas.openxmlformats.org/presentationml/2006/main">
  <p:tag name="NUM" val="2"/>
</p:tagLst>
</file>

<file path=ppt/tags/tag45.xml><?xml version="1.0" encoding="utf-8"?>
<p:tagLst xmlns:a="http://schemas.openxmlformats.org/drawingml/2006/main" xmlns:r="http://schemas.openxmlformats.org/officeDocument/2006/relationships" xmlns:p="http://schemas.openxmlformats.org/presentationml/2006/main">
  <p:tag name="NUM" val="1"/>
</p:tagLst>
</file>

<file path=ppt/tags/tag46.xml><?xml version="1.0" encoding="utf-8"?>
<p:tagLst xmlns:a="http://schemas.openxmlformats.org/drawingml/2006/main" xmlns:r="http://schemas.openxmlformats.org/officeDocument/2006/relationships" xmlns:p="http://schemas.openxmlformats.org/presentationml/2006/main">
  <p:tag name="NUM" val="2"/>
</p:tagLst>
</file>

<file path=ppt/tags/tag47.xml><?xml version="1.0" encoding="utf-8"?>
<p:tagLst xmlns:a="http://schemas.openxmlformats.org/drawingml/2006/main" xmlns:r="http://schemas.openxmlformats.org/officeDocument/2006/relationships" xmlns:p="http://schemas.openxmlformats.org/presentationml/2006/main">
  <p:tag name="NUM" val="1"/>
</p:tagLst>
</file>

<file path=ppt/tags/tag48.xml><?xml version="1.0" encoding="utf-8"?>
<p:tagLst xmlns:a="http://schemas.openxmlformats.org/drawingml/2006/main" xmlns:r="http://schemas.openxmlformats.org/officeDocument/2006/relationships" xmlns:p="http://schemas.openxmlformats.org/presentationml/2006/main">
  <p:tag name="NUM" val="2"/>
</p:tagLst>
</file>

<file path=ppt/tags/tag49.xml><?xml version="1.0" encoding="utf-8"?>
<p:tagLst xmlns:a="http://schemas.openxmlformats.org/drawingml/2006/main" xmlns:r="http://schemas.openxmlformats.org/officeDocument/2006/relationships" xmlns:p="http://schemas.openxmlformats.org/presentationml/2006/main">
  <p:tag name="NUM" val="1"/>
</p:tagLst>
</file>

<file path=ppt/tags/tag5.xml><?xml version="1.0" encoding="utf-8"?>
<p:tagLst xmlns:a="http://schemas.openxmlformats.org/drawingml/2006/main" xmlns:r="http://schemas.openxmlformats.org/officeDocument/2006/relationships" xmlns:p="http://schemas.openxmlformats.org/presentationml/2006/main">
  <p:tag name="NUM" val="5"/>
</p:tagLst>
</file>

<file path=ppt/tags/tag50.xml><?xml version="1.0" encoding="utf-8"?>
<p:tagLst xmlns:a="http://schemas.openxmlformats.org/drawingml/2006/main" xmlns:r="http://schemas.openxmlformats.org/officeDocument/2006/relationships" xmlns:p="http://schemas.openxmlformats.org/presentationml/2006/main">
  <p:tag name="NUM" val="2"/>
</p:tagLst>
</file>

<file path=ppt/tags/tag51.xml><?xml version="1.0" encoding="utf-8"?>
<p:tagLst xmlns:a="http://schemas.openxmlformats.org/drawingml/2006/main" xmlns:r="http://schemas.openxmlformats.org/officeDocument/2006/relationships" xmlns:p="http://schemas.openxmlformats.org/presentationml/2006/main">
  <p:tag name="NUM" val="4"/>
</p:tagLst>
</file>

<file path=ppt/tags/tag52.xml><?xml version="1.0" encoding="utf-8"?>
<p:tagLst xmlns:a="http://schemas.openxmlformats.org/drawingml/2006/main" xmlns:r="http://schemas.openxmlformats.org/officeDocument/2006/relationships" xmlns:p="http://schemas.openxmlformats.org/presentationml/2006/main">
  <p:tag name="NUM" val="2"/>
</p:tagLst>
</file>

<file path=ppt/tags/tag53.xml><?xml version="1.0" encoding="utf-8"?>
<p:tagLst xmlns:a="http://schemas.openxmlformats.org/drawingml/2006/main" xmlns:r="http://schemas.openxmlformats.org/officeDocument/2006/relationships" xmlns:p="http://schemas.openxmlformats.org/presentationml/2006/main">
  <p:tag name="NUM" val="3"/>
</p:tagLst>
</file>

<file path=ppt/tags/tag54.xml><?xml version="1.0" encoding="utf-8"?>
<p:tagLst xmlns:a="http://schemas.openxmlformats.org/drawingml/2006/main" xmlns:r="http://schemas.openxmlformats.org/officeDocument/2006/relationships" xmlns:p="http://schemas.openxmlformats.org/presentationml/2006/main">
  <p:tag name="NUM" val="4"/>
</p:tagLst>
</file>

<file path=ppt/tags/tag55.xml><?xml version="1.0" encoding="utf-8"?>
<p:tagLst xmlns:a="http://schemas.openxmlformats.org/drawingml/2006/main" xmlns:r="http://schemas.openxmlformats.org/officeDocument/2006/relationships" xmlns:p="http://schemas.openxmlformats.org/presentationml/2006/main">
  <p:tag name="NUM" val="1"/>
</p:tagLst>
</file>

<file path=ppt/tags/tag56.xml><?xml version="1.0" encoding="utf-8"?>
<p:tagLst xmlns:a="http://schemas.openxmlformats.org/drawingml/2006/main" xmlns:r="http://schemas.openxmlformats.org/officeDocument/2006/relationships" xmlns:p="http://schemas.openxmlformats.org/presentationml/2006/main">
  <p:tag name="NUM" val="2"/>
</p:tagLst>
</file>

<file path=ppt/tags/tag57.xml><?xml version="1.0" encoding="utf-8"?>
<p:tagLst xmlns:a="http://schemas.openxmlformats.org/drawingml/2006/main" xmlns:r="http://schemas.openxmlformats.org/officeDocument/2006/relationships" xmlns:p="http://schemas.openxmlformats.org/presentationml/2006/main">
  <p:tag name="NUM" val="4"/>
</p:tagLst>
</file>

<file path=ppt/tags/tag58.xml><?xml version="1.0" encoding="utf-8"?>
<p:tagLst xmlns:a="http://schemas.openxmlformats.org/drawingml/2006/main" xmlns:r="http://schemas.openxmlformats.org/officeDocument/2006/relationships" xmlns:p="http://schemas.openxmlformats.org/presentationml/2006/main">
  <p:tag name="NUM" val="1"/>
</p:tagLst>
</file>

<file path=ppt/tags/tag59.xml><?xml version="1.0" encoding="utf-8"?>
<p:tagLst xmlns:a="http://schemas.openxmlformats.org/drawingml/2006/main" xmlns:r="http://schemas.openxmlformats.org/officeDocument/2006/relationships" xmlns:p="http://schemas.openxmlformats.org/presentationml/2006/main">
  <p:tag name="NUM" val="2"/>
</p:tagLst>
</file>

<file path=ppt/tags/tag6.xml><?xml version="1.0" encoding="utf-8"?>
<p:tagLst xmlns:a="http://schemas.openxmlformats.org/drawingml/2006/main" xmlns:r="http://schemas.openxmlformats.org/officeDocument/2006/relationships" xmlns:p="http://schemas.openxmlformats.org/presentationml/2006/main">
  <p:tag name="NUM" val="1"/>
</p:tagLst>
</file>

<file path=ppt/tags/tag60.xml><?xml version="1.0" encoding="utf-8"?>
<p:tagLst xmlns:a="http://schemas.openxmlformats.org/drawingml/2006/main" xmlns:r="http://schemas.openxmlformats.org/officeDocument/2006/relationships" xmlns:p="http://schemas.openxmlformats.org/presentationml/2006/main">
  <p:tag name="NUM" val="3"/>
</p:tagLst>
</file>

<file path=ppt/tags/tag61.xml><?xml version="1.0" encoding="utf-8"?>
<p:tagLst xmlns:a="http://schemas.openxmlformats.org/drawingml/2006/main" xmlns:r="http://schemas.openxmlformats.org/officeDocument/2006/relationships" xmlns:p="http://schemas.openxmlformats.org/presentationml/2006/main">
  <p:tag name="NUM" val="1"/>
</p:tagLst>
</file>

<file path=ppt/tags/tag62.xml><?xml version="1.0" encoding="utf-8"?>
<p:tagLst xmlns:a="http://schemas.openxmlformats.org/drawingml/2006/main" xmlns:r="http://schemas.openxmlformats.org/officeDocument/2006/relationships" xmlns:p="http://schemas.openxmlformats.org/presentationml/2006/main">
  <p:tag name="NUM" val="2"/>
</p:tagLst>
</file>

<file path=ppt/tags/tag63.xml><?xml version="1.0" encoding="utf-8"?>
<p:tagLst xmlns:a="http://schemas.openxmlformats.org/drawingml/2006/main" xmlns:r="http://schemas.openxmlformats.org/officeDocument/2006/relationships" xmlns:p="http://schemas.openxmlformats.org/presentationml/2006/main">
  <p:tag name="NUM" val="1"/>
</p:tagLst>
</file>

<file path=ppt/tags/tag64.xml><?xml version="1.0" encoding="utf-8"?>
<p:tagLst xmlns:a="http://schemas.openxmlformats.org/drawingml/2006/main" xmlns:r="http://schemas.openxmlformats.org/officeDocument/2006/relationships" xmlns:p="http://schemas.openxmlformats.org/presentationml/2006/main">
  <p:tag name="NUM" val="2"/>
</p:tagLst>
</file>

<file path=ppt/tags/tag65.xml><?xml version="1.0" encoding="utf-8"?>
<p:tagLst xmlns:a="http://schemas.openxmlformats.org/drawingml/2006/main" xmlns:r="http://schemas.openxmlformats.org/officeDocument/2006/relationships" xmlns:p="http://schemas.openxmlformats.org/presentationml/2006/main">
  <p:tag name="NUM" val="4"/>
</p:tagLst>
</file>

<file path=ppt/tags/tag66.xml><?xml version="1.0" encoding="utf-8"?>
<p:tagLst xmlns:a="http://schemas.openxmlformats.org/drawingml/2006/main" xmlns:r="http://schemas.openxmlformats.org/officeDocument/2006/relationships" xmlns:p="http://schemas.openxmlformats.org/presentationml/2006/main">
  <p:tag name="NUM" val="2"/>
</p:tagLst>
</file>

<file path=ppt/tags/tag67.xml><?xml version="1.0" encoding="utf-8"?>
<p:tagLst xmlns:a="http://schemas.openxmlformats.org/drawingml/2006/main" xmlns:r="http://schemas.openxmlformats.org/officeDocument/2006/relationships" xmlns:p="http://schemas.openxmlformats.org/presentationml/2006/main">
  <p:tag name="NUM" val="3"/>
</p:tagLst>
</file>

<file path=ppt/tags/tag68.xml><?xml version="1.0" encoding="utf-8"?>
<p:tagLst xmlns:a="http://schemas.openxmlformats.org/drawingml/2006/main" xmlns:r="http://schemas.openxmlformats.org/officeDocument/2006/relationships" xmlns:p="http://schemas.openxmlformats.org/presentationml/2006/main">
  <p:tag name="NUM" val="1"/>
</p:tagLst>
</file>

<file path=ppt/tags/tag69.xml><?xml version="1.0" encoding="utf-8"?>
<p:tagLst xmlns:a="http://schemas.openxmlformats.org/drawingml/2006/main" xmlns:r="http://schemas.openxmlformats.org/officeDocument/2006/relationships" xmlns:p="http://schemas.openxmlformats.org/presentationml/2006/main">
  <p:tag name="NUM" val="1"/>
</p:tagLst>
</file>

<file path=ppt/tags/tag7.xml><?xml version="1.0" encoding="utf-8"?>
<p:tagLst xmlns:a="http://schemas.openxmlformats.org/drawingml/2006/main" xmlns:r="http://schemas.openxmlformats.org/officeDocument/2006/relationships" xmlns:p="http://schemas.openxmlformats.org/presentationml/2006/main">
  <p:tag name="NUM" val="2"/>
</p:tagLst>
</file>

<file path=ppt/tags/tag70.xml><?xml version="1.0" encoding="utf-8"?>
<p:tagLst xmlns:a="http://schemas.openxmlformats.org/drawingml/2006/main" xmlns:r="http://schemas.openxmlformats.org/officeDocument/2006/relationships" xmlns:p="http://schemas.openxmlformats.org/presentationml/2006/main">
  <p:tag name="NUM" val="2"/>
</p:tagLst>
</file>

<file path=ppt/tags/tag71.xml><?xml version="1.0" encoding="utf-8"?>
<p:tagLst xmlns:a="http://schemas.openxmlformats.org/drawingml/2006/main" xmlns:r="http://schemas.openxmlformats.org/officeDocument/2006/relationships" xmlns:p="http://schemas.openxmlformats.org/presentationml/2006/main">
  <p:tag name="NUM" val="3"/>
</p:tagLst>
</file>

<file path=ppt/tags/tag72.xml><?xml version="1.0" encoding="utf-8"?>
<p:tagLst xmlns:a="http://schemas.openxmlformats.org/drawingml/2006/main" xmlns:r="http://schemas.openxmlformats.org/officeDocument/2006/relationships" xmlns:p="http://schemas.openxmlformats.org/presentationml/2006/main">
  <p:tag name="NUM" val="1"/>
</p:tagLst>
</file>

<file path=ppt/tags/tag73.xml><?xml version="1.0" encoding="utf-8"?>
<p:tagLst xmlns:a="http://schemas.openxmlformats.org/drawingml/2006/main" xmlns:r="http://schemas.openxmlformats.org/officeDocument/2006/relationships" xmlns:p="http://schemas.openxmlformats.org/presentationml/2006/main">
  <p:tag name="NUM" val="2"/>
</p:tagLst>
</file>

<file path=ppt/tags/tag74.xml><?xml version="1.0" encoding="utf-8"?>
<p:tagLst xmlns:a="http://schemas.openxmlformats.org/drawingml/2006/main" xmlns:r="http://schemas.openxmlformats.org/officeDocument/2006/relationships" xmlns:p="http://schemas.openxmlformats.org/presentationml/2006/main">
  <p:tag name="NUM" val="2"/>
</p:tagLst>
</file>

<file path=ppt/tags/tag75.xml><?xml version="1.0" encoding="utf-8"?>
<p:tagLst xmlns:a="http://schemas.openxmlformats.org/drawingml/2006/main" xmlns:r="http://schemas.openxmlformats.org/officeDocument/2006/relationships" xmlns:p="http://schemas.openxmlformats.org/presentationml/2006/main">
  <p:tag name="NUM" val="2"/>
</p:tagLst>
</file>

<file path=ppt/tags/tag76.xml><?xml version="1.0" encoding="utf-8"?>
<p:tagLst xmlns:a="http://schemas.openxmlformats.org/drawingml/2006/main" xmlns:r="http://schemas.openxmlformats.org/officeDocument/2006/relationships" xmlns:p="http://schemas.openxmlformats.org/presentationml/2006/main">
  <p:tag name="NUM" val="3"/>
</p:tagLst>
</file>

<file path=ppt/tags/tag77.xml><?xml version="1.0" encoding="utf-8"?>
<p:tagLst xmlns:a="http://schemas.openxmlformats.org/drawingml/2006/main" xmlns:r="http://schemas.openxmlformats.org/officeDocument/2006/relationships" xmlns:p="http://schemas.openxmlformats.org/presentationml/2006/main">
  <p:tag name="NUM" val="4"/>
</p:tagLst>
</file>

<file path=ppt/tags/tag78.xml><?xml version="1.0" encoding="utf-8"?>
<p:tagLst xmlns:a="http://schemas.openxmlformats.org/drawingml/2006/main" xmlns:r="http://schemas.openxmlformats.org/officeDocument/2006/relationships" xmlns:p="http://schemas.openxmlformats.org/presentationml/2006/main">
  <p:tag name="NUM" val="5"/>
</p:tagLst>
</file>

<file path=ppt/tags/tag79.xml><?xml version="1.0" encoding="utf-8"?>
<p:tagLst xmlns:a="http://schemas.openxmlformats.org/drawingml/2006/main" xmlns:r="http://schemas.openxmlformats.org/officeDocument/2006/relationships" xmlns:p="http://schemas.openxmlformats.org/presentationml/2006/main">
  <p:tag name="NUM" val="6"/>
</p:tagLst>
</file>

<file path=ppt/tags/tag8.xml><?xml version="1.0" encoding="utf-8"?>
<p:tagLst xmlns:a="http://schemas.openxmlformats.org/drawingml/2006/main" xmlns:r="http://schemas.openxmlformats.org/officeDocument/2006/relationships" xmlns:p="http://schemas.openxmlformats.org/presentationml/2006/main">
  <p:tag name="NUM" val="1"/>
</p:tagLst>
</file>

<file path=ppt/tags/tag80.xml><?xml version="1.0" encoding="utf-8"?>
<p:tagLst xmlns:a="http://schemas.openxmlformats.org/drawingml/2006/main" xmlns:r="http://schemas.openxmlformats.org/officeDocument/2006/relationships" xmlns:p="http://schemas.openxmlformats.org/presentationml/2006/main">
  <p:tag name="NUM" val="4"/>
</p:tagLst>
</file>

<file path=ppt/tags/tag81.xml><?xml version="1.0" encoding="utf-8"?>
<p:tagLst xmlns:a="http://schemas.openxmlformats.org/drawingml/2006/main" xmlns:r="http://schemas.openxmlformats.org/officeDocument/2006/relationships" xmlns:p="http://schemas.openxmlformats.org/presentationml/2006/main">
  <p:tag name="NUM" val="4"/>
</p:tagLst>
</file>

<file path=ppt/tags/tag82.xml><?xml version="1.0" encoding="utf-8"?>
<p:tagLst xmlns:a="http://schemas.openxmlformats.org/drawingml/2006/main" xmlns:r="http://schemas.openxmlformats.org/officeDocument/2006/relationships" xmlns:p="http://schemas.openxmlformats.org/presentationml/2006/main">
  <p:tag name="NUM" val="1"/>
</p:tagLst>
</file>

<file path=ppt/tags/tag83.xml><?xml version="1.0" encoding="utf-8"?>
<p:tagLst xmlns:a="http://schemas.openxmlformats.org/drawingml/2006/main" xmlns:r="http://schemas.openxmlformats.org/officeDocument/2006/relationships" xmlns:p="http://schemas.openxmlformats.org/presentationml/2006/main">
  <p:tag name="NUM" val="2"/>
</p:tagLst>
</file>

<file path=ppt/tags/tag84.xml><?xml version="1.0" encoding="utf-8"?>
<p:tagLst xmlns:a="http://schemas.openxmlformats.org/drawingml/2006/main" xmlns:r="http://schemas.openxmlformats.org/officeDocument/2006/relationships" xmlns:p="http://schemas.openxmlformats.org/presentationml/2006/main">
  <p:tag name="NUM" val="3"/>
</p:tagLst>
</file>

<file path=ppt/tags/tag85.xml><?xml version="1.0" encoding="utf-8"?>
<p:tagLst xmlns:a="http://schemas.openxmlformats.org/drawingml/2006/main" xmlns:r="http://schemas.openxmlformats.org/officeDocument/2006/relationships" xmlns:p="http://schemas.openxmlformats.org/presentationml/2006/main">
  <p:tag name="NUM" val="1"/>
</p:tagLst>
</file>

<file path=ppt/tags/tag86.xml><?xml version="1.0" encoding="utf-8"?>
<p:tagLst xmlns:a="http://schemas.openxmlformats.org/drawingml/2006/main" xmlns:r="http://schemas.openxmlformats.org/officeDocument/2006/relationships" xmlns:p="http://schemas.openxmlformats.org/presentationml/2006/main">
  <p:tag name="NUM" val="2"/>
</p:tagLst>
</file>

<file path=ppt/tags/tag87.xml><?xml version="1.0" encoding="utf-8"?>
<p:tagLst xmlns:a="http://schemas.openxmlformats.org/drawingml/2006/main" xmlns:r="http://schemas.openxmlformats.org/officeDocument/2006/relationships" xmlns:p="http://schemas.openxmlformats.org/presentationml/2006/main">
  <p:tag name="NUM" val="3"/>
</p:tagLst>
</file>

<file path=ppt/tags/tag88.xml><?xml version="1.0" encoding="utf-8"?>
<p:tagLst xmlns:a="http://schemas.openxmlformats.org/drawingml/2006/main" xmlns:r="http://schemas.openxmlformats.org/officeDocument/2006/relationships" xmlns:p="http://schemas.openxmlformats.org/presentationml/2006/main">
  <p:tag name="NUM" val="4"/>
</p:tagLst>
</file>

<file path=ppt/tags/tag89.xml><?xml version="1.0" encoding="utf-8"?>
<p:tagLst xmlns:a="http://schemas.openxmlformats.org/drawingml/2006/main" xmlns:r="http://schemas.openxmlformats.org/officeDocument/2006/relationships" xmlns:p="http://schemas.openxmlformats.org/presentationml/2006/main">
  <p:tag name="NUM" val="1"/>
</p:tagLst>
</file>

<file path=ppt/tags/tag9.xml><?xml version="1.0" encoding="utf-8"?>
<p:tagLst xmlns:a="http://schemas.openxmlformats.org/drawingml/2006/main" xmlns:r="http://schemas.openxmlformats.org/officeDocument/2006/relationships" xmlns:p="http://schemas.openxmlformats.org/presentationml/2006/main">
  <p:tag name="NUM" val="2"/>
</p:tagLst>
</file>

<file path=ppt/tags/tag90.xml><?xml version="1.0" encoding="utf-8"?>
<p:tagLst xmlns:a="http://schemas.openxmlformats.org/drawingml/2006/main" xmlns:r="http://schemas.openxmlformats.org/officeDocument/2006/relationships" xmlns:p="http://schemas.openxmlformats.org/presentationml/2006/main">
  <p:tag name="NUM" val="2"/>
</p:tagLst>
</file>

<file path=ppt/tags/tag91.xml><?xml version="1.0" encoding="utf-8"?>
<p:tagLst xmlns:a="http://schemas.openxmlformats.org/drawingml/2006/main" xmlns:r="http://schemas.openxmlformats.org/officeDocument/2006/relationships" xmlns:p="http://schemas.openxmlformats.org/presentationml/2006/main">
  <p:tag name="NUM" val="1"/>
</p:tagLst>
</file>

<file path=ppt/tags/tag92.xml><?xml version="1.0" encoding="utf-8"?>
<p:tagLst xmlns:a="http://schemas.openxmlformats.org/drawingml/2006/main" xmlns:r="http://schemas.openxmlformats.org/officeDocument/2006/relationships" xmlns:p="http://schemas.openxmlformats.org/presentationml/2006/main">
  <p:tag name="NUM" val="2"/>
</p:tagLst>
</file>

<file path=ppt/tags/tag93.xml><?xml version="1.0" encoding="utf-8"?>
<p:tagLst xmlns:a="http://schemas.openxmlformats.org/drawingml/2006/main" xmlns:r="http://schemas.openxmlformats.org/officeDocument/2006/relationships" xmlns:p="http://schemas.openxmlformats.org/presentationml/2006/main">
  <p:tag name="NUM" val="1"/>
</p:tagLst>
</file>

<file path=ppt/theme/theme1.xml><?xml version="1.0" encoding="utf-8"?>
<a:theme xmlns:a="http://schemas.openxmlformats.org/drawingml/2006/main" name="template-ccc">
  <a:themeElements>
    <a:clrScheme name="template-ccc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emplate-c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rgbClr val="006699"/>
          </a:solid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1" i="0" u="none" strike="noStrike" cap="none" normalizeH="0" baseline="0" smtClean="0">
            <a:ln>
              <a:noFill/>
            </a:ln>
            <a:solidFill>
              <a:srgbClr val="FFFFFF"/>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rgbClr val="006699"/>
          </a:solid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1" i="0" u="none" strike="noStrike" cap="none" normalizeH="0" baseline="0" smtClean="0">
            <a:ln>
              <a:noFill/>
            </a:ln>
            <a:solidFill>
              <a:srgbClr val="FFFFFF"/>
            </a:solidFill>
            <a:effectLst/>
            <a:latin typeface="Arial" charset="0"/>
          </a:defRPr>
        </a:defPPr>
      </a:lstStyle>
    </a:lnDef>
  </a:objectDefaults>
  <a:extraClrSchemeLst>
    <a:extraClrScheme>
      <a:clrScheme name="template-ccc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template-ccc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template-ccc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template-ccc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template-ccc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template-ccc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template-ccc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template-ccc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template-ccc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template-ccc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template-ccc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template-ccc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C:\Documents and Settings\gagnonmm\Desktop\mk presn\template-ccc.ppt</Template>
  <TotalTime>4175</TotalTime>
  <Words>2469</Words>
  <Application>Microsoft Office PowerPoint</Application>
  <PresentationFormat>On-screen Show (4:3)</PresentationFormat>
  <Paragraphs>602</Paragraphs>
  <Slides>36</Slides>
  <Notes>36</Notes>
  <HiddenSlides>0</HiddenSlides>
  <MMClips>0</MMClips>
  <ScaleCrop>false</ScaleCrop>
  <HeadingPairs>
    <vt:vector size="4" baseType="variant">
      <vt:variant>
        <vt:lpstr>Theme</vt:lpstr>
      </vt:variant>
      <vt:variant>
        <vt:i4>1</vt:i4>
      </vt:variant>
      <vt:variant>
        <vt:lpstr>Slide Titles</vt:lpstr>
      </vt:variant>
      <vt:variant>
        <vt:i4>36</vt:i4>
      </vt:variant>
    </vt:vector>
  </HeadingPairs>
  <TitlesOfParts>
    <vt:vector size="37" baseType="lpstr">
      <vt:lpstr>template-ccc</vt:lpstr>
      <vt:lpstr>Radon</vt:lpstr>
      <vt:lpstr>Introduction</vt:lpstr>
      <vt:lpstr>Messages  clés</vt:lpstr>
      <vt:lpstr>Aperçu </vt:lpstr>
      <vt:lpstr>Qu’est-ce que le radon? </vt:lpstr>
      <vt:lpstr>D’où vient le radon? </vt:lpstr>
      <vt:lpstr>Pourquoi devons-nous porter attention à ce problème?</vt:lpstr>
      <vt:lpstr>Comment le radon peut-il être mesuré?</vt:lpstr>
      <vt:lpstr>Groupe d'étude sur le radon </vt:lpstr>
      <vt:lpstr>Groupe d'étude sur le radon</vt:lpstr>
      <vt:lpstr>Groupe d'étude sur le radon</vt:lpstr>
      <vt:lpstr>Le radon dans le CNB 1995/2005 </vt:lpstr>
      <vt:lpstr>Le radon dans le CNB 1995/2005 </vt:lpstr>
      <vt:lpstr>Modifications au CNB</vt:lpstr>
      <vt:lpstr>Modifications au CNB</vt:lpstr>
      <vt:lpstr>Le radon dans le CNB 1995/2005 </vt:lpstr>
      <vt:lpstr>Modifications au CNB</vt:lpstr>
      <vt:lpstr>Modifications au CNB</vt:lpstr>
      <vt:lpstr>Le radon dans le CNB 1995/2005</vt:lpstr>
      <vt:lpstr>Le radon dans le CNB 1995/2005</vt:lpstr>
      <vt:lpstr>Le radon dans le CNB 1995/2005</vt:lpstr>
      <vt:lpstr>Le radon dans le CNB 1995/2005</vt:lpstr>
      <vt:lpstr>Le radon dans le CNB 1995/2005</vt:lpstr>
      <vt:lpstr>Modifications au CNB</vt:lpstr>
      <vt:lpstr>Modifications au CNB</vt:lpstr>
      <vt:lpstr>Modifications au CNB</vt:lpstr>
      <vt:lpstr>Modifications au CNB</vt:lpstr>
      <vt:lpstr>Modifications au CNB</vt:lpstr>
      <vt:lpstr>Le radon dans le CNB 1995/2005</vt:lpstr>
      <vt:lpstr>Modifications au CNB</vt:lpstr>
      <vt:lpstr>Modifications au CNB</vt:lpstr>
      <vt:lpstr>Modifications au CNB</vt:lpstr>
      <vt:lpstr>Modifications au Code</vt:lpstr>
      <vt:lpstr> Résumé </vt:lpstr>
      <vt:lpstr>Pour en savoir davantage  sur le radon…</vt:lpstr>
      <vt:lpstr>Slide 36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margaret kuzyk</dc:creator>
  <cp:lastModifiedBy>gagnonmm</cp:lastModifiedBy>
  <cp:revision>638</cp:revision>
  <dcterms:created xsi:type="dcterms:W3CDTF">2009-09-07T02:30:38Z</dcterms:created>
  <dcterms:modified xsi:type="dcterms:W3CDTF">2011-02-03T14:09:19Z</dcterms:modified>
</cp:coreProperties>
</file>