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8" r:id="rId1"/>
  </p:sldMasterIdLst>
  <p:notesMasterIdLst>
    <p:notesMasterId r:id="rId31"/>
  </p:notesMasterIdLst>
  <p:handoutMasterIdLst>
    <p:handoutMasterId r:id="rId32"/>
  </p:handoutMasterIdLst>
  <p:sldIdLst>
    <p:sldId id="352" r:id="rId2"/>
    <p:sldId id="418" r:id="rId3"/>
    <p:sldId id="339" r:id="rId4"/>
    <p:sldId id="353" r:id="rId5"/>
    <p:sldId id="355" r:id="rId6"/>
    <p:sldId id="390" r:id="rId7"/>
    <p:sldId id="391" r:id="rId8"/>
    <p:sldId id="413" r:id="rId9"/>
    <p:sldId id="414" r:id="rId10"/>
    <p:sldId id="415" r:id="rId11"/>
    <p:sldId id="362" r:id="rId12"/>
    <p:sldId id="363" r:id="rId13"/>
    <p:sldId id="361" r:id="rId14"/>
    <p:sldId id="365" r:id="rId15"/>
    <p:sldId id="367" r:id="rId16"/>
    <p:sldId id="369" r:id="rId17"/>
    <p:sldId id="392" r:id="rId18"/>
    <p:sldId id="372" r:id="rId19"/>
    <p:sldId id="373" r:id="rId20"/>
    <p:sldId id="374" r:id="rId21"/>
    <p:sldId id="379" r:id="rId22"/>
    <p:sldId id="393" r:id="rId23"/>
    <p:sldId id="385" r:id="rId24"/>
    <p:sldId id="388" r:id="rId25"/>
    <p:sldId id="389" r:id="rId26"/>
    <p:sldId id="412" r:id="rId27"/>
    <p:sldId id="410" r:id="rId28"/>
    <p:sldId id="411" r:id="rId29"/>
    <p:sldId id="417" r:id="rId30"/>
  </p:sldIdLst>
  <p:sldSz cx="9144000" cy="6858000" type="letter"/>
  <p:notesSz cx="6934200" cy="92329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BBE0E3"/>
    <a:srgbClr val="004F8C"/>
    <a:srgbClr val="008000"/>
    <a:srgbClr val="660066"/>
    <a:srgbClr val="000000"/>
    <a:srgbClr val="FFFFFF"/>
    <a:srgbClr val="000066"/>
    <a:srgbClr val="145E9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969" autoAdjust="0"/>
    <p:restoredTop sz="55856" autoAdjust="0"/>
  </p:normalViewPr>
  <p:slideViewPr>
    <p:cSldViewPr snapToGrid="0">
      <p:cViewPr varScale="1">
        <p:scale>
          <a:sx n="62" d="100"/>
          <a:sy n="62" d="100"/>
        </p:scale>
        <p:origin x="-859" y="-96"/>
      </p:cViewPr>
      <p:guideLst>
        <p:guide orient="horz" pos="1085"/>
        <p:guide pos="55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0" d="100"/>
        <a:sy n="30" d="100"/>
      </p:scale>
      <p:origin x="0" y="0"/>
    </p:cViewPr>
  </p:sorterViewPr>
  <p:notesViewPr>
    <p:cSldViewPr snapToGrid="0">
      <p:cViewPr varScale="1">
        <p:scale>
          <a:sx n="100" d="100"/>
          <a:sy n="100" d="100"/>
        </p:scale>
        <p:origin x="-1968" y="-108"/>
      </p:cViewPr>
      <p:guideLst>
        <p:guide orient="horz" pos="2908"/>
        <p:guide pos="218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2"/>
            <a:ext cx="3004450" cy="461009"/>
          </a:xfrm>
          <a:prstGeom prst="rect">
            <a:avLst/>
          </a:prstGeom>
          <a:noFill/>
          <a:ln w="9525">
            <a:noFill/>
            <a:miter lim="800000"/>
            <a:headEnd/>
            <a:tailEnd/>
          </a:ln>
          <a:effectLst/>
        </p:spPr>
        <p:txBody>
          <a:bodyPr vert="horz" wrap="square" lIns="92305" tIns="46153" rIns="92305" bIns="46153" numCol="1" anchor="t" anchorCtr="0" compatLnSpc="1">
            <a:prstTxWarp prst="textNoShape">
              <a:avLst/>
            </a:prstTxWarp>
          </a:bodyPr>
          <a:lstStyle>
            <a:lvl1pPr defTabSz="922338">
              <a:defRPr sz="1200">
                <a:latin typeface="Times" pitchFamily="18" charset="0"/>
              </a:defRPr>
            </a:lvl1pPr>
          </a:lstStyle>
          <a:p>
            <a:pPr>
              <a:defRPr/>
            </a:pPr>
            <a:endParaRPr lang="en-CA"/>
          </a:p>
        </p:txBody>
      </p:sp>
      <p:sp>
        <p:nvSpPr>
          <p:cNvPr id="39939" name="Rectangle 3"/>
          <p:cNvSpPr>
            <a:spLocks noGrp="1" noChangeArrowheads="1"/>
          </p:cNvSpPr>
          <p:nvPr>
            <p:ph type="dt" sz="quarter" idx="1"/>
          </p:nvPr>
        </p:nvSpPr>
        <p:spPr bwMode="auto">
          <a:xfrm>
            <a:off x="3929750" y="2"/>
            <a:ext cx="3004450" cy="461009"/>
          </a:xfrm>
          <a:prstGeom prst="rect">
            <a:avLst/>
          </a:prstGeom>
          <a:noFill/>
          <a:ln w="9525">
            <a:noFill/>
            <a:miter lim="800000"/>
            <a:headEnd/>
            <a:tailEnd/>
          </a:ln>
          <a:effectLst/>
        </p:spPr>
        <p:txBody>
          <a:bodyPr vert="horz" wrap="square" lIns="92305" tIns="46153" rIns="92305" bIns="46153" numCol="1" anchor="t" anchorCtr="0" compatLnSpc="1">
            <a:prstTxWarp prst="textNoShape">
              <a:avLst/>
            </a:prstTxWarp>
          </a:bodyPr>
          <a:lstStyle>
            <a:lvl1pPr algn="r" defTabSz="922338">
              <a:defRPr sz="1200">
                <a:latin typeface="Times" pitchFamily="18" charset="0"/>
              </a:defRPr>
            </a:lvl1pPr>
          </a:lstStyle>
          <a:p>
            <a:pPr>
              <a:defRPr/>
            </a:pPr>
            <a:endParaRPr lang="en-CA"/>
          </a:p>
        </p:txBody>
      </p:sp>
      <p:sp>
        <p:nvSpPr>
          <p:cNvPr id="39940" name="Rectangle 4"/>
          <p:cNvSpPr>
            <a:spLocks noGrp="1" noChangeArrowheads="1"/>
          </p:cNvSpPr>
          <p:nvPr>
            <p:ph type="ftr" sz="quarter" idx="2"/>
          </p:nvPr>
        </p:nvSpPr>
        <p:spPr bwMode="auto">
          <a:xfrm>
            <a:off x="0" y="8771892"/>
            <a:ext cx="3004450" cy="461009"/>
          </a:xfrm>
          <a:prstGeom prst="rect">
            <a:avLst/>
          </a:prstGeom>
          <a:noFill/>
          <a:ln w="9525">
            <a:noFill/>
            <a:miter lim="800000"/>
            <a:headEnd/>
            <a:tailEnd/>
          </a:ln>
          <a:effectLst/>
        </p:spPr>
        <p:txBody>
          <a:bodyPr vert="horz" wrap="square" lIns="92305" tIns="46153" rIns="92305" bIns="46153" numCol="1" anchor="b" anchorCtr="0" compatLnSpc="1">
            <a:prstTxWarp prst="textNoShape">
              <a:avLst/>
            </a:prstTxWarp>
          </a:bodyPr>
          <a:lstStyle>
            <a:lvl1pPr defTabSz="922338">
              <a:defRPr sz="1200">
                <a:latin typeface="Times" pitchFamily="18" charset="0"/>
              </a:defRPr>
            </a:lvl1pPr>
          </a:lstStyle>
          <a:p>
            <a:pPr>
              <a:defRPr/>
            </a:pPr>
            <a:endParaRPr lang="en-CA"/>
          </a:p>
        </p:txBody>
      </p:sp>
      <p:sp>
        <p:nvSpPr>
          <p:cNvPr id="39941" name="Rectangle 5"/>
          <p:cNvSpPr>
            <a:spLocks noGrp="1" noChangeArrowheads="1"/>
          </p:cNvSpPr>
          <p:nvPr>
            <p:ph type="sldNum" sz="quarter" idx="3"/>
          </p:nvPr>
        </p:nvSpPr>
        <p:spPr bwMode="auto">
          <a:xfrm>
            <a:off x="3929750" y="8771892"/>
            <a:ext cx="3004450" cy="461009"/>
          </a:xfrm>
          <a:prstGeom prst="rect">
            <a:avLst/>
          </a:prstGeom>
          <a:noFill/>
          <a:ln w="9525">
            <a:noFill/>
            <a:miter lim="800000"/>
            <a:headEnd/>
            <a:tailEnd/>
          </a:ln>
          <a:effectLst/>
        </p:spPr>
        <p:txBody>
          <a:bodyPr vert="horz" wrap="square" lIns="92305" tIns="46153" rIns="92305" bIns="46153" numCol="1" anchor="b" anchorCtr="0" compatLnSpc="1">
            <a:prstTxWarp prst="textNoShape">
              <a:avLst/>
            </a:prstTxWarp>
          </a:bodyPr>
          <a:lstStyle>
            <a:lvl1pPr algn="r" defTabSz="922338">
              <a:defRPr sz="1200">
                <a:latin typeface="Times" pitchFamily="18" charset="0"/>
              </a:defRPr>
            </a:lvl1pPr>
          </a:lstStyle>
          <a:p>
            <a:pPr>
              <a:defRPr/>
            </a:pPr>
            <a:fld id="{29BFE078-CBFD-464C-A0A1-D70F42A355D9}" type="slidenum">
              <a:rPr lang="en-CA"/>
              <a:pPr>
                <a:defRPr/>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2"/>
            <a:ext cx="3004450" cy="461009"/>
          </a:xfrm>
          <a:prstGeom prst="rect">
            <a:avLst/>
          </a:prstGeom>
          <a:noFill/>
          <a:ln w="9525">
            <a:noFill/>
            <a:miter lim="800000"/>
            <a:headEnd/>
            <a:tailEnd/>
          </a:ln>
          <a:effectLst/>
        </p:spPr>
        <p:txBody>
          <a:bodyPr vert="horz" wrap="square" lIns="92305" tIns="46153" rIns="92305" bIns="46153" numCol="1" anchor="t" anchorCtr="0" compatLnSpc="1">
            <a:prstTxWarp prst="textNoShape">
              <a:avLst/>
            </a:prstTxWarp>
          </a:bodyPr>
          <a:lstStyle>
            <a:lvl1pPr defTabSz="922338">
              <a:defRPr sz="1200">
                <a:latin typeface="Times" pitchFamily="18" charset="0"/>
              </a:defRPr>
            </a:lvl1pPr>
          </a:lstStyle>
          <a:p>
            <a:pPr>
              <a:defRPr/>
            </a:pPr>
            <a:endParaRPr lang="en-US"/>
          </a:p>
        </p:txBody>
      </p:sp>
      <p:sp>
        <p:nvSpPr>
          <p:cNvPr id="40963" name="Rectangle 3"/>
          <p:cNvSpPr>
            <a:spLocks noGrp="1" noChangeArrowheads="1"/>
          </p:cNvSpPr>
          <p:nvPr>
            <p:ph type="dt" idx="1"/>
          </p:nvPr>
        </p:nvSpPr>
        <p:spPr bwMode="auto">
          <a:xfrm>
            <a:off x="3929750" y="2"/>
            <a:ext cx="3004450" cy="461009"/>
          </a:xfrm>
          <a:prstGeom prst="rect">
            <a:avLst/>
          </a:prstGeom>
          <a:noFill/>
          <a:ln w="9525">
            <a:noFill/>
            <a:miter lim="800000"/>
            <a:headEnd/>
            <a:tailEnd/>
          </a:ln>
          <a:effectLst/>
        </p:spPr>
        <p:txBody>
          <a:bodyPr vert="horz" wrap="square" lIns="92305" tIns="46153" rIns="92305" bIns="46153" numCol="1" anchor="t" anchorCtr="0" compatLnSpc="1">
            <a:prstTxWarp prst="textNoShape">
              <a:avLst/>
            </a:prstTxWarp>
          </a:bodyPr>
          <a:lstStyle>
            <a:lvl1pPr algn="r" defTabSz="922338">
              <a:defRPr sz="1200">
                <a:latin typeface="Times" pitchFamily="18" charset="0"/>
              </a:defRPr>
            </a:lvl1pPr>
          </a:lstStyle>
          <a:p>
            <a:pPr>
              <a:defRPr/>
            </a:pPr>
            <a:endParaRPr lang="en-US"/>
          </a:p>
        </p:txBody>
      </p:sp>
      <p:sp>
        <p:nvSpPr>
          <p:cNvPr id="37892" name="Rectangle 4"/>
          <p:cNvSpPr>
            <a:spLocks noGrp="1" noRot="1" noChangeAspect="1" noChangeArrowheads="1" noTextEdit="1"/>
          </p:cNvSpPr>
          <p:nvPr>
            <p:ph type="sldImg" idx="2"/>
          </p:nvPr>
        </p:nvSpPr>
        <p:spPr bwMode="auto">
          <a:xfrm>
            <a:off x="1160463" y="693738"/>
            <a:ext cx="4614862" cy="3462337"/>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925301" y="4385947"/>
            <a:ext cx="5083598" cy="4153851"/>
          </a:xfrm>
          <a:prstGeom prst="rect">
            <a:avLst/>
          </a:prstGeom>
          <a:noFill/>
          <a:ln w="9525">
            <a:noFill/>
            <a:miter lim="800000"/>
            <a:headEnd/>
            <a:tailEnd/>
          </a:ln>
          <a:effectLst/>
        </p:spPr>
        <p:txBody>
          <a:bodyPr vert="horz" wrap="square" lIns="92305" tIns="46153" rIns="92305" bIns="4615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966" name="Rectangle 6"/>
          <p:cNvSpPr>
            <a:spLocks noGrp="1" noChangeArrowheads="1"/>
          </p:cNvSpPr>
          <p:nvPr>
            <p:ph type="ftr" sz="quarter" idx="4"/>
          </p:nvPr>
        </p:nvSpPr>
        <p:spPr bwMode="auto">
          <a:xfrm>
            <a:off x="0" y="8771892"/>
            <a:ext cx="3004450" cy="461009"/>
          </a:xfrm>
          <a:prstGeom prst="rect">
            <a:avLst/>
          </a:prstGeom>
          <a:noFill/>
          <a:ln w="9525">
            <a:noFill/>
            <a:miter lim="800000"/>
            <a:headEnd/>
            <a:tailEnd/>
          </a:ln>
          <a:effectLst/>
        </p:spPr>
        <p:txBody>
          <a:bodyPr vert="horz" wrap="square" lIns="92305" tIns="46153" rIns="92305" bIns="46153" numCol="1" anchor="b" anchorCtr="0" compatLnSpc="1">
            <a:prstTxWarp prst="textNoShape">
              <a:avLst/>
            </a:prstTxWarp>
          </a:bodyPr>
          <a:lstStyle>
            <a:lvl1pPr defTabSz="922338">
              <a:defRPr sz="1200">
                <a:latin typeface="Times" pitchFamily="18" charset="0"/>
              </a:defRPr>
            </a:lvl1pPr>
          </a:lstStyle>
          <a:p>
            <a:pPr>
              <a:defRPr/>
            </a:pPr>
            <a:endParaRPr lang="en-US"/>
          </a:p>
        </p:txBody>
      </p:sp>
      <p:sp>
        <p:nvSpPr>
          <p:cNvPr id="40967" name="Rectangle 7"/>
          <p:cNvSpPr>
            <a:spLocks noGrp="1" noChangeArrowheads="1"/>
          </p:cNvSpPr>
          <p:nvPr>
            <p:ph type="sldNum" sz="quarter" idx="5"/>
          </p:nvPr>
        </p:nvSpPr>
        <p:spPr bwMode="auto">
          <a:xfrm>
            <a:off x="3929750" y="8771892"/>
            <a:ext cx="3004450" cy="461009"/>
          </a:xfrm>
          <a:prstGeom prst="rect">
            <a:avLst/>
          </a:prstGeom>
          <a:noFill/>
          <a:ln w="9525">
            <a:noFill/>
            <a:miter lim="800000"/>
            <a:headEnd/>
            <a:tailEnd/>
          </a:ln>
          <a:effectLst/>
        </p:spPr>
        <p:txBody>
          <a:bodyPr vert="horz" wrap="square" lIns="92305" tIns="46153" rIns="92305" bIns="46153" numCol="1" anchor="b" anchorCtr="0" compatLnSpc="1">
            <a:prstTxWarp prst="textNoShape">
              <a:avLst/>
            </a:prstTxWarp>
          </a:bodyPr>
          <a:lstStyle>
            <a:lvl1pPr algn="r" defTabSz="922338">
              <a:defRPr sz="1200">
                <a:latin typeface="Times" pitchFamily="18" charset="0"/>
              </a:defRPr>
            </a:lvl1pPr>
          </a:lstStyle>
          <a:p>
            <a:pPr>
              <a:defRPr/>
            </a:pPr>
            <a:fld id="{9FC2AA95-67CD-46FF-8C24-B5F4F66552A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mailto:codes@nrc-cnrc.gc.ca"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latin typeface="Arial" pitchFamily="34" charset="0"/>
                <a:cs typeface="Arial" pitchFamily="34" charset="0"/>
              </a:rPr>
              <a:t>This presentation is about changes related to windows, doors and skylights as well as sealants.</a:t>
            </a:r>
          </a:p>
          <a:p>
            <a:r>
              <a:rPr lang="en-US" dirty="0" smtClean="0">
                <a:latin typeface="Arial" pitchFamily="34" charset="0"/>
                <a:cs typeface="Arial" pitchFamily="34" charset="0"/>
              </a:rPr>
              <a:t>Both subjects are dealt with in Part 5 and in Part 9 of the National Building Code of Canada 2010. </a:t>
            </a:r>
            <a:endParaRPr lang="en-CA"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A4D6C6EB-F7A6-49BA-B67C-883A1C3A833C}" type="slidenum">
              <a:rPr lang="en-CA" smtClean="0"/>
              <a:pPr>
                <a:defRPr/>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7A84F905-FE98-4637-89D2-20741A2E600F}" type="slidenum">
              <a:rPr lang="en-US" smtClean="0"/>
              <a:pPr/>
              <a:t>10</a:t>
            </a:fld>
            <a:endParaRPr lang="en-US"/>
          </a:p>
        </p:txBody>
      </p:sp>
      <p:sp>
        <p:nvSpPr>
          <p:cNvPr id="1045507" name="Rectangle 3"/>
          <p:cNvSpPr>
            <a:spLocks noGrp="1" noChangeArrowheads="1"/>
          </p:cNvSpPr>
          <p:nvPr>
            <p:ph type="body" idx="1"/>
          </p:nvPr>
        </p:nvSpPr>
        <p:spPr/>
        <p:txBody>
          <a:bodyPr>
            <a:normAutofit/>
          </a:bodyPr>
          <a:lstStyle/>
          <a:p>
            <a:endParaRPr lang="en-CA" dirty="0" smtClean="0">
              <a:latin typeface="Arial" pitchFamily="34" charset="0"/>
              <a:cs typeface="Arial" pitchFamily="34" charset="0"/>
            </a:endParaRPr>
          </a:p>
          <a:p>
            <a:r>
              <a:rPr lang="en-CA" dirty="0" smtClean="0">
                <a:latin typeface="Arial" pitchFamily="34" charset="0"/>
                <a:cs typeface="Arial" pitchFamily="34" charset="0"/>
              </a:rPr>
              <a:t>Article 5.10.2.4. contains </a:t>
            </a:r>
          </a:p>
          <a:p>
            <a:pPr>
              <a:buFontTx/>
              <a:buChar char="-"/>
            </a:pPr>
            <a:r>
              <a:rPr lang="en-CA" dirty="0" smtClean="0">
                <a:latin typeface="Arial" pitchFamily="34" charset="0"/>
                <a:cs typeface="Arial" pitchFamily="34" charset="0"/>
              </a:rPr>
              <a:t> more prescriptive thermal requirements for windows, and </a:t>
            </a:r>
          </a:p>
          <a:p>
            <a:pPr>
              <a:buFontTx/>
              <a:buChar char="-"/>
            </a:pPr>
            <a:r>
              <a:rPr lang="en-CA" dirty="0" smtClean="0">
                <a:latin typeface="Arial" pitchFamily="34" charset="0"/>
                <a:cs typeface="Arial" pitchFamily="34" charset="0"/>
              </a:rPr>
              <a:t> points to the heat transfer Section of Part 5, Section 5.3.</a:t>
            </a:r>
          </a:p>
          <a:p>
            <a:pPr>
              <a:buFontTx/>
              <a:buChar char="-"/>
            </a:pPr>
            <a:endParaRPr lang="en-CA" dirty="0" smtClean="0">
              <a:latin typeface="Arial" pitchFamily="34" charset="0"/>
              <a:cs typeface="Arial" pitchFamily="34" charset="0"/>
            </a:endParaRPr>
          </a:p>
          <a:p>
            <a:r>
              <a:rPr lang="en-CA" dirty="0" smtClean="0">
                <a:latin typeface="Arial" pitchFamily="34" charset="0"/>
                <a:cs typeface="Arial" pitchFamily="34" charset="0"/>
              </a:rPr>
              <a:t>These are all existing requirements or exemptions on thermal breaks and minimum glazing </a:t>
            </a:r>
            <a:r>
              <a:rPr lang="en-CA" b="1" dirty="0" smtClean="0">
                <a:latin typeface="Arial" pitchFamily="34" charset="0"/>
                <a:cs typeface="Arial" pitchFamily="34" charset="0"/>
              </a:rPr>
              <a:t>that have just been moved.</a:t>
            </a:r>
          </a:p>
          <a:p>
            <a:endParaRPr lang="en-US" dirty="0">
              <a:latin typeface="Arial" pitchFamily="34" charset="0"/>
              <a:cs typeface="Arial" pitchFamily="34" charset="0"/>
            </a:endParaRPr>
          </a:p>
        </p:txBody>
      </p:sp>
      <p:sp>
        <p:nvSpPr>
          <p:cNvPr id="8" name="Slide Image Placeholder 7"/>
          <p:cNvSpPr>
            <a:spLocks noGrp="1" noRot="1" noChangeAspect="1"/>
          </p:cNvSpPr>
          <p:nvPr>
            <p:ph type="sldImg"/>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latin typeface="Arial" pitchFamily="34" charset="0"/>
                <a:cs typeface="Arial" pitchFamily="34" charset="0"/>
              </a:rPr>
              <a:t>Here is the overview of what the Part 9 changes address:</a:t>
            </a:r>
          </a:p>
          <a:p>
            <a:pPr lvl="1"/>
            <a:endParaRPr lang="en-CA" dirty="0" smtClean="0">
              <a:latin typeface="Arial" pitchFamily="34" charset="0"/>
              <a:cs typeface="Arial" pitchFamily="34" charset="0"/>
            </a:endParaRPr>
          </a:p>
          <a:p>
            <a:pPr marL="3175" lvl="1"/>
            <a:r>
              <a:rPr lang="en-CA" dirty="0" smtClean="0">
                <a:latin typeface="Arial" pitchFamily="34" charset="0"/>
                <a:cs typeface="Arial" pitchFamily="34" charset="0"/>
              </a:rPr>
              <a:t>Essentially the changes in Part 9 have forced the creation of </a:t>
            </a:r>
          </a:p>
          <a:p>
            <a:pPr marL="3175" lvl="1"/>
            <a:r>
              <a:rPr lang="en-CA" dirty="0" smtClean="0">
                <a:latin typeface="Arial" pitchFamily="34" charset="0"/>
                <a:cs typeface="Arial" pitchFamily="34" charset="0"/>
              </a:rPr>
              <a:t>- A  New Section 9.7. </a:t>
            </a:r>
            <a:r>
              <a:rPr lang="en-CA" b="1" dirty="0" smtClean="0">
                <a:latin typeface="Arial" pitchFamily="34" charset="0"/>
                <a:cs typeface="Arial" pitchFamily="34" charset="0"/>
              </a:rPr>
              <a:t>Windows, </a:t>
            </a:r>
            <a:r>
              <a:rPr lang="en-CA" b="1" u="sng" dirty="0" smtClean="0">
                <a:latin typeface="Arial" pitchFamily="34" charset="0"/>
                <a:cs typeface="Arial" pitchFamily="34" charset="0"/>
              </a:rPr>
              <a:t>Doors, Skylights </a:t>
            </a:r>
            <a:r>
              <a:rPr lang="en-CA" b="1" dirty="0" smtClean="0">
                <a:latin typeface="Arial" pitchFamily="34" charset="0"/>
                <a:cs typeface="Arial" pitchFamily="34" charset="0"/>
              </a:rPr>
              <a:t>and</a:t>
            </a:r>
          </a:p>
          <a:p>
            <a:pPr marL="3175" lvl="1"/>
            <a:r>
              <a:rPr lang="en-CA" dirty="0" smtClean="0">
                <a:latin typeface="Arial" pitchFamily="34" charset="0"/>
                <a:cs typeface="Arial" pitchFamily="34" charset="0"/>
              </a:rPr>
              <a:t>- A New Section 9.6. on </a:t>
            </a:r>
            <a:r>
              <a:rPr lang="en-CA" b="1" dirty="0" smtClean="0">
                <a:latin typeface="Arial" pitchFamily="34" charset="0"/>
                <a:cs typeface="Arial" pitchFamily="34" charset="0"/>
              </a:rPr>
              <a:t>Glass.</a:t>
            </a:r>
          </a:p>
          <a:p>
            <a:pPr lvl="1"/>
            <a:endParaRPr lang="en-CA" dirty="0" smtClean="0">
              <a:latin typeface="Arial" pitchFamily="34" charset="0"/>
              <a:cs typeface="Arial" pitchFamily="34" charset="0"/>
            </a:endParaRPr>
          </a:p>
          <a:p>
            <a:pPr marL="3175" lvl="1"/>
            <a:r>
              <a:rPr lang="en-CA" dirty="0" smtClean="0">
                <a:latin typeface="Arial" pitchFamily="34" charset="0"/>
                <a:cs typeface="Arial" pitchFamily="34" charset="0"/>
              </a:rPr>
              <a:t>Requirements on areas and design as well as for guards and some egress requirements have been moved into Section 9.5., 9.8. and 9.9. </a:t>
            </a:r>
          </a:p>
          <a:p>
            <a:pPr marL="3175" lvl="1"/>
            <a:r>
              <a:rPr lang="en-CA" dirty="0" smtClean="0">
                <a:latin typeface="Arial" pitchFamily="34" charset="0"/>
                <a:cs typeface="Arial" pitchFamily="34" charset="0"/>
              </a:rPr>
              <a:t>where similar subject matters are already addressed.</a:t>
            </a:r>
          </a:p>
          <a:p>
            <a:pPr marL="3175" lvl="1"/>
            <a:endParaRPr lang="en-CA" dirty="0" smtClean="0">
              <a:latin typeface="Arial" pitchFamily="34" charset="0"/>
              <a:cs typeface="Arial" pitchFamily="34" charset="0"/>
            </a:endParaRPr>
          </a:p>
          <a:p>
            <a:pPr marL="3175" lvl="1"/>
            <a:r>
              <a:rPr lang="en-CA" dirty="0" smtClean="0">
                <a:latin typeface="Arial" pitchFamily="34" charset="0"/>
                <a:cs typeface="Arial" pitchFamily="34" charset="0"/>
              </a:rPr>
              <a:t>CSA A440.4  -  a new installation standard is now referenced.</a:t>
            </a:r>
          </a:p>
          <a:p>
            <a:pPr marL="3175" lvl="1"/>
            <a:endParaRPr lang="en-CA" dirty="0" smtClean="0">
              <a:latin typeface="Arial" pitchFamily="34" charset="0"/>
              <a:cs typeface="Arial" pitchFamily="34" charset="0"/>
            </a:endParaRPr>
          </a:p>
          <a:p>
            <a:pPr marL="3175" lvl="1"/>
            <a:r>
              <a:rPr lang="en-CA" dirty="0" smtClean="0">
                <a:latin typeface="Arial" pitchFamily="34" charset="0"/>
                <a:cs typeface="Arial" pitchFamily="34" charset="0"/>
              </a:rPr>
              <a:t>And – as previously noted – the harmonized standard replaced 5 existing standards.</a:t>
            </a:r>
          </a:p>
          <a:p>
            <a:pPr marL="3175" lvl="1"/>
            <a:endParaRPr lang="en-US" dirty="0" smtClean="0">
              <a:latin typeface="Arial" pitchFamily="34" charset="0"/>
              <a:cs typeface="Arial" pitchFamily="34" charset="0"/>
            </a:endParaRPr>
          </a:p>
          <a:p>
            <a:pPr marL="3175" lvl="1"/>
            <a:r>
              <a:rPr lang="en-US" dirty="0" smtClean="0">
                <a:latin typeface="Arial" pitchFamily="34" charset="0"/>
                <a:cs typeface="Arial" pitchFamily="34" charset="0"/>
              </a:rPr>
              <a:t>For ease</a:t>
            </a:r>
            <a:r>
              <a:rPr lang="en-US" baseline="0" dirty="0" smtClean="0">
                <a:latin typeface="Arial" pitchFamily="34" charset="0"/>
                <a:cs typeface="Arial" pitchFamily="34" charset="0"/>
              </a:rPr>
              <a:t> of recognizing what’s new, we have put the </a:t>
            </a:r>
            <a:r>
              <a:rPr lang="en-US" b="0" u="sng" baseline="0" dirty="0" smtClean="0">
                <a:solidFill>
                  <a:srgbClr val="0000FF"/>
                </a:solidFill>
                <a:latin typeface="Arial" pitchFamily="34" charset="0"/>
                <a:cs typeface="Arial" pitchFamily="34" charset="0"/>
              </a:rPr>
              <a:t>changes or new text in blue underlined.</a:t>
            </a:r>
            <a:endParaRPr lang="en-CA" b="0" u="sng" dirty="0" smtClean="0">
              <a:solidFill>
                <a:srgbClr val="0000FF"/>
              </a:solidFill>
              <a:latin typeface="Arial" pitchFamily="34" charset="0"/>
              <a:cs typeface="Arial" pitchFamily="34" charset="0"/>
            </a:endParaRPr>
          </a:p>
          <a:p>
            <a:endParaRPr lang="en-CA" dirty="0" smtClean="0"/>
          </a:p>
          <a:p>
            <a:endParaRPr lang="en-CA" dirty="0" smtClean="0"/>
          </a:p>
        </p:txBody>
      </p:sp>
      <p:sp>
        <p:nvSpPr>
          <p:cNvPr id="4" name="Slide Number Placeholder 3"/>
          <p:cNvSpPr>
            <a:spLocks noGrp="1"/>
          </p:cNvSpPr>
          <p:nvPr>
            <p:ph type="sldNum" sz="quarter" idx="10"/>
          </p:nvPr>
        </p:nvSpPr>
        <p:spPr/>
        <p:txBody>
          <a:bodyPr/>
          <a:lstStyle/>
          <a:p>
            <a:fld id="{46F50BD5-B47D-4DA1-9BE0-43F3FC6EEAD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latin typeface="Arial" pitchFamily="34" charset="0"/>
                <a:cs typeface="Arial" pitchFamily="34" charset="0"/>
              </a:rPr>
              <a:t>This is an overview of the requirements that are now located in Section 9.6.</a:t>
            </a:r>
          </a:p>
          <a:p>
            <a:pPr marL="3175" lvl="1"/>
            <a:endParaRPr lang="en-US" dirty="0" smtClean="0">
              <a:latin typeface="Arial" pitchFamily="34" charset="0"/>
              <a:cs typeface="Arial" pitchFamily="34" charset="0"/>
            </a:endParaRPr>
          </a:p>
          <a:p>
            <a:pPr marL="3175" lvl="1"/>
            <a:r>
              <a:rPr lang="en-US" dirty="0" smtClean="0">
                <a:latin typeface="Arial" pitchFamily="34" charset="0"/>
                <a:cs typeface="Arial" pitchFamily="34" charset="0"/>
              </a:rPr>
              <a:t>Section 9.6 now applies to glass in the following components </a:t>
            </a:r>
            <a:endParaRPr lang="en-CA" dirty="0" smtClean="0">
              <a:latin typeface="Arial" pitchFamily="34" charset="0"/>
              <a:cs typeface="Arial" pitchFamily="34" charset="0"/>
            </a:endParaRPr>
          </a:p>
          <a:p>
            <a:pPr lvl="1"/>
            <a:r>
              <a:rPr lang="en-CA" dirty="0" smtClean="0">
                <a:latin typeface="Arial" pitchFamily="34" charset="0"/>
                <a:cs typeface="Arial" pitchFamily="34" charset="0"/>
              </a:rPr>
              <a:t>Interior doors and interior windows and their sidelights</a:t>
            </a:r>
          </a:p>
          <a:p>
            <a:pPr lvl="1"/>
            <a:r>
              <a:rPr lang="en-CA" dirty="0" smtClean="0">
                <a:latin typeface="Arial" pitchFamily="34" charset="0"/>
                <a:cs typeface="Arial" pitchFamily="34" charset="0"/>
              </a:rPr>
              <a:t>Clothes closets</a:t>
            </a:r>
          </a:p>
          <a:p>
            <a:pPr lvl="1"/>
            <a:r>
              <a:rPr lang="en-CA" dirty="0" smtClean="0">
                <a:latin typeface="Arial" pitchFamily="34" charset="0"/>
                <a:cs typeface="Arial" pitchFamily="34" charset="0"/>
              </a:rPr>
              <a:t>Site-built exterior windows, doors and skylights</a:t>
            </a:r>
          </a:p>
          <a:p>
            <a:pPr lvl="1"/>
            <a:r>
              <a:rPr lang="en-CA" dirty="0" smtClean="0">
                <a:latin typeface="Arial" pitchFamily="34" charset="0"/>
                <a:cs typeface="Arial" pitchFamily="34" charset="0"/>
              </a:rPr>
              <a:t>Shower or bathtub enclosures</a:t>
            </a:r>
          </a:p>
          <a:p>
            <a:pPr lvl="1"/>
            <a:r>
              <a:rPr lang="en-CA" dirty="0" smtClean="0">
                <a:latin typeface="Arial" pitchFamily="34" charset="0"/>
                <a:cs typeface="Arial" pitchFamily="34" charset="0"/>
              </a:rPr>
              <a:t>Glazed panels and partitions</a:t>
            </a:r>
          </a:p>
          <a:p>
            <a:pPr marL="3175" lvl="1"/>
            <a:r>
              <a:rPr lang="en-US" dirty="0" smtClean="0">
                <a:latin typeface="Arial" pitchFamily="34" charset="0"/>
                <a:cs typeface="Arial" pitchFamily="34" charset="0"/>
              </a:rPr>
              <a:t>As you can see, they comprise </a:t>
            </a:r>
            <a:r>
              <a:rPr lang="en-US" u="sng" dirty="0" smtClean="0">
                <a:latin typeface="Arial" pitchFamily="34" charset="0"/>
                <a:cs typeface="Arial" pitchFamily="34" charset="0"/>
              </a:rPr>
              <a:t>components that are not addressed by NAFS.</a:t>
            </a:r>
            <a:endParaRPr lang="en-CA" u="sng" dirty="0" smtClean="0">
              <a:latin typeface="Arial" pitchFamily="34" charset="0"/>
              <a:cs typeface="Arial" pitchFamily="34" charset="0"/>
            </a:endParaRPr>
          </a:p>
          <a:p>
            <a:endParaRPr lang="en-CA" dirty="0" smtClean="0">
              <a:latin typeface="Arial" pitchFamily="34" charset="0"/>
              <a:cs typeface="Arial" pitchFamily="34" charset="0"/>
            </a:endParaRPr>
          </a:p>
          <a:p>
            <a:r>
              <a:rPr lang="en-CA" dirty="0" smtClean="0">
                <a:latin typeface="Arial" pitchFamily="34" charset="0"/>
                <a:cs typeface="Arial" pitchFamily="34" charset="0"/>
              </a:rPr>
              <a:t>You are likely familiar with the requirements in this Section; they address</a:t>
            </a:r>
          </a:p>
          <a:p>
            <a:pPr lvl="1"/>
            <a:r>
              <a:rPr lang="en-CA" dirty="0" smtClean="0">
                <a:latin typeface="Arial" pitchFamily="34" charset="0"/>
                <a:cs typeface="Arial" pitchFamily="34" charset="0"/>
              </a:rPr>
              <a:t>Acceptable glass material standards</a:t>
            </a:r>
          </a:p>
          <a:p>
            <a:pPr lvl="1"/>
            <a:r>
              <a:rPr lang="en-CA" dirty="0" smtClean="0">
                <a:latin typeface="Arial" pitchFamily="34" charset="0"/>
                <a:cs typeface="Arial" pitchFamily="34" charset="0"/>
              </a:rPr>
              <a:t>The structural design of glass</a:t>
            </a:r>
          </a:p>
          <a:p>
            <a:pPr lvl="1"/>
            <a:r>
              <a:rPr lang="en-CA" dirty="0" smtClean="0">
                <a:latin typeface="Arial" pitchFamily="34" charset="0"/>
                <a:cs typeface="Arial" pitchFamily="34" charset="0"/>
              </a:rPr>
              <a:t>And the protection of glass</a:t>
            </a:r>
          </a:p>
          <a:p>
            <a:pPr lvl="1"/>
            <a:endParaRPr lang="en-US" dirty="0" smtClean="0">
              <a:latin typeface="Arial" pitchFamily="34" charset="0"/>
              <a:cs typeface="Arial" pitchFamily="34" charset="0"/>
            </a:endParaRPr>
          </a:p>
          <a:p>
            <a:r>
              <a:rPr lang="en-US" dirty="0" smtClean="0">
                <a:latin typeface="Arial" pitchFamily="34" charset="0"/>
                <a:cs typeface="Arial" pitchFamily="34" charset="0"/>
              </a:rPr>
              <a:t>There is nothing new in these requirements; they have simply been moved into this Section.</a:t>
            </a:r>
          </a:p>
          <a:p>
            <a:endParaRPr lang="en-CA" dirty="0" smtClean="0"/>
          </a:p>
          <a:p>
            <a:endParaRPr lang="en-CA"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7A84F905-FE98-4637-89D2-20741A2E600F}" type="slidenum">
              <a:rPr lang="en-US" smtClean="0"/>
              <a:pPr/>
              <a:t>13</a:t>
            </a:fld>
            <a:endParaRPr lang="en-US"/>
          </a:p>
        </p:txBody>
      </p:sp>
      <p:sp>
        <p:nvSpPr>
          <p:cNvPr id="6" name="Slide Image Placeholder 5"/>
          <p:cNvSpPr>
            <a:spLocks noGrp="1" noRot="1" noChangeAspect="1"/>
          </p:cNvSpPr>
          <p:nvPr>
            <p:ph type="sldImg"/>
          </p:nvPr>
        </p:nvSpPr>
        <p:spPr/>
      </p:sp>
      <p:sp>
        <p:nvSpPr>
          <p:cNvPr id="8" name="Notes Placeholder 7"/>
          <p:cNvSpPr>
            <a:spLocks noGrp="1"/>
          </p:cNvSpPr>
          <p:nvPr>
            <p:ph type="body" idx="1"/>
          </p:nvPr>
        </p:nvSpPr>
        <p:spPr/>
        <p:txBody>
          <a:bodyPr>
            <a:normAutofit/>
          </a:bodyPr>
          <a:lstStyle/>
          <a:p>
            <a:r>
              <a:rPr lang="en-US" dirty="0" smtClean="0">
                <a:latin typeface="Arial" pitchFamily="34" charset="0"/>
                <a:cs typeface="Arial" pitchFamily="34" charset="0"/>
              </a:rPr>
              <a:t>This is a schematic showing </a:t>
            </a:r>
          </a:p>
          <a:p>
            <a:pPr>
              <a:buFontTx/>
              <a:buChar char="-"/>
            </a:pPr>
            <a:r>
              <a:rPr lang="en-US" dirty="0" smtClean="0">
                <a:latin typeface="Arial" pitchFamily="34" charset="0"/>
                <a:cs typeface="Arial" pitchFamily="34" charset="0"/>
              </a:rPr>
              <a:t> What Section 9.7 addresses</a:t>
            </a:r>
          </a:p>
          <a:p>
            <a:pPr>
              <a:buFontTx/>
              <a:buChar char="-"/>
            </a:pPr>
            <a:r>
              <a:rPr lang="en-US" dirty="0" smtClean="0">
                <a:latin typeface="Arial" pitchFamily="34" charset="0"/>
                <a:cs typeface="Arial" pitchFamily="34" charset="0"/>
              </a:rPr>
              <a:t> But also how the compliance path works.</a:t>
            </a:r>
          </a:p>
          <a:p>
            <a:pPr>
              <a:buFontTx/>
              <a:buChar char="-"/>
            </a:pPr>
            <a:endParaRPr lang="en-US" dirty="0" smtClean="0">
              <a:latin typeface="Arial" pitchFamily="34" charset="0"/>
              <a:cs typeface="Arial" pitchFamily="34" charset="0"/>
            </a:endParaRPr>
          </a:p>
          <a:p>
            <a:pPr>
              <a:buFontTx/>
              <a:buNone/>
            </a:pPr>
            <a:r>
              <a:rPr lang="en-US" dirty="0" smtClean="0">
                <a:latin typeface="Arial" pitchFamily="34" charset="0"/>
                <a:cs typeface="Arial" pitchFamily="34" charset="0"/>
              </a:rPr>
              <a:t>You can see that section 9.7 has some typical elements.</a:t>
            </a:r>
          </a:p>
          <a:p>
            <a:pPr>
              <a:buFontTx/>
              <a:buNone/>
            </a:pPr>
            <a:r>
              <a:rPr lang="en-US" dirty="0" smtClean="0">
                <a:latin typeface="Arial" pitchFamily="34" charset="0"/>
                <a:cs typeface="Arial" pitchFamily="34" charset="0"/>
              </a:rPr>
              <a:t>But you can also see that the org-chart</a:t>
            </a:r>
            <a:r>
              <a:rPr lang="en-US" baseline="0" dirty="0" smtClean="0">
                <a:latin typeface="Arial" pitchFamily="34" charset="0"/>
                <a:cs typeface="Arial" pitchFamily="34" charset="0"/>
              </a:rPr>
              <a:t> </a:t>
            </a:r>
            <a:r>
              <a:rPr lang="en-US" dirty="0" smtClean="0">
                <a:latin typeface="Arial" pitchFamily="34" charset="0"/>
                <a:cs typeface="Arial" pitchFamily="34" charset="0"/>
              </a:rPr>
              <a:t>splits at one point  </a:t>
            </a:r>
          </a:p>
          <a:p>
            <a:pPr>
              <a:buFontTx/>
              <a:buChar char="-"/>
            </a:pPr>
            <a:r>
              <a:rPr lang="en-US" dirty="0" smtClean="0">
                <a:latin typeface="Arial" pitchFamily="34" charset="0"/>
                <a:cs typeface="Arial" pitchFamily="34" charset="0"/>
              </a:rPr>
              <a:t> between manufactured products (they are dealt with in Subsection 9.7.4.) </a:t>
            </a:r>
          </a:p>
          <a:p>
            <a:pPr>
              <a:buFontTx/>
              <a:buChar char="-"/>
            </a:pPr>
            <a:r>
              <a:rPr lang="en-US" dirty="0" smtClean="0">
                <a:latin typeface="Arial" pitchFamily="34" charset="0"/>
                <a:cs typeface="Arial" pitchFamily="34" charset="0"/>
              </a:rPr>
              <a:t> and site-built products (they are dealt with in Subsection 9.7.5.)</a:t>
            </a:r>
          </a:p>
          <a:p>
            <a:pPr>
              <a:buFontTx/>
              <a:buNone/>
            </a:pPr>
            <a:r>
              <a:rPr lang="en-US" dirty="0" smtClean="0">
                <a:latin typeface="Arial" pitchFamily="34" charset="0"/>
                <a:cs typeface="Arial" pitchFamily="34" charset="0"/>
              </a:rPr>
              <a:t>But then ends with</a:t>
            </a:r>
            <a:r>
              <a:rPr lang="en-US" baseline="0" dirty="0" smtClean="0">
                <a:latin typeface="Arial" pitchFamily="34" charset="0"/>
                <a:cs typeface="Arial" pitchFamily="34" charset="0"/>
              </a:rPr>
              <a:t> the installation subsection that applies to both categories of fenestration products.</a:t>
            </a:r>
            <a:endParaRPr lang="en-CA" dirty="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pitchFamily="34" charset="0"/>
                <a:cs typeface="Arial" pitchFamily="34" charset="0"/>
              </a:rPr>
              <a:t>Let’s start with Subsection 9.7.1.</a:t>
            </a:r>
          </a:p>
          <a:p>
            <a:r>
              <a:rPr lang="en-US" dirty="0" smtClean="0">
                <a:latin typeface="Arial" pitchFamily="34" charset="0"/>
                <a:cs typeface="Arial" pitchFamily="34" charset="0"/>
              </a:rPr>
              <a:t>It contains the application, the scope and some clarifications.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requirements in Section 9.7. apply to </a:t>
            </a:r>
          </a:p>
          <a:p>
            <a:pPr>
              <a:buFontTx/>
              <a:buChar char="-"/>
            </a:pPr>
            <a:r>
              <a:rPr lang="en-US" dirty="0" smtClean="0">
                <a:latin typeface="Arial" pitchFamily="34" charset="0"/>
                <a:cs typeface="Arial" pitchFamily="34" charset="0"/>
              </a:rPr>
              <a:t>windows, doors and skylights separating conditioned space from unconditioned space</a:t>
            </a:r>
          </a:p>
          <a:p>
            <a:pPr>
              <a:buFontTx/>
              <a:buChar char="-"/>
            </a:pPr>
            <a:r>
              <a:rPr lang="en-US" dirty="0" smtClean="0">
                <a:latin typeface="Arial" pitchFamily="34" charset="0"/>
                <a:cs typeface="Arial" pitchFamily="34" charset="0"/>
              </a:rPr>
              <a:t> as well as entrance doors.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There are two provisions in this Section clarifying that </a:t>
            </a:r>
          </a:p>
          <a:p>
            <a:pPr lvl="1"/>
            <a:r>
              <a:rPr lang="en-US" dirty="0" smtClean="0">
                <a:latin typeface="Arial" pitchFamily="34" charset="0"/>
                <a:cs typeface="Arial" pitchFamily="34" charset="0"/>
              </a:rPr>
              <a:t>“Doors” include glazing in doors and </a:t>
            </a:r>
            <a:r>
              <a:rPr lang="en-US" dirty="0" err="1" smtClean="0">
                <a:latin typeface="Arial" pitchFamily="34" charset="0"/>
                <a:cs typeface="Arial" pitchFamily="34" charset="0"/>
              </a:rPr>
              <a:t>sidelites</a:t>
            </a:r>
            <a:r>
              <a:rPr lang="en-US" dirty="0" smtClean="0">
                <a:latin typeface="Arial" pitchFamily="34" charset="0"/>
                <a:cs typeface="Arial" pitchFamily="34" charset="0"/>
              </a:rPr>
              <a:t> for doors (this would also apply for transoms)</a:t>
            </a:r>
          </a:p>
          <a:p>
            <a:pPr lvl="1"/>
            <a:r>
              <a:rPr lang="en-US" dirty="0" smtClean="0">
                <a:latin typeface="Arial" pitchFamily="34" charset="0"/>
                <a:cs typeface="Arial" pitchFamily="34" charset="0"/>
              </a:rPr>
              <a:t>“Skylight” means unit skylights, roof windows and tubular </a:t>
            </a:r>
            <a:r>
              <a:rPr lang="en-US" dirty="0" err="1" smtClean="0">
                <a:latin typeface="Arial" pitchFamily="34" charset="0"/>
                <a:cs typeface="Arial" pitchFamily="34" charset="0"/>
              </a:rPr>
              <a:t>daylighting</a:t>
            </a:r>
            <a:r>
              <a:rPr lang="en-US" dirty="0" smtClean="0">
                <a:latin typeface="Arial" pitchFamily="34" charset="0"/>
                <a:cs typeface="Arial" pitchFamily="34" charset="0"/>
              </a:rPr>
              <a:t> devices.</a:t>
            </a:r>
          </a:p>
          <a:p>
            <a:pPr lvl="1"/>
            <a:endParaRPr lang="en-US" dirty="0" smtClean="0"/>
          </a:p>
          <a:p>
            <a:pPr lvl="1"/>
            <a:endParaRPr lang="en-US"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dirty="0" smtClean="0">
                <a:latin typeface="Arial" pitchFamily="34" charset="0"/>
                <a:cs typeface="Arial" pitchFamily="34" charset="0"/>
              </a:rPr>
              <a:t>Subsection 9.7.2. contains some general requirements</a:t>
            </a:r>
            <a:r>
              <a:rPr lang="en-US" sz="1000" baseline="0" dirty="0" smtClean="0">
                <a:latin typeface="Arial" pitchFamily="34" charset="0"/>
                <a:cs typeface="Arial" pitchFamily="34" charset="0"/>
              </a:rPr>
              <a:t> </a:t>
            </a:r>
            <a:r>
              <a:rPr lang="en-US" sz="1000" dirty="0" smtClean="0">
                <a:latin typeface="Arial" pitchFamily="34" charset="0"/>
                <a:cs typeface="Arial" pitchFamily="34" charset="0"/>
              </a:rPr>
              <a:t>for entrance doors and lists all other requirements for windows, doors and skylights that are provided elsewhere in the code.</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Entrance doors are required for each dwelling unit</a:t>
            </a:r>
          </a:p>
          <a:p>
            <a:pPr lvl="1"/>
            <a:r>
              <a:rPr lang="en-CA" sz="1000" dirty="0" smtClean="0">
                <a:latin typeface="Arial" pitchFamily="34" charset="0"/>
                <a:cs typeface="Arial" pitchFamily="34" charset="0"/>
              </a:rPr>
              <a:t>Requirements for entrance doors also includes suite entry doors that do not separate inside from outside</a:t>
            </a:r>
          </a:p>
          <a:p>
            <a:pPr lvl="1"/>
            <a:r>
              <a:rPr lang="en-CA" sz="1000" dirty="0" smtClean="0">
                <a:latin typeface="Arial" pitchFamily="34" charset="0"/>
                <a:cs typeface="Arial" pitchFamily="34" charset="0"/>
              </a:rPr>
              <a:t>Entrance doors need a door viewer or transparent glazing</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Article 9.7.2.2. is</a:t>
            </a:r>
            <a:r>
              <a:rPr lang="en-US" sz="1000" baseline="0" dirty="0" smtClean="0">
                <a:latin typeface="Arial" pitchFamily="34" charset="0"/>
                <a:cs typeface="Arial" pitchFamily="34" charset="0"/>
              </a:rPr>
              <a:t> </a:t>
            </a:r>
            <a:r>
              <a:rPr lang="en-US" sz="1000" dirty="0" smtClean="0">
                <a:latin typeface="Arial" pitchFamily="34" charset="0"/>
                <a:cs typeface="Arial" pitchFamily="34" charset="0"/>
              </a:rPr>
              <a:t>new.</a:t>
            </a:r>
          </a:p>
          <a:p>
            <a:r>
              <a:rPr lang="en-US" sz="1000" dirty="0" smtClean="0">
                <a:latin typeface="Arial" pitchFamily="34" charset="0"/>
                <a:cs typeface="Arial" pitchFamily="34" charset="0"/>
              </a:rPr>
              <a:t>It</a:t>
            </a:r>
            <a:r>
              <a:rPr lang="en-US" sz="1000" baseline="0" dirty="0" smtClean="0">
                <a:latin typeface="Arial" pitchFamily="34" charset="0"/>
                <a:cs typeface="Arial" pitchFamily="34" charset="0"/>
              </a:rPr>
              <a:t> </a:t>
            </a:r>
            <a:r>
              <a:rPr lang="en-US" sz="1000" dirty="0" smtClean="0">
                <a:latin typeface="Arial" pitchFamily="34" charset="0"/>
                <a:cs typeface="Arial" pitchFamily="34" charset="0"/>
              </a:rPr>
              <a:t>lists many other requirements for windows, doors and skylights that are not provided in this Section but that may apply to windows, doors or skylights.</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For example it says that </a:t>
            </a:r>
          </a:p>
          <a:p>
            <a:r>
              <a:rPr lang="en-US" sz="1000" dirty="0" smtClean="0">
                <a:latin typeface="Arial" pitchFamily="34" charset="0"/>
                <a:cs typeface="Arial" pitchFamily="34" charset="0"/>
              </a:rPr>
              <a:t>Minimum size of doorways and doors can be found in section 9.5.</a:t>
            </a:r>
          </a:p>
          <a:p>
            <a:r>
              <a:rPr lang="en-US" sz="1000" dirty="0" smtClean="0">
                <a:latin typeface="Arial" pitchFamily="34" charset="0"/>
                <a:cs typeface="Arial" pitchFamily="34" charset="0"/>
              </a:rPr>
              <a:t>Requirements for windows with guards and on fall prevention  in 9.8.</a:t>
            </a:r>
          </a:p>
          <a:p>
            <a:pPr marL="0" lvl="1">
              <a:tabLst>
                <a:tab pos="2781300" algn="l"/>
                <a:tab pos="7000875" algn="l"/>
              </a:tabLst>
            </a:pPr>
            <a:r>
              <a:rPr lang="en-US" sz="1000" dirty="0" smtClean="0">
                <a:latin typeface="Arial" pitchFamily="34" charset="0"/>
                <a:cs typeface="Arial" pitchFamily="34" charset="0"/>
              </a:rPr>
              <a:t>Egress and windows and doors within exits  in 9.9.</a:t>
            </a:r>
          </a:p>
          <a:p>
            <a:pPr marL="0" lvl="1">
              <a:tabLst>
                <a:tab pos="7000875" algn="l"/>
              </a:tabLst>
            </a:pPr>
            <a:r>
              <a:rPr lang="en-US" sz="1000" dirty="0" smtClean="0">
                <a:latin typeface="Arial" pitchFamily="34" charset="0"/>
                <a:cs typeface="Arial" pitchFamily="34" charset="0"/>
              </a:rPr>
              <a:t>Firefighting in  9.10. and ventilation in 9.32.</a:t>
            </a:r>
          </a:p>
          <a:p>
            <a:pPr marL="84138"/>
            <a:endParaRPr lang="en-US" sz="1000" dirty="0" smtClean="0">
              <a:latin typeface="Arial" pitchFamily="34" charset="0"/>
              <a:cs typeface="Arial" pitchFamily="34" charset="0"/>
            </a:endParaRPr>
          </a:p>
          <a:p>
            <a:pPr marL="84138"/>
            <a:r>
              <a:rPr lang="en-US" sz="1000" dirty="0" smtClean="0">
                <a:latin typeface="Arial" pitchFamily="34" charset="0"/>
                <a:cs typeface="Arial" pitchFamily="34" charset="0"/>
              </a:rPr>
              <a:t>All these requirements are existing requirements, but the fact that we are listing them all in the code text is something new.</a:t>
            </a:r>
            <a:endParaRPr lang="en-CA" sz="10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7E90E1E8-30C2-453E-88A5-653544B08F0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latin typeface="Arial" pitchFamily="34" charset="0"/>
                <a:cs typeface="Arial" pitchFamily="34" charset="0"/>
              </a:rPr>
              <a:t>Subsection 9.7.3 deals with the general performance expectation we have for windows, doors and skylights. </a:t>
            </a:r>
          </a:p>
          <a:p>
            <a:r>
              <a:rPr lang="en-US" dirty="0" smtClean="0">
                <a:latin typeface="Arial" pitchFamily="34" charset="0"/>
                <a:cs typeface="Arial" pitchFamily="34" charset="0"/>
              </a:rPr>
              <a:t>The performance expectations deal mainly with air, water and structural loads.</a:t>
            </a:r>
          </a:p>
          <a:p>
            <a:endParaRPr lang="en-CA" dirty="0" smtClean="0">
              <a:latin typeface="Arial" pitchFamily="34" charset="0"/>
              <a:cs typeface="Arial" pitchFamily="34" charset="0"/>
            </a:endParaRPr>
          </a:p>
          <a:p>
            <a:r>
              <a:rPr lang="en-CA" dirty="0" smtClean="0">
                <a:latin typeface="Arial" pitchFamily="34" charset="0"/>
                <a:cs typeface="Arial" pitchFamily="34" charset="0"/>
              </a:rPr>
              <a:t>The performance requirements apply equally to manufactured and site-built fenestration products.</a:t>
            </a:r>
          </a:p>
          <a:p>
            <a:endParaRPr lang="en-CA" dirty="0" smtClean="0">
              <a:latin typeface="Arial" pitchFamily="34" charset="0"/>
              <a:cs typeface="Arial" pitchFamily="34" charset="0"/>
            </a:endParaRPr>
          </a:p>
          <a:p>
            <a:r>
              <a:rPr lang="en-CA" dirty="0" smtClean="0">
                <a:latin typeface="Arial" pitchFamily="34" charset="0"/>
                <a:cs typeface="Arial" pitchFamily="34" charset="0"/>
              </a:rPr>
              <a:t>We expect that exterior windows, doors and skylights shall:</a:t>
            </a:r>
          </a:p>
          <a:p>
            <a:r>
              <a:rPr lang="en-CA" dirty="0" smtClean="0">
                <a:latin typeface="Arial" pitchFamily="34" charset="0"/>
                <a:cs typeface="Arial" pitchFamily="34" charset="0"/>
              </a:rPr>
              <a:t>Resist ingress of precipitation</a:t>
            </a:r>
          </a:p>
          <a:p>
            <a:r>
              <a:rPr lang="en-CA" dirty="0" smtClean="0">
                <a:latin typeface="Arial" pitchFamily="34" charset="0"/>
                <a:cs typeface="Arial" pitchFamily="34" charset="0"/>
              </a:rPr>
              <a:t>Resist wind and snow load</a:t>
            </a:r>
          </a:p>
          <a:p>
            <a:r>
              <a:rPr lang="en-CA" dirty="0" smtClean="0">
                <a:latin typeface="Arial" pitchFamily="34" charset="0"/>
                <a:cs typeface="Arial" pitchFamily="34" charset="0"/>
              </a:rPr>
              <a:t>Control air leakage</a:t>
            </a:r>
          </a:p>
          <a:p>
            <a:r>
              <a:rPr lang="en-CA" dirty="0" smtClean="0">
                <a:latin typeface="Arial" pitchFamily="34" charset="0"/>
                <a:cs typeface="Arial" pitchFamily="34" charset="0"/>
              </a:rPr>
              <a:t>Resist ingress of insects and vermin</a:t>
            </a:r>
          </a:p>
          <a:p>
            <a:r>
              <a:rPr lang="en-CA" dirty="0" smtClean="0">
                <a:latin typeface="Arial" pitchFamily="34" charset="0"/>
                <a:cs typeface="Arial" pitchFamily="34" charset="0"/>
              </a:rPr>
              <a:t>Where required, resist forced entry</a:t>
            </a:r>
          </a:p>
          <a:p>
            <a:r>
              <a:rPr lang="en-CA" dirty="0" smtClean="0">
                <a:latin typeface="Arial" pitchFamily="34" charset="0"/>
                <a:cs typeface="Arial" pitchFamily="34" charset="0"/>
              </a:rPr>
              <a:t>Be easily operable.</a:t>
            </a:r>
          </a:p>
          <a:p>
            <a:endParaRPr lang="en-CA" dirty="0" smtClean="0">
              <a:latin typeface="Arial" pitchFamily="34" charset="0"/>
              <a:cs typeface="Arial" pitchFamily="34" charset="0"/>
            </a:endParaRPr>
          </a:p>
          <a:p>
            <a:r>
              <a:rPr lang="en-CA" dirty="0" smtClean="0">
                <a:latin typeface="Arial" pitchFamily="34" charset="0"/>
                <a:cs typeface="Arial" pitchFamily="34" charset="0"/>
              </a:rPr>
              <a:t>Skylights shall … resist snow load.</a:t>
            </a:r>
          </a:p>
          <a:p>
            <a:endParaRPr lang="en-CA"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separate performance requirements for main entrance doors that do not separate the exterior from the interior.</a:t>
            </a:r>
          </a:p>
          <a:p>
            <a:r>
              <a:rPr lang="en-US" dirty="0" smtClean="0"/>
              <a:t>These requirements are to</a:t>
            </a:r>
          </a:p>
          <a:p>
            <a:pPr lvl="1"/>
            <a:r>
              <a:rPr lang="en-US" dirty="0" smtClean="0"/>
              <a:t>Control air leakage </a:t>
            </a:r>
          </a:p>
          <a:p>
            <a:pPr lvl="1"/>
            <a:r>
              <a:rPr lang="en-US" dirty="0" smtClean="0"/>
              <a:t>Resist ingress of insects and vermin </a:t>
            </a:r>
          </a:p>
          <a:p>
            <a:pPr lvl="1"/>
            <a:r>
              <a:rPr lang="en-US" dirty="0" smtClean="0"/>
              <a:t>Resist forced entry</a:t>
            </a:r>
          </a:p>
          <a:p>
            <a:pPr lvl="1"/>
            <a:r>
              <a:rPr lang="en-US" dirty="0" smtClean="0"/>
              <a:t>Be easily operable.</a:t>
            </a:r>
          </a:p>
          <a:p>
            <a:endParaRPr lang="en-US" dirty="0" smtClean="0"/>
          </a:p>
          <a:p>
            <a:r>
              <a:rPr lang="en-US" dirty="0" smtClean="0"/>
              <a:t>Storm doors are expected to </a:t>
            </a:r>
          </a:p>
          <a:p>
            <a:pPr lvl="1"/>
            <a:r>
              <a:rPr lang="en-US" dirty="0" smtClean="0"/>
              <a:t>Resist wind loads </a:t>
            </a:r>
          </a:p>
          <a:p>
            <a:pPr lvl="1"/>
            <a:r>
              <a:rPr lang="en-US" dirty="0" smtClean="0"/>
              <a:t>And Control air leakage </a:t>
            </a:r>
          </a:p>
          <a:p>
            <a:pPr lvl="1"/>
            <a:r>
              <a:rPr lang="en-US" dirty="0" smtClean="0"/>
              <a:t>	this might surprise you but they are required to reduce the air 	leakage of the main door but not to take the whole wind load</a:t>
            </a:r>
          </a:p>
          <a:p>
            <a:pPr lvl="1"/>
            <a:r>
              <a:rPr lang="en-US" dirty="0" smtClean="0"/>
              <a:t>They shall resist the ingress of insects and vermin and </a:t>
            </a:r>
          </a:p>
          <a:p>
            <a:pPr lvl="1"/>
            <a:r>
              <a:rPr lang="en-US" dirty="0" smtClean="0"/>
              <a:t>Be easy to operate</a:t>
            </a:r>
          </a:p>
          <a:p>
            <a:r>
              <a:rPr lang="en-US" dirty="0" smtClean="0"/>
              <a:t> </a:t>
            </a:r>
            <a:endParaRPr lang="en-CA"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that chart again that I showed you earlier.</a:t>
            </a:r>
          </a:p>
          <a:p>
            <a:r>
              <a:rPr lang="en-US" dirty="0" smtClean="0"/>
              <a:t>This time I will use it to explain the two different compliances paths based on the type of fenestration depending on whether the product is a manufactured window, door or skylight or a site-built door.</a:t>
            </a:r>
          </a:p>
          <a:p>
            <a:endParaRPr lang="en-US" dirty="0" smtClean="0"/>
          </a:p>
          <a:p>
            <a:r>
              <a:rPr lang="en-US" dirty="0" smtClean="0"/>
              <a:t>For either option you can – of course- always design and construct to Part 5.</a:t>
            </a:r>
          </a:p>
          <a:p>
            <a:endParaRPr lang="en-US" dirty="0" smtClean="0"/>
          </a:p>
          <a:p>
            <a:r>
              <a:rPr lang="en-US" b="1" dirty="0" smtClean="0"/>
              <a:t>[Click] – left arrow shows</a:t>
            </a:r>
          </a:p>
          <a:p>
            <a:r>
              <a:rPr lang="en-US" dirty="0" smtClean="0"/>
              <a:t>Here is the path for the manufactured products that are covered in the harmonized standard.</a:t>
            </a:r>
          </a:p>
          <a:p>
            <a:r>
              <a:rPr lang="en-US" dirty="0" smtClean="0"/>
              <a:t>You can see that the general and performance requirements apply as well as the installation requirements.</a:t>
            </a:r>
          </a:p>
          <a:p>
            <a:r>
              <a:rPr lang="en-US" dirty="0" smtClean="0"/>
              <a:t>But conforming to </a:t>
            </a:r>
            <a:r>
              <a:rPr lang="en-US" baseline="0" dirty="0" smtClean="0"/>
              <a:t>the standard is deemed-to-comply with the general performance requirements.</a:t>
            </a:r>
          </a:p>
          <a:p>
            <a:r>
              <a:rPr lang="en-US" baseline="0" dirty="0" smtClean="0"/>
              <a:t>The arrow stops in 9.7.3. because the standard does not address thermal performance.</a:t>
            </a:r>
            <a:endParaRPr lang="en-US" dirty="0" smtClean="0"/>
          </a:p>
          <a:p>
            <a:endParaRPr lang="en-US" dirty="0" smtClean="0"/>
          </a:p>
          <a:p>
            <a:r>
              <a:rPr lang="en-US" b="1" dirty="0" smtClean="0"/>
              <a:t>[Click] – right arrow shows</a:t>
            </a:r>
          </a:p>
          <a:p>
            <a:r>
              <a:rPr lang="en-US" dirty="0" smtClean="0"/>
              <a:t>Here is the path for the site-built products, which are commonly doors.</a:t>
            </a:r>
          </a:p>
          <a:p>
            <a:r>
              <a:rPr lang="en-US" dirty="0" smtClean="0"/>
              <a:t>They also need to comply with the general performance requirements for air water and structural and of course the installation requirements.</a:t>
            </a:r>
          </a:p>
          <a:p>
            <a:endParaRPr lang="en-US" dirty="0" smtClean="0"/>
          </a:p>
          <a:p>
            <a:endParaRPr lang="en-CA"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pitchFamily="34" charset="0"/>
                <a:cs typeface="Arial" pitchFamily="34" charset="0"/>
              </a:rPr>
              <a:t>Part 9 also addresses the thermal performance.</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performance expectations are consistent with those of other building envelope requirements in Part 9:</a:t>
            </a:r>
          </a:p>
          <a:p>
            <a:pPr lvl="1"/>
            <a:r>
              <a:rPr lang="en-US" dirty="0" smtClean="0">
                <a:latin typeface="Arial" pitchFamily="34" charset="0"/>
                <a:cs typeface="Arial" pitchFamily="34" charset="0"/>
              </a:rPr>
              <a:t>Minimize surface condensation on the warm side, and</a:t>
            </a:r>
          </a:p>
          <a:p>
            <a:pPr lvl="1"/>
            <a:r>
              <a:rPr lang="en-US" dirty="0" smtClean="0">
                <a:latin typeface="Arial" pitchFamily="34" charset="0"/>
                <a:cs typeface="Arial" pitchFamily="34" charset="0"/>
              </a:rPr>
              <a:t>To ensure comfortable conditions for occupants during summer and winter.</a:t>
            </a:r>
          </a:p>
          <a:p>
            <a:endParaRPr lang="en-US" dirty="0" smtClean="0">
              <a:latin typeface="Arial" pitchFamily="34" charset="0"/>
              <a:cs typeface="Arial" pitchFamily="34" charset="0"/>
            </a:endParaRPr>
          </a:p>
          <a:p>
            <a:r>
              <a:rPr lang="en-US" dirty="0" smtClean="0">
                <a:latin typeface="Arial" pitchFamily="34" charset="0"/>
                <a:cs typeface="Arial" pitchFamily="34" charset="0"/>
              </a:rPr>
              <a:t>Compliance can be shown by using prescriptive requirements in Part 9</a:t>
            </a:r>
          </a:p>
          <a:p>
            <a:pPr lvl="1"/>
            <a:r>
              <a:rPr lang="en-US" dirty="0" smtClean="0">
                <a:latin typeface="Arial" pitchFamily="34" charset="0"/>
                <a:cs typeface="Arial" pitchFamily="34" charset="0"/>
              </a:rPr>
              <a:t>or by design and construction conforming to Part 5.</a:t>
            </a:r>
          </a:p>
          <a:p>
            <a:endParaRPr lang="en-US" dirty="0" smtClean="0">
              <a:latin typeface="Arial" pitchFamily="34" charset="0"/>
              <a:cs typeface="Arial" pitchFamily="34" charset="0"/>
            </a:endParaRPr>
          </a:p>
          <a:p>
            <a:r>
              <a:rPr lang="en-US" dirty="0" smtClean="0">
                <a:latin typeface="Arial" pitchFamily="34" charset="0"/>
                <a:cs typeface="Arial" pitchFamily="34" charset="0"/>
              </a:rPr>
              <a:t>Some existing requirements remain, for instance those requiring </a:t>
            </a:r>
          </a:p>
          <a:p>
            <a:pPr lvl="1"/>
            <a:r>
              <a:rPr lang="en-US" dirty="0" smtClean="0">
                <a:latin typeface="Arial" pitchFamily="34" charset="0"/>
                <a:cs typeface="Arial" pitchFamily="34" charset="0"/>
              </a:rPr>
              <a:t>a thermal break for metal frames and sash.</a:t>
            </a:r>
          </a:p>
          <a:p>
            <a:pPr lvl="1"/>
            <a:r>
              <a:rPr lang="en-US" dirty="0" smtClean="0">
                <a:latin typeface="Arial" pitchFamily="34" charset="0"/>
                <a:cs typeface="Arial" pitchFamily="34" charset="0"/>
              </a:rPr>
              <a:t>This applies to all windows, doors and skylights </a:t>
            </a:r>
          </a:p>
          <a:p>
            <a:pPr lvl="1"/>
            <a:r>
              <a:rPr lang="en-US" dirty="0" smtClean="0">
                <a:latin typeface="Arial" pitchFamily="34" charset="0"/>
                <a:cs typeface="Arial" pitchFamily="34" charset="0"/>
              </a:rPr>
              <a:t>except for garage doors, storm or fire-rated products.</a:t>
            </a:r>
          </a:p>
          <a:p>
            <a:endParaRPr lang="en-CA"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pitchFamily="34" charset="0"/>
                <a:cs typeface="Arial" pitchFamily="34" charset="0"/>
              </a:rPr>
              <a:t>This </a:t>
            </a:r>
            <a:r>
              <a:rPr lang="en-CA" dirty="0" smtClean="0">
                <a:latin typeface="Arial" pitchFamily="34" charset="0"/>
                <a:cs typeface="Arial" pitchFamily="34" charset="0"/>
              </a:rPr>
              <a:t>Presentation is part of a series of 13</a:t>
            </a:r>
            <a:br>
              <a:rPr lang="en-CA" dirty="0" smtClean="0">
                <a:latin typeface="Arial" pitchFamily="34" charset="0"/>
                <a:cs typeface="Arial" pitchFamily="34" charset="0"/>
              </a:rPr>
            </a:br>
            <a:r>
              <a:rPr lang="en-CA" dirty="0" smtClean="0">
                <a:latin typeface="Arial" pitchFamily="34" charset="0"/>
                <a:cs typeface="Arial" pitchFamily="34" charset="0"/>
              </a:rPr>
              <a:t>on the 2010 National Model Construction Codes. </a:t>
            </a:r>
          </a:p>
          <a:p>
            <a:endParaRPr lang="en-CA" dirty="0" smtClean="0">
              <a:latin typeface="Arial" pitchFamily="34" charset="0"/>
              <a:cs typeface="Arial" pitchFamily="34" charset="0"/>
            </a:endParaRPr>
          </a:p>
          <a:p>
            <a:r>
              <a:rPr lang="en-CA" dirty="0" smtClean="0">
                <a:latin typeface="Arial" pitchFamily="34" charset="0"/>
                <a:cs typeface="Arial" pitchFamily="34" charset="0"/>
              </a:rPr>
              <a:t>It</a:t>
            </a:r>
            <a:r>
              <a:rPr lang="en-CA" baseline="0" dirty="0" smtClean="0">
                <a:latin typeface="Arial" pitchFamily="34" charset="0"/>
                <a:cs typeface="Arial" pitchFamily="34" charset="0"/>
              </a:rPr>
              <a:t> is important to note that the model codes, which are developed </a:t>
            </a:r>
          </a:p>
          <a:p>
            <a:r>
              <a:rPr lang="en-CA" baseline="0" dirty="0" smtClean="0">
                <a:latin typeface="Arial" pitchFamily="34" charset="0"/>
                <a:cs typeface="Arial" pitchFamily="34" charset="0"/>
              </a:rPr>
              <a:t>by the </a:t>
            </a:r>
            <a:r>
              <a:rPr lang="en-CA" dirty="0" smtClean="0">
                <a:latin typeface="Arial" pitchFamily="34" charset="0"/>
                <a:cs typeface="Arial" pitchFamily="34" charset="0"/>
              </a:rPr>
              <a:t>Canadian Commission on Building and Fire Codes </a:t>
            </a:r>
          </a:p>
          <a:p>
            <a:r>
              <a:rPr lang="en-CA" dirty="0" smtClean="0">
                <a:latin typeface="Arial" pitchFamily="34" charset="0"/>
                <a:cs typeface="Arial" pitchFamily="34" charset="0"/>
              </a:rPr>
              <a:t>must be adopted by provincial/territorial authorities to become law.</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This may mean that code requirements enacted by legislation within </a:t>
            </a:r>
          </a:p>
          <a:p>
            <a:r>
              <a:rPr lang="en-US" dirty="0" smtClean="0">
                <a:latin typeface="Arial" pitchFamily="34" charset="0"/>
                <a:cs typeface="Arial" pitchFamily="34" charset="0"/>
              </a:rPr>
              <a:t>your province or territory</a:t>
            </a:r>
            <a:r>
              <a:rPr lang="en-US" baseline="0" dirty="0" smtClean="0">
                <a:latin typeface="Arial" pitchFamily="34" charset="0"/>
                <a:cs typeface="Arial" pitchFamily="34" charset="0"/>
              </a:rPr>
              <a:t> </a:t>
            </a:r>
            <a:r>
              <a:rPr lang="en-US" dirty="0" smtClean="0">
                <a:latin typeface="Arial" pitchFamily="34" charset="0"/>
                <a:cs typeface="Arial" pitchFamily="34" charset="0"/>
              </a:rPr>
              <a:t>might differ from what is presented here.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Please check with your local authority.</a:t>
            </a:r>
            <a:endParaRPr lang="en-CA" dirty="0" smtClean="0">
              <a:latin typeface="Arial" pitchFamily="34" charset="0"/>
              <a:cs typeface="Arial" pitchFamily="34" charset="0"/>
            </a:endParaRPr>
          </a:p>
          <a:p>
            <a:endParaRPr lang="en-CA" dirty="0"/>
          </a:p>
        </p:txBody>
      </p:sp>
      <p:sp>
        <p:nvSpPr>
          <p:cNvPr id="4" name="Slide Number Placeholder 3"/>
          <p:cNvSpPr>
            <a:spLocks noGrp="1"/>
          </p:cNvSpPr>
          <p:nvPr>
            <p:ph type="sldNum" sz="quarter" idx="10"/>
          </p:nvPr>
        </p:nvSpPr>
        <p:spPr/>
        <p:txBody>
          <a:bodyPr/>
          <a:lstStyle/>
          <a:p>
            <a:pPr>
              <a:defRPr/>
            </a:pPr>
            <a:fld id="{9FC2AA95-67CD-46FF-8C24-B5F4F66552AF}"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pitchFamily="34" charset="0"/>
                <a:cs typeface="Arial" pitchFamily="34" charset="0"/>
              </a:rPr>
              <a:t>A new approach was used to require a minimum basic thermal performance </a:t>
            </a:r>
          </a:p>
          <a:p>
            <a:r>
              <a:rPr lang="en-US" dirty="0" smtClean="0">
                <a:latin typeface="Arial" pitchFamily="34" charset="0"/>
                <a:cs typeface="Arial" pitchFamily="34" charset="0"/>
              </a:rPr>
              <a:t>that should reduce the risk of condensation in most cases, although it is recognized that condensation resistance is influenced by many other factors.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Table 9.7.3.3. lists maximum U-values for windows, doors and skylights for three climate zones based on the January design temperature.</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table also lists the less common I-factor, which is an indication for the condensation resistance of a window or door.</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All these requirements apply at </a:t>
            </a:r>
            <a:r>
              <a:rPr lang="en-US" b="1" u="sng" dirty="0" smtClean="0">
                <a:latin typeface="Arial" pitchFamily="34" charset="0"/>
                <a:cs typeface="Arial" pitchFamily="34" charset="0"/>
              </a:rPr>
              <a:t>normal conditions</a:t>
            </a:r>
            <a:r>
              <a:rPr lang="en-US" dirty="0" smtClean="0">
                <a:latin typeface="Arial" pitchFamily="34" charset="0"/>
                <a:cs typeface="Arial" pitchFamily="34" charset="0"/>
              </a:rPr>
              <a:t>, which means in most residential, office and mercantile occupancies.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Only where the intended use of the building generates a lot of moisture, design to Part 5 would be required.</a:t>
            </a:r>
          </a:p>
          <a:p>
            <a:r>
              <a:rPr lang="en-US" dirty="0" smtClean="0">
                <a:latin typeface="Arial" pitchFamily="34" charset="0"/>
                <a:cs typeface="Arial" pitchFamily="34" charset="0"/>
              </a:rPr>
              <a:t>This terminology is consistent with new requirements in Section 9.25. for </a:t>
            </a:r>
            <a:r>
              <a:rPr lang="en-US" dirty="0" err="1" smtClean="0">
                <a:latin typeface="Arial" pitchFamily="34" charset="0"/>
                <a:cs typeface="Arial" pitchFamily="34" charset="0"/>
              </a:rPr>
              <a:t>vapour</a:t>
            </a:r>
            <a:r>
              <a:rPr lang="en-US" dirty="0" smtClean="0">
                <a:latin typeface="Arial" pitchFamily="34" charset="0"/>
                <a:cs typeface="Arial" pitchFamily="34" charset="0"/>
              </a:rPr>
              <a:t> barriers.</a:t>
            </a:r>
            <a:endParaRPr lang="en-CA"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7E90E1E8-30C2-453E-88A5-653544B08F03}"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pitchFamily="34" charset="0"/>
                <a:cs typeface="Arial" pitchFamily="34" charset="0"/>
              </a:rPr>
              <a:t>This Subsection deals with fenestration products that are covered in the scope of the harmonized standard.</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subsection sets out the compliance procedures </a:t>
            </a:r>
            <a:r>
              <a:rPr lang="en-US" b="1" dirty="0" smtClean="0">
                <a:latin typeface="Arial" pitchFamily="34" charset="0"/>
                <a:cs typeface="Arial" pitchFamily="34" charset="0"/>
              </a:rPr>
              <a:t>as described before</a:t>
            </a:r>
          </a:p>
          <a:p>
            <a:pPr lvl="1"/>
            <a:r>
              <a:rPr lang="en-US" dirty="0" smtClean="0">
                <a:latin typeface="Arial" pitchFamily="34" charset="0"/>
                <a:cs typeface="Arial" pitchFamily="34" charset="0"/>
              </a:rPr>
              <a:t>Use Canadian Supplement to identify loads</a:t>
            </a:r>
          </a:p>
          <a:p>
            <a:pPr lvl="1"/>
            <a:r>
              <a:rPr lang="en-US" dirty="0" smtClean="0">
                <a:latin typeface="Arial" pitchFamily="34" charset="0"/>
                <a:cs typeface="Arial" pitchFamily="34" charset="0"/>
              </a:rPr>
              <a:t>Use Harmonized standard to select minimum acceptable Performance Grade</a:t>
            </a:r>
          </a:p>
          <a:p>
            <a:pPr lvl="1"/>
            <a:r>
              <a:rPr lang="en-US" dirty="0" smtClean="0">
                <a:latin typeface="Arial" pitchFamily="34" charset="0"/>
                <a:cs typeface="Arial" pitchFamily="34" charset="0"/>
              </a:rPr>
              <a:t>Comply with remainder of this Subsection, and applicable requirements in Subsection 9.7.6.</a:t>
            </a:r>
          </a:p>
          <a:p>
            <a:pPr marL="3175" lvl="1"/>
            <a:endParaRPr lang="en-US" dirty="0" smtClean="0">
              <a:latin typeface="Arial" pitchFamily="34" charset="0"/>
              <a:cs typeface="Arial" pitchFamily="34" charset="0"/>
            </a:endParaRPr>
          </a:p>
          <a:p>
            <a:pPr marL="3175" lvl="1"/>
            <a:r>
              <a:rPr lang="en-US" dirty="0" smtClean="0">
                <a:latin typeface="Arial" pitchFamily="34" charset="0"/>
                <a:cs typeface="Arial" pitchFamily="34" charset="0"/>
              </a:rPr>
              <a:t>When selecting a performance grade only look at “R” class.</a:t>
            </a:r>
          </a:p>
          <a:p>
            <a:pPr marL="3175" lvl="1"/>
            <a:endParaRPr lang="en-US" dirty="0" smtClean="0">
              <a:latin typeface="Arial" pitchFamily="34" charset="0"/>
              <a:cs typeface="Arial" pitchFamily="34" charset="0"/>
            </a:endParaRPr>
          </a:p>
          <a:p>
            <a:pPr marL="3175" lvl="1"/>
            <a:r>
              <a:rPr lang="en-US" dirty="0" smtClean="0">
                <a:latin typeface="Arial" pitchFamily="34" charset="0"/>
                <a:cs typeface="Arial" pitchFamily="34" charset="0"/>
              </a:rPr>
              <a:t>Exterior wooden doors also have to comply with CSA O132.2 standard,</a:t>
            </a:r>
            <a:r>
              <a:rPr lang="en-US" baseline="0" dirty="0" smtClean="0">
                <a:latin typeface="Arial" pitchFamily="34" charset="0"/>
                <a:cs typeface="Arial" pitchFamily="34" charset="0"/>
              </a:rPr>
              <a:t> which is an existing requirement that was moved here.</a:t>
            </a:r>
            <a:endParaRPr lang="en-US" dirty="0" smtClean="0">
              <a:latin typeface="Arial" pitchFamily="34" charset="0"/>
              <a:cs typeface="Arial" pitchFamily="34" charset="0"/>
            </a:endParaRPr>
          </a:p>
          <a:p>
            <a:endParaRPr lang="en-US" dirty="0" smtClean="0"/>
          </a:p>
          <a:p>
            <a:endParaRPr lang="en-CA"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a:r>
              <a:rPr lang="en-US" dirty="0" smtClean="0">
                <a:latin typeface="Arial" pitchFamily="34" charset="0"/>
                <a:cs typeface="Arial" pitchFamily="34" charset="0"/>
              </a:rPr>
              <a:t>Subsection 9.7.5. deals with fenestrations products </a:t>
            </a:r>
            <a:r>
              <a:rPr lang="en-US" b="1" u="sng" dirty="0" smtClean="0">
                <a:solidFill>
                  <a:srgbClr val="FF0000"/>
                </a:solidFill>
                <a:latin typeface="Arial" pitchFamily="34" charset="0"/>
                <a:cs typeface="Arial" pitchFamily="34" charset="0"/>
              </a:rPr>
              <a:t>not</a:t>
            </a:r>
            <a:r>
              <a:rPr lang="en-US" b="1" u="sng" dirty="0" smtClean="0">
                <a:latin typeface="Arial" pitchFamily="34" charset="0"/>
                <a:cs typeface="Arial" pitchFamily="34" charset="0"/>
              </a:rPr>
              <a:t> covered </a:t>
            </a:r>
            <a:r>
              <a:rPr lang="en-US" dirty="0" smtClean="0">
                <a:latin typeface="Arial" pitchFamily="34" charset="0"/>
                <a:cs typeface="Arial" pitchFamily="34" charset="0"/>
              </a:rPr>
              <a:t>in the scope of the harmonized standard.</a:t>
            </a:r>
          </a:p>
          <a:p>
            <a:endParaRPr lang="en-US" dirty="0" smtClean="0">
              <a:latin typeface="Arial" pitchFamily="34" charset="0"/>
              <a:cs typeface="Arial" pitchFamily="34" charset="0"/>
            </a:endParaRPr>
          </a:p>
          <a:p>
            <a:r>
              <a:rPr lang="en-US" dirty="0" smtClean="0">
                <a:latin typeface="Arial" pitchFamily="34" charset="0"/>
                <a:cs typeface="Arial" pitchFamily="34" charset="0"/>
              </a:rPr>
              <a:t>In other words the requirements in this Subsection apply to site-built fenestration components.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In reality it will most likely apply to site-built doors as site-built windows and skylights are very rare.</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compliance path for these site-built products could be </a:t>
            </a:r>
          </a:p>
          <a:p>
            <a:r>
              <a:rPr lang="en-US" dirty="0" smtClean="0">
                <a:latin typeface="Arial" pitchFamily="34" charset="0"/>
                <a:cs typeface="Arial" pitchFamily="34" charset="0"/>
              </a:rPr>
              <a:t>- to simply follow this Subsection and Subsection 9.7.6., Installation, </a:t>
            </a:r>
          </a:p>
          <a:p>
            <a:r>
              <a:rPr lang="en-US" dirty="0" smtClean="0">
                <a:latin typeface="Arial" pitchFamily="34" charset="0"/>
                <a:cs typeface="Arial" pitchFamily="34" charset="0"/>
              </a:rPr>
              <a:t>- or – if a builder wanted to – to have his product tested according to the harmonized standards i.e. Subsection 9.7.4. and then to follow installation requirements in 9.7.6, or</a:t>
            </a:r>
          </a:p>
          <a:p>
            <a:pPr marL="0" lvl="1">
              <a:buFontTx/>
              <a:buChar char="-"/>
            </a:pPr>
            <a:r>
              <a:rPr lang="en-US" dirty="0" smtClean="0">
                <a:latin typeface="Arial" pitchFamily="34" charset="0"/>
                <a:cs typeface="Arial" pitchFamily="34" charset="0"/>
              </a:rPr>
              <a:t>one could design and construct a site-built product according to Part 5.</a:t>
            </a:r>
          </a:p>
          <a:p>
            <a:pPr marL="0" lvl="1">
              <a:buFontTx/>
              <a:buChar char="-"/>
            </a:pPr>
            <a:endParaRPr lang="en-US" dirty="0" smtClean="0">
              <a:latin typeface="Arial" pitchFamily="34" charset="0"/>
              <a:cs typeface="Arial" pitchFamily="34" charset="0"/>
            </a:endParaRPr>
          </a:p>
          <a:p>
            <a:pPr marL="0" lvl="1">
              <a:buFontTx/>
              <a:buNone/>
            </a:pPr>
            <a:r>
              <a:rPr lang="en-US" dirty="0" smtClean="0">
                <a:latin typeface="Arial" pitchFamily="34" charset="0"/>
                <a:cs typeface="Arial" pitchFamily="34" charset="0"/>
              </a:rPr>
              <a:t>Keep in</a:t>
            </a:r>
            <a:r>
              <a:rPr lang="en-US" baseline="0" dirty="0" smtClean="0">
                <a:latin typeface="Arial" pitchFamily="34" charset="0"/>
                <a:cs typeface="Arial" pitchFamily="34" charset="0"/>
              </a:rPr>
              <a:t> mind that the performance requirements are stated in the Section before and that they apply to </a:t>
            </a:r>
            <a:r>
              <a:rPr lang="en-US" u="sng" baseline="0" dirty="0" smtClean="0">
                <a:latin typeface="Arial" pitchFamily="34" charset="0"/>
                <a:cs typeface="Arial" pitchFamily="34" charset="0"/>
              </a:rPr>
              <a:t>all </a:t>
            </a:r>
            <a:r>
              <a:rPr lang="en-US" baseline="0" dirty="0" smtClean="0">
                <a:latin typeface="Arial" pitchFamily="34" charset="0"/>
                <a:cs typeface="Arial" pitchFamily="34" charset="0"/>
              </a:rPr>
              <a:t>fenestration products.</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Glass for site-built products shall comply with Section 9.6.</a:t>
            </a:r>
          </a:p>
          <a:p>
            <a:endParaRPr lang="en-CA"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dirty="0" smtClean="0">
                <a:latin typeface="Arial" pitchFamily="34" charset="0"/>
                <a:cs typeface="Arial" pitchFamily="34" charset="0"/>
              </a:rPr>
              <a:t>Knowing that site-built products have to comply with the performance requirements – the only performance requirements for which there are deemed-to-comply prescriptive requirements are those on resistance to forced entry.</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That’s what you will find in Subsection 9.7.5.</a:t>
            </a:r>
          </a:p>
          <a:p>
            <a:pPr marL="0" lvl="1"/>
            <a:endParaRPr lang="en-CA" sz="1000" dirty="0" smtClean="0">
              <a:latin typeface="Arial" pitchFamily="34" charset="0"/>
              <a:cs typeface="Arial" pitchFamily="34" charset="0"/>
            </a:endParaRPr>
          </a:p>
          <a:p>
            <a:pPr marL="0" lvl="1"/>
            <a:r>
              <a:rPr lang="en-CA" sz="1000" dirty="0" smtClean="0">
                <a:latin typeface="Arial" pitchFamily="34" charset="0"/>
                <a:cs typeface="Arial" pitchFamily="34" charset="0"/>
              </a:rPr>
              <a:t>The requirements in 9.7.5.2. apply </a:t>
            </a:r>
            <a:r>
              <a:rPr lang="en-CA" sz="1000" b="1" u="sng" dirty="0" smtClean="0">
                <a:latin typeface="Arial" pitchFamily="34" charset="0"/>
                <a:cs typeface="Arial" pitchFamily="34" charset="0"/>
              </a:rPr>
              <a:t>to swinging doors</a:t>
            </a:r>
            <a:r>
              <a:rPr lang="en-CA" sz="1000" dirty="0" smtClean="0">
                <a:latin typeface="Arial" pitchFamily="34" charset="0"/>
                <a:cs typeface="Arial" pitchFamily="34" charset="0"/>
              </a:rPr>
              <a:t>, entrance to dwelling units and between dwelling units and garages.</a:t>
            </a:r>
          </a:p>
          <a:p>
            <a:pPr marL="0" lvl="1"/>
            <a:endParaRPr lang="en-US" sz="1000" dirty="0" smtClean="0">
              <a:latin typeface="Arial" pitchFamily="34" charset="0"/>
              <a:cs typeface="Arial" pitchFamily="34" charset="0"/>
            </a:endParaRPr>
          </a:p>
          <a:p>
            <a:pPr marL="0" lvl="1"/>
            <a:r>
              <a:rPr lang="en-US" sz="1000" dirty="0" smtClean="0">
                <a:latin typeface="Arial" pitchFamily="34" charset="0"/>
                <a:cs typeface="Arial" pitchFamily="34" charset="0"/>
              </a:rPr>
              <a:t>The requirements specify the types of acceptable doors, hardware, and location of deadbolts.</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Article 9.7.5.3 deals with Resistance to forced entry </a:t>
            </a:r>
            <a:r>
              <a:rPr lang="en-US" sz="1000" b="1" u="sng" dirty="0" smtClean="0">
                <a:latin typeface="Arial" pitchFamily="34" charset="0"/>
                <a:cs typeface="Arial" pitchFamily="34" charset="0"/>
              </a:rPr>
              <a:t>for windows </a:t>
            </a:r>
            <a:r>
              <a:rPr lang="en-US" sz="1000" dirty="0" smtClean="0">
                <a:latin typeface="Arial" pitchFamily="34" charset="0"/>
                <a:cs typeface="Arial" pitchFamily="34" charset="0"/>
              </a:rPr>
              <a:t>in dwelling that are 2 m above ground. </a:t>
            </a:r>
          </a:p>
          <a:p>
            <a:r>
              <a:rPr lang="en-US" sz="1000" dirty="0" smtClean="0">
                <a:latin typeface="Arial" pitchFamily="34" charset="0"/>
                <a:cs typeface="Arial" pitchFamily="34" charset="0"/>
              </a:rPr>
              <a:t>The requirement actually refers back to one clause of the harmonized standard for a simple test against forced entry</a:t>
            </a:r>
          </a:p>
          <a:p>
            <a:r>
              <a:rPr lang="en-US" sz="1000" dirty="0" smtClean="0">
                <a:latin typeface="Arial" pitchFamily="34" charset="0"/>
                <a:cs typeface="Arial" pitchFamily="34" charset="0"/>
              </a:rPr>
              <a:t>- The test method references </a:t>
            </a:r>
            <a:r>
              <a:rPr lang="en-CA" sz="1000" dirty="0" smtClean="0">
                <a:latin typeface="Arial" pitchFamily="34" charset="0"/>
                <a:cs typeface="Arial" pitchFamily="34" charset="0"/>
              </a:rPr>
              <a:t>ASTM F 588 and </a:t>
            </a:r>
            <a:r>
              <a:rPr lang="en-US" sz="1000" dirty="0" smtClean="0">
                <a:latin typeface="Arial" pitchFamily="34" charset="0"/>
                <a:cs typeface="Arial" pitchFamily="34" charset="0"/>
              </a:rPr>
              <a:t>applies </a:t>
            </a:r>
            <a:r>
              <a:rPr lang="en-CA" sz="1000" dirty="0" smtClean="0">
                <a:latin typeface="Arial" pitchFamily="34" charset="0"/>
                <a:cs typeface="Arial" pitchFamily="34" charset="0"/>
              </a:rPr>
              <a:t>only the designated primary window without screens. The standard tests various types to restrain, delay, or frustrate forced entry and addresses a number of different window types. The harmonized standard requires a minimum of Grade 10 restraint.</a:t>
            </a:r>
            <a:endParaRPr lang="en-US" sz="1000" dirty="0" smtClean="0">
              <a:latin typeface="Arial" pitchFamily="34" charset="0"/>
              <a:cs typeface="Arial" pitchFamily="34" charset="0"/>
            </a:endParaRPr>
          </a:p>
          <a:p>
            <a:endParaRPr lang="en-US" sz="1000" dirty="0" smtClean="0">
              <a:latin typeface="Arial" pitchFamily="34" charset="0"/>
              <a:cs typeface="Arial" pitchFamily="34" charset="0"/>
            </a:endParaRPr>
          </a:p>
          <a:p>
            <a:r>
              <a:rPr lang="en-US" sz="1000" b="1" u="sng" dirty="0" smtClean="0">
                <a:latin typeface="Arial" pitchFamily="34" charset="0"/>
                <a:cs typeface="Arial" pitchFamily="34" charset="0"/>
              </a:rPr>
              <a:t>There are no requirements for forced entry resistance for skylights.</a:t>
            </a:r>
          </a:p>
          <a:p>
            <a:endParaRPr lang="en-US" dirty="0" smtClean="0"/>
          </a:p>
        </p:txBody>
      </p:sp>
      <p:sp>
        <p:nvSpPr>
          <p:cNvPr id="4" name="Slide Number Placeholder 3"/>
          <p:cNvSpPr>
            <a:spLocks noGrp="1"/>
          </p:cNvSpPr>
          <p:nvPr>
            <p:ph type="sldNum" sz="quarter" idx="10"/>
          </p:nvPr>
        </p:nvSpPr>
        <p:spPr/>
        <p:txBody>
          <a:bodyPr/>
          <a:lstStyle/>
          <a:p>
            <a:fld id="{7E90E1E8-30C2-453E-88A5-653544B08F03}"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latin typeface="Arial" pitchFamily="34" charset="0"/>
                <a:cs typeface="Arial" pitchFamily="34" charset="0"/>
              </a:rPr>
              <a:t>Subsection 9.7.6. contains requirements for the installation of all fenestration products.</a:t>
            </a:r>
          </a:p>
          <a:p>
            <a:r>
              <a:rPr lang="en-CA" dirty="0" smtClean="0">
                <a:latin typeface="Arial" pitchFamily="34" charset="0"/>
                <a:cs typeface="Arial" pitchFamily="34" charset="0"/>
              </a:rPr>
              <a:t>The Subsection references a new </a:t>
            </a:r>
            <a:r>
              <a:rPr lang="en-CA" b="1" u="sng" dirty="0" smtClean="0">
                <a:latin typeface="Arial" pitchFamily="34" charset="0"/>
                <a:cs typeface="Arial" pitchFamily="34" charset="0"/>
              </a:rPr>
              <a:t>CSA installation standard </a:t>
            </a:r>
            <a:r>
              <a:rPr lang="en-CA" dirty="0" smtClean="0">
                <a:latin typeface="Arial" pitchFamily="34" charset="0"/>
                <a:cs typeface="Arial" pitchFamily="34" charset="0"/>
              </a:rPr>
              <a:t>for windows doors and skylights in low rise buildings.</a:t>
            </a:r>
          </a:p>
          <a:p>
            <a:r>
              <a:rPr lang="en-CA" dirty="0" smtClean="0">
                <a:latin typeface="Arial" pitchFamily="34" charset="0"/>
                <a:cs typeface="Arial" pitchFamily="34" charset="0"/>
              </a:rPr>
              <a:t>- Both – manufactured and site-built products have to conform to this standard</a:t>
            </a:r>
          </a:p>
          <a:p>
            <a:r>
              <a:rPr lang="en-CA" dirty="0" smtClean="0">
                <a:latin typeface="Arial" pitchFamily="34" charset="0"/>
                <a:cs typeface="Arial" pitchFamily="34" charset="0"/>
              </a:rPr>
              <a:t>- In addition, the code allows the use of plywood shims and points to further requirements for the rough opening and the wall-window interface in 9.27, such as flashing.</a:t>
            </a:r>
          </a:p>
          <a:p>
            <a:endParaRPr lang="en-CA" dirty="0" smtClean="0">
              <a:latin typeface="Arial" pitchFamily="34" charset="0"/>
              <a:cs typeface="Arial" pitchFamily="34" charset="0"/>
            </a:endParaRPr>
          </a:p>
          <a:p>
            <a:r>
              <a:rPr lang="en-CA" dirty="0" smtClean="0">
                <a:latin typeface="Arial" pitchFamily="34" charset="0"/>
                <a:cs typeface="Arial" pitchFamily="34" charset="0"/>
              </a:rPr>
              <a:t>Manufactured products also have to comply with manufacturer’s instructions. </a:t>
            </a:r>
          </a:p>
          <a:p>
            <a:r>
              <a:rPr lang="en-CA" dirty="0" smtClean="0">
                <a:latin typeface="Arial" pitchFamily="34" charset="0"/>
                <a:cs typeface="Arial" pitchFamily="34" charset="0"/>
              </a:rPr>
              <a:t>This does not apply to site-built products since there isn’t a manufacturer.</a:t>
            </a:r>
          </a:p>
          <a:p>
            <a:endParaRPr lang="en-CA" dirty="0" smtClean="0">
              <a:latin typeface="Arial" pitchFamily="34" charset="0"/>
              <a:cs typeface="Arial" pitchFamily="34" charset="0"/>
            </a:endParaRPr>
          </a:p>
          <a:p>
            <a:r>
              <a:rPr lang="en-CA" dirty="0" smtClean="0">
                <a:latin typeface="Arial" pitchFamily="34" charset="0"/>
                <a:cs typeface="Arial" pitchFamily="34" charset="0"/>
              </a:rPr>
              <a:t>There is a specific provision in this Section requiring that fenestration products are sealed to air and vapour barriers.</a:t>
            </a:r>
          </a:p>
          <a:p>
            <a:r>
              <a:rPr lang="en-CA" dirty="0" smtClean="0">
                <a:latin typeface="Arial" pitchFamily="34" charset="0"/>
                <a:cs typeface="Arial" pitchFamily="34" charset="0"/>
              </a:rPr>
              <a:t>This is simply a clarification</a:t>
            </a:r>
            <a:r>
              <a:rPr lang="en-CA" baseline="0" dirty="0" smtClean="0">
                <a:latin typeface="Arial" pitchFamily="34" charset="0"/>
                <a:cs typeface="Arial" pitchFamily="34" charset="0"/>
              </a:rPr>
              <a:t> provided here of a requirement already in Section 9.25. on air barriers.</a:t>
            </a:r>
            <a:endParaRPr lang="en-CA"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7E90E1E8-30C2-453E-88A5-653544B08F03}"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pitchFamily="34" charset="0"/>
                <a:cs typeface="Arial" pitchFamily="34" charset="0"/>
              </a:rPr>
              <a:t>Article 9.7.6.2. contains mostly existing requirements from the masonry section </a:t>
            </a:r>
            <a:r>
              <a:rPr lang="en-US" b="1" u="sng" dirty="0" smtClean="0">
                <a:latin typeface="Arial" pitchFamily="34" charset="0"/>
                <a:cs typeface="Arial" pitchFamily="34" charset="0"/>
              </a:rPr>
              <a:t>– now applied to all windows, doors and skylights -  </a:t>
            </a:r>
            <a:r>
              <a:rPr lang="en-US" dirty="0" smtClean="0">
                <a:latin typeface="Arial" pitchFamily="34" charset="0"/>
                <a:cs typeface="Arial" pitchFamily="34" charset="0"/>
              </a:rPr>
              <a:t>about sealants, trim and flashing.</a:t>
            </a:r>
          </a:p>
          <a:p>
            <a:pPr lvl="1"/>
            <a:r>
              <a:rPr lang="en-US" dirty="0" smtClean="0">
                <a:latin typeface="Arial" pitchFamily="34" charset="0"/>
                <a:cs typeface="Arial" pitchFamily="34" charset="0"/>
              </a:rPr>
              <a:t>The provisions require </a:t>
            </a:r>
          </a:p>
          <a:p>
            <a:pPr lvl="1"/>
            <a:r>
              <a:rPr lang="en-US" dirty="0" smtClean="0">
                <a:latin typeface="Arial" pitchFamily="34" charset="0"/>
                <a:cs typeface="Arial" pitchFamily="34" charset="0"/>
              </a:rPr>
              <a:t>- Compatibility of sealant materials with adjacent materials </a:t>
            </a:r>
          </a:p>
          <a:p>
            <a:pPr lvl="1"/>
            <a:r>
              <a:rPr lang="en-US" dirty="0" smtClean="0">
                <a:latin typeface="Arial" pitchFamily="34" charset="0"/>
                <a:cs typeface="Arial" pitchFamily="34" charset="0"/>
              </a:rPr>
              <a:t>- Construct of flashing according to 9.27.</a:t>
            </a:r>
          </a:p>
          <a:p>
            <a:pPr lvl="1"/>
            <a:r>
              <a:rPr lang="en-US" dirty="0" smtClean="0">
                <a:latin typeface="Arial" pitchFamily="34" charset="0"/>
                <a:cs typeface="Arial" pitchFamily="34" charset="0"/>
              </a:rPr>
              <a:t>- To apply sealants between windows and cladding according to 9.27.</a:t>
            </a:r>
          </a:p>
          <a:p>
            <a:pPr lvl="1"/>
            <a:r>
              <a:rPr lang="en-US" dirty="0" smtClean="0">
                <a:latin typeface="Arial" pitchFamily="34" charset="0"/>
                <a:cs typeface="Arial" pitchFamily="34" charset="0"/>
              </a:rPr>
              <a:t>- And have a special provision to address the protection of aluminum parts from the adverse effects of masonry, concrete, stucco or plaster.</a:t>
            </a:r>
          </a:p>
          <a:p>
            <a:endParaRPr lang="en-CA"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latin typeface="Arial" pitchFamily="34" charset="0"/>
                <a:cs typeface="Arial" pitchFamily="34" charset="0"/>
              </a:rPr>
              <a:t>There are additional changes to sealants.</a:t>
            </a:r>
          </a:p>
          <a:p>
            <a:r>
              <a:rPr lang="en-CA" dirty="0" smtClean="0">
                <a:latin typeface="Arial" pitchFamily="34" charset="0"/>
                <a:cs typeface="Arial" pitchFamily="34" charset="0"/>
              </a:rPr>
              <a:t>They don’t just apply to windows, doors and skylights but to all sealants used for cladding or other building envelope applications.</a:t>
            </a:r>
          </a:p>
          <a:p>
            <a:endParaRPr lang="en-CA" dirty="0" smtClean="0">
              <a:latin typeface="Arial" pitchFamily="34" charset="0"/>
              <a:cs typeface="Arial" pitchFamily="34" charset="0"/>
            </a:endParaRPr>
          </a:p>
          <a:p>
            <a:r>
              <a:rPr lang="en-CA" dirty="0" smtClean="0">
                <a:latin typeface="Arial" pitchFamily="34" charset="0"/>
                <a:cs typeface="Arial" pitchFamily="34" charset="0"/>
              </a:rPr>
              <a:t>A number of outdated CGSB sealant and caulking standards were replaced because there was no testing and certification available for these products, which left the industry with an increased liability of not being able to comply with code.</a:t>
            </a:r>
          </a:p>
        </p:txBody>
      </p:sp>
      <p:sp>
        <p:nvSpPr>
          <p:cNvPr id="4" name="Slide Number Placeholder 3"/>
          <p:cNvSpPr>
            <a:spLocks noGrp="1"/>
          </p:cNvSpPr>
          <p:nvPr>
            <p:ph type="sldNum" sz="quarter" idx="10"/>
          </p:nvPr>
        </p:nvSpPr>
        <p:spPr/>
        <p:txBody>
          <a:bodyPr/>
          <a:lstStyle/>
          <a:p>
            <a:fld id="{7E90E1E8-30C2-453E-88A5-653544B08F03}"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Here you can see the new list of standards.</a:t>
            </a:r>
          </a:p>
          <a:p>
            <a:r>
              <a:rPr lang="en-CA" dirty="0" smtClean="0"/>
              <a:t>These standards are more up-to-date and deal with products used in the market today </a:t>
            </a:r>
            <a:r>
              <a:rPr lang="en-CA" b="1" i="1" dirty="0" smtClean="0"/>
              <a:t>[read from list]</a:t>
            </a:r>
          </a:p>
          <a:p>
            <a:pPr lvl="1"/>
            <a:r>
              <a:rPr lang="en-CA" u="sng" dirty="0" smtClean="0">
                <a:solidFill>
                  <a:srgbClr val="0000FF"/>
                </a:solidFill>
              </a:rPr>
              <a:t>ASTM</a:t>
            </a:r>
            <a:r>
              <a:rPr lang="en-GB" u="sng" dirty="0" smtClean="0">
                <a:solidFill>
                  <a:srgbClr val="0000FF"/>
                </a:solidFill>
              </a:rPr>
              <a:t> </a:t>
            </a:r>
            <a:r>
              <a:rPr lang="en-CA" u="sng" dirty="0" smtClean="0">
                <a:solidFill>
                  <a:srgbClr val="0000FF"/>
                </a:solidFill>
              </a:rPr>
              <a:t>C 834</a:t>
            </a:r>
            <a:r>
              <a:rPr lang="en-CA" u="sng" baseline="30000" dirty="0" smtClean="0">
                <a:solidFill>
                  <a:srgbClr val="0000FF"/>
                </a:solidFill>
              </a:rPr>
              <a:t> </a:t>
            </a:r>
            <a:r>
              <a:rPr lang="en-GB" u="sng" dirty="0" smtClean="0">
                <a:solidFill>
                  <a:srgbClr val="0000FF"/>
                </a:solidFill>
              </a:rPr>
              <a:t>“</a:t>
            </a:r>
            <a:r>
              <a:rPr lang="en-CA" u="sng" dirty="0" smtClean="0">
                <a:solidFill>
                  <a:srgbClr val="0000FF"/>
                </a:solidFill>
              </a:rPr>
              <a:t>Latex Sealing Compounds”</a:t>
            </a:r>
            <a:endParaRPr lang="en-GB" u="sng" dirty="0" smtClean="0">
              <a:solidFill>
                <a:srgbClr val="0000FF"/>
              </a:solidFill>
            </a:endParaRPr>
          </a:p>
          <a:p>
            <a:pPr lvl="1"/>
            <a:r>
              <a:rPr lang="en-CA" u="sng" dirty="0" smtClean="0">
                <a:solidFill>
                  <a:srgbClr val="0000FF"/>
                </a:solidFill>
              </a:rPr>
              <a:t>ASTM</a:t>
            </a:r>
            <a:r>
              <a:rPr lang="en-GB" u="sng" dirty="0" smtClean="0">
                <a:solidFill>
                  <a:srgbClr val="0000FF"/>
                </a:solidFill>
              </a:rPr>
              <a:t> </a:t>
            </a:r>
            <a:r>
              <a:rPr lang="en-CA" u="sng" dirty="0" smtClean="0">
                <a:solidFill>
                  <a:srgbClr val="0000FF"/>
                </a:solidFill>
              </a:rPr>
              <a:t>C 920</a:t>
            </a:r>
            <a:r>
              <a:rPr lang="en-GB" u="sng" dirty="0" smtClean="0">
                <a:solidFill>
                  <a:srgbClr val="0000FF"/>
                </a:solidFill>
              </a:rPr>
              <a:t> “</a:t>
            </a:r>
            <a:r>
              <a:rPr lang="en-CA" u="sng" dirty="0" smtClean="0">
                <a:solidFill>
                  <a:srgbClr val="0000FF"/>
                </a:solidFill>
              </a:rPr>
              <a:t>Elastomeric Joint Sealants”</a:t>
            </a:r>
            <a:endParaRPr lang="en-GB" u="sng" dirty="0" smtClean="0">
              <a:solidFill>
                <a:srgbClr val="0000FF"/>
              </a:solidFill>
            </a:endParaRPr>
          </a:p>
          <a:p>
            <a:pPr lvl="1"/>
            <a:r>
              <a:rPr lang="en-CA" u="sng" dirty="0" smtClean="0">
                <a:solidFill>
                  <a:srgbClr val="0000FF"/>
                </a:solidFill>
              </a:rPr>
              <a:t>ASTM</a:t>
            </a:r>
            <a:r>
              <a:rPr lang="en-GB" u="sng" dirty="0" smtClean="0">
                <a:solidFill>
                  <a:srgbClr val="0000FF"/>
                </a:solidFill>
              </a:rPr>
              <a:t> </a:t>
            </a:r>
            <a:r>
              <a:rPr lang="en-CA" u="sng" dirty="0" smtClean="0">
                <a:solidFill>
                  <a:srgbClr val="0000FF"/>
                </a:solidFill>
              </a:rPr>
              <a:t>C 1184</a:t>
            </a:r>
            <a:r>
              <a:rPr lang="en-GB" u="sng" dirty="0" smtClean="0">
                <a:solidFill>
                  <a:srgbClr val="0000FF"/>
                </a:solidFill>
              </a:rPr>
              <a:t> “</a:t>
            </a:r>
            <a:r>
              <a:rPr lang="en-CA" u="sng" dirty="0" smtClean="0">
                <a:solidFill>
                  <a:srgbClr val="0000FF"/>
                </a:solidFill>
              </a:rPr>
              <a:t>Structural Silicone Sealants”</a:t>
            </a:r>
            <a:endParaRPr lang="en-GB" u="sng" dirty="0" smtClean="0">
              <a:solidFill>
                <a:srgbClr val="0000FF"/>
              </a:solidFill>
            </a:endParaRPr>
          </a:p>
          <a:p>
            <a:pPr lvl="1"/>
            <a:r>
              <a:rPr lang="en-CA" u="sng" dirty="0" smtClean="0">
                <a:solidFill>
                  <a:srgbClr val="0000FF"/>
                </a:solidFill>
              </a:rPr>
              <a:t>ASTM</a:t>
            </a:r>
            <a:r>
              <a:rPr lang="en-GB" u="sng" dirty="0" smtClean="0">
                <a:solidFill>
                  <a:srgbClr val="0000FF"/>
                </a:solidFill>
              </a:rPr>
              <a:t> </a:t>
            </a:r>
            <a:r>
              <a:rPr lang="en-CA" u="sng" dirty="0" smtClean="0">
                <a:solidFill>
                  <a:srgbClr val="0000FF"/>
                </a:solidFill>
              </a:rPr>
              <a:t>C 1311</a:t>
            </a:r>
            <a:r>
              <a:rPr lang="en-CA" u="sng" baseline="30000" dirty="0" smtClean="0">
                <a:solidFill>
                  <a:srgbClr val="0000FF"/>
                </a:solidFill>
              </a:rPr>
              <a:t> “</a:t>
            </a:r>
            <a:r>
              <a:rPr lang="en-CA" u="sng" dirty="0" smtClean="0">
                <a:solidFill>
                  <a:srgbClr val="0000FF"/>
                </a:solidFill>
              </a:rPr>
              <a:t>Solvent Release Sealants”</a:t>
            </a:r>
            <a:endParaRPr lang="en-GB" u="sng" dirty="0" smtClean="0">
              <a:solidFill>
                <a:srgbClr val="0000FF"/>
              </a:solidFill>
            </a:endParaRPr>
          </a:p>
          <a:p>
            <a:pPr lvl="1"/>
            <a:r>
              <a:rPr lang="en-CA" u="sng" dirty="0" smtClean="0">
                <a:solidFill>
                  <a:srgbClr val="0000FF"/>
                </a:solidFill>
              </a:rPr>
              <a:t>ASTM</a:t>
            </a:r>
            <a:r>
              <a:rPr lang="en-GB" u="sng" dirty="0" smtClean="0">
                <a:solidFill>
                  <a:srgbClr val="0000FF"/>
                </a:solidFill>
              </a:rPr>
              <a:t> </a:t>
            </a:r>
            <a:r>
              <a:rPr lang="en-CA" u="sng" dirty="0" smtClean="0">
                <a:solidFill>
                  <a:srgbClr val="0000FF"/>
                </a:solidFill>
              </a:rPr>
              <a:t>C 1330</a:t>
            </a:r>
            <a:r>
              <a:rPr lang="en-GB" u="sng" dirty="0" smtClean="0">
                <a:solidFill>
                  <a:srgbClr val="0000FF"/>
                </a:solidFill>
              </a:rPr>
              <a:t> “</a:t>
            </a:r>
            <a:r>
              <a:rPr lang="en-CA" u="sng" dirty="0" smtClean="0">
                <a:solidFill>
                  <a:srgbClr val="0000FF"/>
                </a:solidFill>
              </a:rPr>
              <a:t>Cylindrical Sealant Backing for Use with Cold Liquid</a:t>
            </a:r>
            <a:r>
              <a:rPr lang="en-CA" u="sng" baseline="0" dirty="0" smtClean="0">
                <a:solidFill>
                  <a:srgbClr val="0000FF"/>
                </a:solidFill>
              </a:rPr>
              <a:t> </a:t>
            </a:r>
            <a:r>
              <a:rPr lang="en-CA" u="sng" dirty="0" smtClean="0">
                <a:solidFill>
                  <a:srgbClr val="0000FF"/>
                </a:solidFill>
              </a:rPr>
              <a:t>Applied Sealants”</a:t>
            </a:r>
          </a:p>
          <a:p>
            <a:endParaRPr lang="en-CA" dirty="0" smtClean="0"/>
          </a:p>
          <a:p>
            <a:r>
              <a:rPr lang="en-CA" dirty="0" smtClean="0"/>
              <a:t>The standards are listed in subsection 9.27.4. and Table 5.10.1.1.</a:t>
            </a:r>
          </a:p>
          <a:p>
            <a:endParaRPr lang="en-CA" dirty="0" smtClean="0"/>
          </a:p>
          <a:p>
            <a:r>
              <a:rPr lang="en-CA" dirty="0" smtClean="0"/>
              <a:t>A standard for </a:t>
            </a:r>
            <a:r>
              <a:rPr lang="en-CA" b="1" u="sng" dirty="0" smtClean="0"/>
              <a:t>backer rods </a:t>
            </a:r>
            <a:r>
              <a:rPr lang="en-CA" dirty="0" smtClean="0"/>
              <a:t>was also added since this was previously not addressed, but has become accepted practice at least in some cases.</a:t>
            </a:r>
          </a:p>
          <a:p>
            <a:r>
              <a:rPr lang="en-CA" dirty="0" smtClean="0"/>
              <a:t>Subsection 9.27.4. doesn’t require the use of backer rods but lists a standard for compliance where they are used.</a:t>
            </a:r>
          </a:p>
          <a:p>
            <a:endParaRPr lang="en-CA"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latin typeface="Arial" pitchFamily="34" charset="0"/>
                <a:cs typeface="Arial" pitchFamily="34" charset="0"/>
              </a:rPr>
              <a:t>In addition to the new material standards that I just described, the Appendix Notes to Subsection 9.27.4. and Table 5.10.1.1. offer additional information for</a:t>
            </a:r>
          </a:p>
          <a:p>
            <a:pPr lvl="2"/>
            <a:r>
              <a:rPr lang="en-CA" dirty="0" smtClean="0">
                <a:latin typeface="Arial" pitchFamily="34" charset="0"/>
                <a:cs typeface="Arial" pitchFamily="34" charset="0"/>
              </a:rPr>
              <a:t>use of joint sealants and proper selection of sealants (especially when looking at service conditions and temperatures)</a:t>
            </a:r>
          </a:p>
          <a:p>
            <a:pPr lvl="2"/>
            <a:r>
              <a:rPr lang="en-CA" dirty="0" smtClean="0">
                <a:latin typeface="Arial" pitchFamily="34" charset="0"/>
                <a:cs typeface="Arial" pitchFamily="34" charset="0"/>
              </a:rPr>
              <a:t>But also guidance for calculating movement and other </a:t>
            </a:r>
            <a:br>
              <a:rPr lang="en-CA" dirty="0" smtClean="0">
                <a:latin typeface="Arial" pitchFamily="34" charset="0"/>
                <a:cs typeface="Arial" pitchFamily="34" charset="0"/>
              </a:rPr>
            </a:br>
            <a:r>
              <a:rPr lang="en-CA" dirty="0" smtClean="0">
                <a:latin typeface="Arial" pitchFamily="34" charset="0"/>
                <a:cs typeface="Arial" pitchFamily="34" charset="0"/>
              </a:rPr>
              <a:t>effects when establishing sealant joint width</a:t>
            </a:r>
            <a:endParaRPr lang="en-US" dirty="0" smtClean="0">
              <a:latin typeface="Arial" pitchFamily="34" charset="0"/>
              <a:cs typeface="Arial" pitchFamily="34" charset="0"/>
            </a:endParaRPr>
          </a:p>
          <a:p>
            <a:pPr lvl="1"/>
            <a:endParaRPr lang="en-US" dirty="0" smtClean="0">
              <a:latin typeface="Arial" pitchFamily="34" charset="0"/>
              <a:cs typeface="Arial" pitchFamily="34" charset="0"/>
            </a:endParaRPr>
          </a:p>
          <a:p>
            <a:pPr lvl="1"/>
            <a:r>
              <a:rPr lang="en-US" dirty="0" smtClean="0">
                <a:latin typeface="Arial" pitchFamily="34" charset="0"/>
                <a:cs typeface="Arial" pitchFamily="34" charset="0"/>
              </a:rPr>
              <a:t>The guides contain information on</a:t>
            </a:r>
          </a:p>
          <a:p>
            <a:pPr lvl="2"/>
            <a:r>
              <a:rPr lang="en-US" dirty="0" smtClean="0">
                <a:latin typeface="Arial" pitchFamily="34" charset="0"/>
                <a:cs typeface="Arial" pitchFamily="34" charset="0"/>
              </a:rPr>
              <a:t>Joint preparation </a:t>
            </a:r>
          </a:p>
          <a:p>
            <a:pPr lvl="2"/>
            <a:r>
              <a:rPr lang="en-US" dirty="0" smtClean="0">
                <a:latin typeface="Arial" pitchFamily="34" charset="0"/>
                <a:cs typeface="Arial" pitchFamily="34" charset="0"/>
              </a:rPr>
              <a:t>Sealants installation</a:t>
            </a:r>
          </a:p>
          <a:p>
            <a:pPr lvl="2"/>
            <a:r>
              <a:rPr lang="en-US" dirty="0" smtClean="0">
                <a:latin typeface="Arial" pitchFamily="34" charset="0"/>
                <a:cs typeface="Arial" pitchFamily="34" charset="0"/>
              </a:rPr>
              <a:t>Application of sealants in unprotected environments</a:t>
            </a:r>
          </a:p>
          <a:p>
            <a:pPr marL="0" lvl="2"/>
            <a:endParaRPr lang="en-US" dirty="0" smtClean="0">
              <a:latin typeface="Arial" pitchFamily="34" charset="0"/>
              <a:cs typeface="Arial" pitchFamily="34" charset="0"/>
            </a:endParaRPr>
          </a:p>
          <a:p>
            <a:pPr marL="0" lvl="2"/>
            <a:r>
              <a:rPr lang="en-US" dirty="0" smtClean="0">
                <a:latin typeface="Arial" pitchFamily="34" charset="0"/>
                <a:cs typeface="Arial" pitchFamily="34" charset="0"/>
              </a:rPr>
              <a:t>The Appendix Notes also emphasize the importance of consulting up-to-date manufacturers’ literature on materials and procedures.</a:t>
            </a:r>
          </a:p>
          <a:p>
            <a:r>
              <a:rPr lang="en-CA" dirty="0" smtClean="0"/>
              <a:t> </a:t>
            </a:r>
          </a:p>
          <a:p>
            <a:endParaRPr lang="en-CA"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mtClean="0">
                <a:latin typeface="Arial" pitchFamily="34" charset="0"/>
                <a:cs typeface="Arial" pitchFamily="34" charset="0"/>
              </a:rPr>
              <a:t>This concludes the </a:t>
            </a:r>
            <a:r>
              <a:rPr lang="en-CA" dirty="0" smtClean="0">
                <a:latin typeface="Arial" pitchFamily="34" charset="0"/>
                <a:cs typeface="Arial" pitchFamily="34" charset="0"/>
              </a:rPr>
              <a:t>presentation on windows, doors and skylights and sealants for Part 5 and Part 9.</a:t>
            </a:r>
          </a:p>
          <a:p>
            <a:endParaRPr lang="en-CA" dirty="0" smtClean="0">
              <a:latin typeface="Arial" pitchFamily="34" charset="0"/>
              <a:cs typeface="Arial" pitchFamily="34" charset="0"/>
            </a:endParaRPr>
          </a:p>
          <a:p>
            <a:r>
              <a:rPr lang="en-CA" dirty="0" smtClean="0">
                <a:latin typeface="Arial" pitchFamily="34" charset="0"/>
                <a:cs typeface="Arial" pitchFamily="34" charset="0"/>
              </a:rPr>
              <a:t>Thank you for your attention.</a:t>
            </a:r>
          </a:p>
          <a:p>
            <a:endParaRPr lang="en-CA" dirty="0" smtClean="0">
              <a:latin typeface="Arial" pitchFamily="34" charset="0"/>
              <a:cs typeface="Arial" pitchFamily="34" charset="0"/>
            </a:endParaRPr>
          </a:p>
          <a:p>
            <a:r>
              <a:rPr lang="en-CA" dirty="0" smtClean="0">
                <a:latin typeface="Arial" pitchFamily="34" charset="0"/>
                <a:cs typeface="Arial" pitchFamily="34" charset="0"/>
              </a:rPr>
              <a:t>If you have questions, please send them to </a:t>
            </a:r>
            <a:r>
              <a:rPr lang="en-US" u="sng" dirty="0" smtClean="0">
                <a:latin typeface="Arial" pitchFamily="34" charset="0"/>
                <a:cs typeface="Arial" pitchFamily="34" charset="0"/>
                <a:hlinkClick r:id="rId3"/>
              </a:rPr>
              <a:t>codes@nrc-cnrc.gc.ca</a:t>
            </a:r>
            <a:r>
              <a:rPr lang="en-US" u="sng" dirty="0" smtClean="0">
                <a:latin typeface="Arial" pitchFamily="34" charset="0"/>
                <a:cs typeface="Arial" pitchFamily="34" charset="0"/>
              </a:rPr>
              <a:t> </a:t>
            </a:r>
            <a:endParaRPr lang="en-CA"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9FC2AA95-67CD-46FF-8C24-B5F4F66552AF}"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r>
              <a:rPr lang="en-US" dirty="0" smtClean="0">
                <a:latin typeface="Arial" pitchFamily="34" charset="0"/>
                <a:cs typeface="Arial" pitchFamily="34" charset="0"/>
              </a:rPr>
              <a:t>The code changes related to windows, doors and skylights address </a:t>
            </a:r>
          </a:p>
          <a:p>
            <a:pPr lvl="1"/>
            <a:r>
              <a:rPr lang="en-US" dirty="0" smtClean="0">
                <a:latin typeface="Arial" pitchFamily="34" charset="0"/>
                <a:cs typeface="Arial" pitchFamily="34" charset="0"/>
              </a:rPr>
              <a:t>- the reference to the harmonized North American Fenestration Standard (NAFS)</a:t>
            </a:r>
          </a:p>
          <a:p>
            <a:pPr lvl="1">
              <a:buFontTx/>
              <a:buChar char="-"/>
            </a:pPr>
            <a:r>
              <a:rPr lang="en-US" dirty="0" smtClean="0">
                <a:latin typeface="Arial" pitchFamily="34" charset="0"/>
                <a:cs typeface="Arial" pitchFamily="34" charset="0"/>
              </a:rPr>
              <a:t> a new Subsection 5.10.2.</a:t>
            </a:r>
          </a:p>
          <a:p>
            <a:pPr lvl="1">
              <a:buFontTx/>
              <a:buChar char="-"/>
            </a:pPr>
            <a:r>
              <a:rPr lang="en-US" dirty="0" smtClean="0">
                <a:latin typeface="Arial" pitchFamily="34" charset="0"/>
                <a:cs typeface="Arial" pitchFamily="34" charset="0"/>
              </a:rPr>
              <a:t> the restructuring Sections 9.6. and 9.7.</a:t>
            </a:r>
          </a:p>
          <a:p>
            <a:endParaRPr lang="en-US" dirty="0" smtClean="0">
              <a:latin typeface="Arial" pitchFamily="34" charset="0"/>
              <a:cs typeface="Arial" pitchFamily="34" charset="0"/>
            </a:endParaRPr>
          </a:p>
          <a:p>
            <a:r>
              <a:rPr lang="en-US" dirty="0" smtClean="0">
                <a:latin typeface="Arial" pitchFamily="34" charset="0"/>
                <a:cs typeface="Arial" pitchFamily="34" charset="0"/>
              </a:rPr>
              <a:t>We will talk a little bit about new performance requirements in Part 9</a:t>
            </a:r>
          </a:p>
          <a:p>
            <a:r>
              <a:rPr lang="en-US" dirty="0" smtClean="0">
                <a:latin typeface="Arial" pitchFamily="34" charset="0"/>
                <a:cs typeface="Arial" pitchFamily="34" charset="0"/>
              </a:rPr>
              <a:t>… and new thermal requirements for windows, doors and skylights in Part 9.</a:t>
            </a: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Technical changes for sealants address </a:t>
            </a:r>
          </a:p>
          <a:p>
            <a:pPr lvl="1"/>
            <a:r>
              <a:rPr lang="en-US" dirty="0" smtClean="0">
                <a:latin typeface="Arial" pitchFamily="34" charset="0"/>
                <a:cs typeface="Arial" pitchFamily="34" charset="0"/>
              </a:rPr>
              <a:t>- references to up-to-date standards for sealant products</a:t>
            </a:r>
          </a:p>
          <a:p>
            <a:pPr lvl="1">
              <a:buFontTx/>
              <a:buChar char="-"/>
            </a:pPr>
            <a:r>
              <a:rPr lang="en-US" dirty="0" smtClean="0">
                <a:latin typeface="Arial" pitchFamily="34" charset="0"/>
                <a:cs typeface="Arial" pitchFamily="34" charset="0"/>
              </a:rPr>
              <a:t> a few new sealant product categories</a:t>
            </a:r>
          </a:p>
          <a:p>
            <a:pPr lvl="1">
              <a:buFontTx/>
              <a:buChar char="-"/>
            </a:pPr>
            <a:r>
              <a:rPr lang="en-US" dirty="0" smtClean="0">
                <a:latin typeface="Arial" pitchFamily="34" charset="0"/>
                <a:cs typeface="Arial" pitchFamily="34" charset="0"/>
              </a:rPr>
              <a:t> the addition of a standard reference for backer rods.</a:t>
            </a:r>
            <a:endParaRPr lang="en-CA" dirty="0" smtClean="0">
              <a:latin typeface="Arial" pitchFamily="34" charset="0"/>
              <a:cs typeface="Arial" pitchFamily="34" charset="0"/>
            </a:endParaRPr>
          </a:p>
          <a:p>
            <a:endParaRPr lang="en-CA" dirty="0" smtClean="0"/>
          </a:p>
        </p:txBody>
      </p:sp>
      <p:sp>
        <p:nvSpPr>
          <p:cNvPr id="39940" name="Slide Number Placeholder 3"/>
          <p:cNvSpPr>
            <a:spLocks noGrp="1"/>
          </p:cNvSpPr>
          <p:nvPr>
            <p:ph type="sldNum" sz="quarter" idx="5"/>
          </p:nvPr>
        </p:nvSpPr>
        <p:spPr>
          <a:noFill/>
        </p:spPr>
        <p:txBody>
          <a:bodyPr/>
          <a:lstStyle/>
          <a:p>
            <a:fld id="{89B086C4-A119-405F-9556-870755154243}"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latin typeface="Arial" pitchFamily="34" charset="0"/>
                <a:cs typeface="Arial" pitchFamily="34" charset="0"/>
              </a:rPr>
              <a:t>Because the harmonized standard is key</a:t>
            </a:r>
            <a:r>
              <a:rPr lang="en-US" baseline="0" dirty="0" smtClean="0">
                <a:latin typeface="Arial" pitchFamily="34" charset="0"/>
                <a:cs typeface="Arial" pitchFamily="34" charset="0"/>
              </a:rPr>
              <a:t> to these changes, I would like to spend a few minutes</a:t>
            </a:r>
            <a:r>
              <a:rPr lang="en-US" dirty="0" smtClean="0">
                <a:latin typeface="Arial" pitchFamily="34" charset="0"/>
                <a:cs typeface="Arial" pitchFamily="34" charset="0"/>
              </a:rPr>
              <a:t> </a:t>
            </a:r>
            <a:r>
              <a:rPr lang="en-US" baseline="0" dirty="0" smtClean="0">
                <a:latin typeface="Arial" pitchFamily="34" charset="0"/>
                <a:cs typeface="Arial" pitchFamily="34" charset="0"/>
              </a:rPr>
              <a:t>on explaining the new standard.</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pPr marL="0" lvl="1"/>
            <a:r>
              <a:rPr lang="en-US" dirty="0" smtClean="0">
                <a:latin typeface="Arial" pitchFamily="34" charset="0"/>
                <a:cs typeface="Arial" pitchFamily="34" charset="0"/>
              </a:rPr>
              <a:t>The full name of the standards is </a:t>
            </a:r>
          </a:p>
          <a:p>
            <a:pPr marL="0" lvl="1"/>
            <a:r>
              <a:rPr lang="en-CA" b="1" u="sng" dirty="0" smtClean="0">
                <a:latin typeface="Arial" pitchFamily="34" charset="0"/>
                <a:cs typeface="Arial" pitchFamily="34" charset="0"/>
              </a:rPr>
              <a:t>AAMA/WDMA/CSA 101/I.S.2/A440 NAFS – North American Fenestration Standard  Specification for Windows, Doors, and Skylights.</a:t>
            </a:r>
          </a:p>
          <a:p>
            <a:pPr marL="0" lvl="1"/>
            <a:endParaRPr lang="en-US" dirty="0" smtClean="0">
              <a:latin typeface="Arial" pitchFamily="34" charset="0"/>
              <a:cs typeface="Arial" pitchFamily="34" charset="0"/>
            </a:endParaRPr>
          </a:p>
          <a:p>
            <a:pPr marL="0" lvl="1"/>
            <a:r>
              <a:rPr lang="en-US" dirty="0" smtClean="0">
                <a:latin typeface="Arial" pitchFamily="34" charset="0"/>
                <a:cs typeface="Arial" pitchFamily="34" charset="0"/>
              </a:rPr>
              <a:t>Throughout this presentation I will refer to it as </a:t>
            </a:r>
            <a:r>
              <a:rPr lang="en-US" b="1" dirty="0" smtClean="0">
                <a:latin typeface="Arial" pitchFamily="34" charset="0"/>
                <a:cs typeface="Arial" pitchFamily="34" charset="0"/>
              </a:rPr>
              <a:t>Harmonized Standard.</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The harmonized  standard includes</a:t>
            </a:r>
          </a:p>
          <a:p>
            <a:pPr>
              <a:buFontTx/>
              <a:buChar char="-"/>
            </a:pPr>
            <a:r>
              <a:rPr lang="en-US" dirty="0" smtClean="0">
                <a:latin typeface="Arial" pitchFamily="34" charset="0"/>
                <a:cs typeface="Arial" pitchFamily="34" charset="0"/>
              </a:rPr>
              <a:t> some US-only requirements in </a:t>
            </a:r>
            <a:r>
              <a:rPr lang="en-US" u="sng" dirty="0" smtClean="0">
                <a:latin typeface="Arial" pitchFamily="34" charset="0"/>
                <a:cs typeface="Arial" pitchFamily="34" charset="0"/>
              </a:rPr>
              <a:t>the NAFS </a:t>
            </a:r>
          </a:p>
          <a:p>
            <a:pPr>
              <a:buFontTx/>
              <a:buChar char="-"/>
            </a:pPr>
            <a:r>
              <a:rPr lang="en-US" dirty="0" smtClean="0">
                <a:latin typeface="Arial" pitchFamily="34" charset="0"/>
                <a:cs typeface="Arial" pitchFamily="34" charset="0"/>
              </a:rPr>
              <a:t> and some Canada-only</a:t>
            </a:r>
            <a:r>
              <a:rPr lang="en-US" baseline="0" dirty="0" smtClean="0">
                <a:latin typeface="Arial" pitchFamily="34" charset="0"/>
                <a:cs typeface="Arial" pitchFamily="34" charset="0"/>
              </a:rPr>
              <a:t> requirements in the NAFS (climate, air leakage, etc).</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Then there is the </a:t>
            </a:r>
            <a:r>
              <a:rPr lang="en-US" b="1" u="sng" dirty="0" smtClean="0">
                <a:latin typeface="Arial" pitchFamily="34" charset="0"/>
                <a:cs typeface="Arial" pitchFamily="34" charset="0"/>
              </a:rPr>
              <a:t>Canadian supplement, a separate CSA standards</a:t>
            </a:r>
            <a:r>
              <a:rPr lang="en-US" b="1" dirty="0" smtClean="0">
                <a:latin typeface="Arial" pitchFamily="34" charset="0"/>
                <a:cs typeface="Arial" pitchFamily="34" charset="0"/>
              </a:rPr>
              <a:t>:</a:t>
            </a:r>
          </a:p>
          <a:p>
            <a:pPr>
              <a:buFontTx/>
              <a:buChar char="-"/>
            </a:pPr>
            <a:r>
              <a:rPr lang="en-US" dirty="0" smtClean="0">
                <a:latin typeface="Arial" pitchFamily="34" charset="0"/>
                <a:cs typeface="Arial" pitchFamily="34" charset="0"/>
              </a:rPr>
              <a:t> it contains specific Canadian requirements on load calculation </a:t>
            </a:r>
          </a:p>
          <a:p>
            <a:pPr>
              <a:buFontTx/>
              <a:buChar char="-"/>
            </a:pPr>
            <a:r>
              <a:rPr lang="en-US" dirty="0" smtClean="0">
                <a:latin typeface="Arial" pitchFamily="34" charset="0"/>
                <a:cs typeface="Arial" pitchFamily="34" charset="0"/>
              </a:rPr>
              <a:t> consistent with part 4,</a:t>
            </a:r>
          </a:p>
          <a:p>
            <a:pPr>
              <a:buFontTx/>
              <a:buChar char="-"/>
            </a:pPr>
            <a:r>
              <a:rPr lang="en-US" dirty="0" smtClean="0">
                <a:latin typeface="Arial" pitchFamily="34" charset="0"/>
                <a:cs typeface="Arial" pitchFamily="34" charset="0"/>
              </a:rPr>
              <a:t> requirement for labeling, for air leakage, and one specific test for insect-screens holding force.</a:t>
            </a:r>
          </a:p>
          <a:p>
            <a:endParaRPr lang="en-US" baseline="0" dirty="0" smtClean="0"/>
          </a:p>
          <a:p>
            <a:r>
              <a:rPr lang="en-US" baseline="0" dirty="0" smtClean="0">
                <a:latin typeface="Arial" pitchFamily="34" charset="0"/>
                <a:cs typeface="Arial" pitchFamily="34" charset="0"/>
              </a:rPr>
              <a:t>Sub</a:t>
            </a:r>
            <a:r>
              <a:rPr lang="en-US" u="sng" dirty="0" smtClean="0">
                <a:latin typeface="Arial" pitchFamily="34" charset="0"/>
                <a:cs typeface="Arial" pitchFamily="34" charset="0"/>
              </a:rPr>
              <a:t>section 5.10.2. and Section 9.7. </a:t>
            </a:r>
            <a:r>
              <a:rPr lang="en-US" dirty="0" smtClean="0">
                <a:latin typeface="Arial" pitchFamily="34" charset="0"/>
                <a:cs typeface="Arial" pitchFamily="34" charset="0"/>
              </a:rPr>
              <a:t>reference </a:t>
            </a:r>
            <a:r>
              <a:rPr lang="en-US" baseline="0" dirty="0" smtClean="0">
                <a:latin typeface="Arial" pitchFamily="34" charset="0"/>
                <a:cs typeface="Arial" pitchFamily="34" charset="0"/>
              </a:rPr>
              <a:t>these two standards</a:t>
            </a:r>
            <a:r>
              <a:rPr lang="en-US" dirty="0" smtClean="0">
                <a:latin typeface="Arial" pitchFamily="34" charset="0"/>
                <a:cs typeface="Arial" pitchFamily="34" charset="0"/>
              </a:rPr>
              <a:t> and have a few more requirements in addition to the standards.</a:t>
            </a:r>
            <a:endParaRPr lang="en-US" baseline="0" dirty="0" smtClean="0">
              <a:latin typeface="Arial" pitchFamily="34" charset="0"/>
              <a:cs typeface="Arial" pitchFamily="34" charset="0"/>
            </a:endParaRPr>
          </a:p>
          <a:p>
            <a:pPr>
              <a:buFontTx/>
              <a:buChar char="-"/>
            </a:pPr>
            <a:endParaRPr lang="en-CA" dirty="0"/>
          </a:p>
        </p:txBody>
      </p:sp>
      <p:sp>
        <p:nvSpPr>
          <p:cNvPr id="4" name="Slide Number Placeholder 3"/>
          <p:cNvSpPr>
            <a:spLocks noGrp="1"/>
          </p:cNvSpPr>
          <p:nvPr>
            <p:ph type="sldNum" sz="quarter" idx="10"/>
          </p:nvPr>
        </p:nvSpPr>
        <p:spPr/>
        <p:txBody>
          <a:bodyPr/>
          <a:lstStyle/>
          <a:p>
            <a:fld id="{46F50BD5-B47D-4DA1-9BE0-43F3FC6EEAD4}"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7D26AC-2CE1-4EF5-873B-755DA7CD9105}" type="slidenum">
              <a:rPr lang="en-US"/>
              <a:pPr/>
              <a:t>5</a:t>
            </a:fld>
            <a:endParaRPr lang="en-US"/>
          </a:p>
        </p:txBody>
      </p:sp>
      <p:sp>
        <p:nvSpPr>
          <p:cNvPr id="95234" name="Rectangle 1026"/>
          <p:cNvSpPr>
            <a:spLocks noGrp="1" noRot="1" noChangeAspect="1" noChangeArrowheads="1" noTextEdit="1"/>
          </p:cNvSpPr>
          <p:nvPr>
            <p:ph type="sldImg"/>
          </p:nvPr>
        </p:nvSpPr>
        <p:spPr>
          <a:ln/>
        </p:spPr>
      </p:sp>
      <p:sp>
        <p:nvSpPr>
          <p:cNvPr id="95235" name="Rectangle 1027"/>
          <p:cNvSpPr>
            <a:spLocks noGrp="1" noChangeArrowheads="1"/>
          </p:cNvSpPr>
          <p:nvPr>
            <p:ph type="body" idx="1"/>
          </p:nvPr>
        </p:nvSpPr>
        <p:spPr/>
        <p:txBody>
          <a:bodyPr/>
          <a:lstStyle/>
          <a:p>
            <a:r>
              <a:rPr lang="en-US" dirty="0" smtClean="0">
                <a:latin typeface="Arial" pitchFamily="34" charset="0"/>
                <a:cs typeface="Arial" pitchFamily="34" charset="0"/>
              </a:rPr>
              <a:t>The reason the Harmonized Standard and the Canadian Supplement are referenced is to replace a number of outdated standards.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Windows standard A440 was the most up-to-date and the NAFS is being published under the A440 banner in Canada.</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other replaced standards are</a:t>
            </a:r>
          </a:p>
          <a:p>
            <a:pPr lvl="2"/>
            <a:r>
              <a:rPr lang="en-CA" dirty="0" smtClean="0">
                <a:latin typeface="Arial" pitchFamily="34" charset="0"/>
                <a:cs typeface="Arial" pitchFamily="34" charset="0"/>
              </a:rPr>
              <a:t>CGSB 63.14 Plastic Skylights </a:t>
            </a:r>
          </a:p>
          <a:p>
            <a:pPr lvl="2"/>
            <a:r>
              <a:rPr lang="en-US" dirty="0" smtClean="0">
                <a:latin typeface="Arial" pitchFamily="34" charset="0"/>
                <a:cs typeface="Arial" pitchFamily="34" charset="0"/>
              </a:rPr>
              <a:t>CSA 82.1 Sliding Doors</a:t>
            </a:r>
          </a:p>
          <a:p>
            <a:pPr lvl="2"/>
            <a:r>
              <a:rPr lang="en-US" dirty="0" smtClean="0">
                <a:latin typeface="Arial" pitchFamily="34" charset="0"/>
                <a:cs typeface="Arial" pitchFamily="34" charset="0"/>
              </a:rPr>
              <a:t>CSA 82.5 Insulated Steel Doors.</a:t>
            </a:r>
            <a:endParaRPr lang="en-CA"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The work of comparing these old standards to the NAFS was done by a Joint Task Group between Part 9 and Part 5. </a:t>
            </a:r>
          </a:p>
          <a:p>
            <a:endParaRPr lang="en-US" dirty="0" smtClean="0">
              <a:latin typeface="Arial" pitchFamily="34" charset="0"/>
              <a:cs typeface="Arial" pitchFamily="34" charset="0"/>
            </a:endParaRPr>
          </a:p>
          <a:p>
            <a:r>
              <a:rPr lang="en-US" baseline="0" dirty="0" smtClean="0">
                <a:latin typeface="Arial" pitchFamily="34" charset="0"/>
                <a:cs typeface="Arial" pitchFamily="34" charset="0"/>
              </a:rPr>
              <a:t>This Task Group developed proposed changes and tried to ensure that the new standards required windows,</a:t>
            </a:r>
            <a:r>
              <a:rPr lang="en-US" dirty="0" smtClean="0">
                <a:latin typeface="Arial" pitchFamily="34" charset="0"/>
                <a:cs typeface="Arial" pitchFamily="34" charset="0"/>
              </a:rPr>
              <a:t> doors and skylights to </a:t>
            </a:r>
            <a:r>
              <a:rPr lang="en-US" baseline="0" dirty="0" smtClean="0">
                <a:latin typeface="Arial" pitchFamily="34" charset="0"/>
                <a:cs typeface="Arial" pitchFamily="34" charset="0"/>
              </a:rPr>
              <a:t>perform at</a:t>
            </a:r>
            <a:r>
              <a:rPr lang="en-US" dirty="0" smtClean="0">
                <a:latin typeface="Arial" pitchFamily="34" charset="0"/>
                <a:cs typeface="Arial" pitchFamily="34" charset="0"/>
              </a:rPr>
              <a:t> the same level.</a:t>
            </a:r>
            <a:endParaRPr lang="en-US" baseline="0" dirty="0" smtClean="0">
              <a:latin typeface="Arial" pitchFamily="34" charset="0"/>
              <a:cs typeface="Arial" pitchFamily="34" charset="0"/>
            </a:endParaRPr>
          </a:p>
          <a:p>
            <a:endParaRPr lang="en-US" baseline="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7D26AC-2CE1-4EF5-873B-755DA7CD9105}" type="slidenum">
              <a:rPr lang="en-US"/>
              <a:pPr/>
              <a:t>6</a:t>
            </a:fld>
            <a:endParaRPr lang="en-US"/>
          </a:p>
        </p:txBody>
      </p:sp>
      <p:sp>
        <p:nvSpPr>
          <p:cNvPr id="95234" name="Rectangle 1026"/>
          <p:cNvSpPr>
            <a:spLocks noGrp="1" noRot="1" noChangeAspect="1" noChangeArrowheads="1" noTextEdit="1"/>
          </p:cNvSpPr>
          <p:nvPr>
            <p:ph type="sldImg"/>
          </p:nvPr>
        </p:nvSpPr>
        <p:spPr>
          <a:ln/>
        </p:spPr>
      </p:sp>
      <p:sp>
        <p:nvSpPr>
          <p:cNvPr id="95235" name="Rectangle 1027"/>
          <p:cNvSpPr>
            <a:spLocks noGrp="1" noChangeArrowheads="1"/>
          </p:cNvSpPr>
          <p:nvPr>
            <p:ph type="body" idx="1"/>
          </p:nvPr>
        </p:nvSpPr>
        <p:spPr/>
        <p:txBody>
          <a:bodyPr/>
          <a:lstStyle/>
          <a:p>
            <a:r>
              <a:rPr lang="en-US" dirty="0" smtClean="0">
                <a:latin typeface="Arial" pitchFamily="34" charset="0"/>
                <a:cs typeface="Arial" pitchFamily="34" charset="0"/>
              </a:rPr>
              <a:t>Here is a look at the key similarities and key differences.</a:t>
            </a:r>
          </a:p>
          <a:p>
            <a:endParaRPr lang="en-US" dirty="0" smtClean="0">
              <a:latin typeface="Arial" pitchFamily="34" charset="0"/>
              <a:cs typeface="Arial" pitchFamily="34" charset="0"/>
            </a:endParaRPr>
          </a:p>
          <a:p>
            <a:pPr marL="3175" lvl="1"/>
            <a:r>
              <a:rPr lang="en-US" dirty="0" smtClean="0">
                <a:latin typeface="Arial" pitchFamily="34" charset="0"/>
                <a:cs typeface="Arial" pitchFamily="34" charset="0"/>
              </a:rPr>
              <a:t>Key similarities	</a:t>
            </a:r>
          </a:p>
          <a:p>
            <a:pPr marL="3175" lvl="1"/>
            <a:r>
              <a:rPr lang="en-US" dirty="0" smtClean="0">
                <a:latin typeface="Arial" pitchFamily="34" charset="0"/>
                <a:cs typeface="Arial" pitchFamily="34" charset="0"/>
              </a:rPr>
              <a:t>- the NAFS standard </a:t>
            </a:r>
          </a:p>
          <a:p>
            <a:pPr lvl="2"/>
            <a:r>
              <a:rPr lang="en-CA" dirty="0" smtClean="0">
                <a:latin typeface="Arial" pitchFamily="34" charset="0"/>
                <a:cs typeface="Arial" pitchFamily="34" charset="0"/>
              </a:rPr>
              <a:t>Uses same test procedures</a:t>
            </a:r>
          </a:p>
          <a:p>
            <a:pPr lvl="2"/>
            <a:r>
              <a:rPr lang="en-CA" dirty="0" smtClean="0">
                <a:latin typeface="Arial" pitchFamily="34" charset="0"/>
                <a:cs typeface="Arial" pitchFamily="34" charset="0"/>
              </a:rPr>
              <a:t>Lists similar auxiliary tests </a:t>
            </a:r>
          </a:p>
          <a:p>
            <a:pPr lvl="2"/>
            <a:r>
              <a:rPr lang="en-US" dirty="0" smtClean="0">
                <a:latin typeface="Arial" pitchFamily="34" charset="0"/>
                <a:cs typeface="Arial" pitchFamily="34" charset="0"/>
              </a:rPr>
              <a:t>Includes many Canadian material standards</a:t>
            </a:r>
          </a:p>
          <a:p>
            <a:pPr lvl="2"/>
            <a:endParaRPr lang="en-US" dirty="0" smtClean="0">
              <a:latin typeface="Arial" pitchFamily="34" charset="0"/>
              <a:cs typeface="Arial" pitchFamily="34" charset="0"/>
            </a:endParaRPr>
          </a:p>
          <a:p>
            <a:pPr marL="0" lvl="2"/>
            <a:r>
              <a:rPr lang="en-US" dirty="0" smtClean="0">
                <a:latin typeface="Arial" pitchFamily="34" charset="0"/>
                <a:cs typeface="Arial" pitchFamily="34" charset="0"/>
              </a:rPr>
              <a:t>Key  differences between the old and new standard are:</a:t>
            </a:r>
          </a:p>
          <a:p>
            <a:pPr marL="0" lvl="2"/>
            <a:r>
              <a:rPr lang="en-US" baseline="0" dirty="0" smtClean="0">
                <a:latin typeface="Arial" pitchFamily="34" charset="0"/>
                <a:cs typeface="Arial" pitchFamily="34" charset="0"/>
              </a:rPr>
              <a:t> - </a:t>
            </a:r>
            <a:r>
              <a:rPr lang="en-CA" dirty="0" smtClean="0">
                <a:latin typeface="Arial" pitchFamily="34" charset="0"/>
                <a:cs typeface="Arial" pitchFamily="34" charset="0"/>
              </a:rPr>
              <a:t>It uses a different rating presentation than what Canadian industry is used to with the ABC ratings </a:t>
            </a:r>
          </a:p>
          <a:p>
            <a:pPr marL="0" lvl="2">
              <a:buFontTx/>
              <a:buChar char="-"/>
            </a:pPr>
            <a:r>
              <a:rPr lang="en-CA" dirty="0" smtClean="0">
                <a:latin typeface="Arial" pitchFamily="34" charset="0"/>
                <a:cs typeface="Arial" pitchFamily="34" charset="0"/>
              </a:rPr>
              <a:t> NAFS uses 5 performance classes &amp; minimum test size – </a:t>
            </a:r>
            <a:r>
              <a:rPr lang="en-CA" u="sng" dirty="0" smtClean="0">
                <a:latin typeface="Arial" pitchFamily="34" charset="0"/>
                <a:cs typeface="Arial" pitchFamily="34" charset="0"/>
              </a:rPr>
              <a:t>this is a new concept</a:t>
            </a:r>
          </a:p>
          <a:p>
            <a:pPr marL="0" lvl="2">
              <a:buFontTx/>
              <a:buChar char="-"/>
            </a:pPr>
            <a:r>
              <a:rPr lang="en-US" dirty="0" smtClean="0">
                <a:latin typeface="Arial" pitchFamily="34" charset="0"/>
                <a:cs typeface="Arial" pitchFamily="34" charset="0"/>
              </a:rPr>
              <a:t> </a:t>
            </a:r>
            <a:r>
              <a:rPr lang="en-CA" dirty="0" smtClean="0">
                <a:latin typeface="Arial" pitchFamily="34" charset="0"/>
                <a:cs typeface="Arial" pitchFamily="34" charset="0"/>
              </a:rPr>
              <a:t>NAFS lists more fenestration and door styles and types + skylights</a:t>
            </a:r>
            <a:r>
              <a:rPr lang="en-CA" baseline="0" dirty="0" smtClean="0">
                <a:latin typeface="Arial" pitchFamily="34" charset="0"/>
                <a:cs typeface="Arial" pitchFamily="34" charset="0"/>
              </a:rPr>
              <a:t> </a:t>
            </a:r>
          </a:p>
          <a:p>
            <a:pPr marL="0" lvl="2">
              <a:buFontTx/>
              <a:buChar char="-"/>
            </a:pPr>
            <a:r>
              <a:rPr lang="en-CA" baseline="0" dirty="0" smtClean="0">
                <a:latin typeface="Arial" pitchFamily="34" charset="0"/>
                <a:cs typeface="Arial" pitchFamily="34" charset="0"/>
              </a:rPr>
              <a:t> as well as </a:t>
            </a:r>
            <a:r>
              <a:rPr lang="en-CA" b="1" u="sng" dirty="0" smtClean="0">
                <a:latin typeface="Arial" pitchFamily="34" charset="0"/>
                <a:cs typeface="Arial" pitchFamily="34" charset="0"/>
              </a:rPr>
              <a:t>tubular daylighting devices [show on slide]</a:t>
            </a:r>
          </a:p>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5301" y="4385947"/>
            <a:ext cx="5083598" cy="4312818"/>
          </a:xfrm>
        </p:spPr>
        <p:txBody>
          <a:bodyPr>
            <a:noAutofit/>
          </a:bodyPr>
          <a:lstStyle/>
          <a:p>
            <a:r>
              <a:rPr lang="en-US" sz="800" dirty="0" smtClean="0">
                <a:latin typeface="Arial" pitchFamily="34" charset="0"/>
                <a:cs typeface="Arial" pitchFamily="34" charset="0"/>
              </a:rPr>
              <a:t>Up here you can see what’s called a </a:t>
            </a:r>
            <a:r>
              <a:rPr lang="en-US" sz="800" b="1" dirty="0" smtClean="0">
                <a:latin typeface="Arial" pitchFamily="34" charset="0"/>
                <a:cs typeface="Arial" pitchFamily="34" charset="0"/>
              </a:rPr>
              <a:t>“primary designator”</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This information should be available for each window sold. </a:t>
            </a:r>
          </a:p>
          <a:p>
            <a:r>
              <a:rPr lang="en-US" sz="800" dirty="0" smtClean="0">
                <a:latin typeface="Arial" pitchFamily="34" charset="0"/>
                <a:cs typeface="Arial" pitchFamily="34" charset="0"/>
              </a:rPr>
              <a:t>In Canada there is a requirement for this to be affixed to a window when shipped.</a:t>
            </a:r>
          </a:p>
          <a:p>
            <a:endParaRPr lang="en-US" sz="800" dirty="0" smtClean="0">
              <a:latin typeface="Arial" pitchFamily="34" charset="0"/>
              <a:cs typeface="Arial" pitchFamily="34" charset="0"/>
            </a:endParaRPr>
          </a:p>
          <a:p>
            <a:r>
              <a:rPr lang="en-CA" sz="800" dirty="0" smtClean="0">
                <a:latin typeface="Arial" pitchFamily="34" charset="0"/>
                <a:cs typeface="Arial" pitchFamily="34" charset="0"/>
              </a:rPr>
              <a:t>Here is what the numbers on the primary designator mean.</a:t>
            </a:r>
          </a:p>
          <a:p>
            <a:pPr marL="3175" lvl="1"/>
            <a:r>
              <a:rPr lang="en-CA" sz="800" b="1" dirty="0" smtClean="0">
                <a:latin typeface="Arial" pitchFamily="34" charset="0"/>
                <a:cs typeface="Arial" pitchFamily="34" charset="0"/>
              </a:rPr>
              <a:t>Class R </a:t>
            </a:r>
          </a:p>
          <a:p>
            <a:r>
              <a:rPr lang="en-US" sz="800" dirty="0" smtClean="0">
                <a:latin typeface="Arial" pitchFamily="34" charset="0"/>
                <a:cs typeface="Arial" pitchFamily="34" charset="0"/>
              </a:rPr>
              <a:t>The NBC</a:t>
            </a:r>
            <a:r>
              <a:rPr lang="en-US" sz="800" baseline="0" dirty="0" smtClean="0">
                <a:latin typeface="Arial" pitchFamily="34" charset="0"/>
                <a:cs typeface="Arial" pitchFamily="34" charset="0"/>
              </a:rPr>
              <a:t> requires </a:t>
            </a:r>
            <a:r>
              <a:rPr lang="en-US" sz="800" dirty="0" smtClean="0">
                <a:latin typeface="Arial" pitchFamily="34" charset="0"/>
                <a:cs typeface="Arial" pitchFamily="34" charset="0"/>
              </a:rPr>
              <a:t>the “R” class as the minimum performance class for all windows, doors and skylights, although there are other performance classes.</a:t>
            </a:r>
          </a:p>
          <a:p>
            <a:pPr marL="3175" lvl="1"/>
            <a:endParaRPr lang="en-CA" sz="800" b="1" dirty="0" smtClean="0">
              <a:latin typeface="Arial" pitchFamily="34" charset="0"/>
              <a:cs typeface="Arial" pitchFamily="34" charset="0"/>
            </a:endParaRPr>
          </a:p>
          <a:p>
            <a:pPr marL="3175" lvl="1"/>
            <a:r>
              <a:rPr lang="en-CA" sz="800" b="1" dirty="0" smtClean="0">
                <a:latin typeface="Arial" pitchFamily="34" charset="0"/>
                <a:cs typeface="Arial" pitchFamily="34" charset="0"/>
              </a:rPr>
              <a:t>PG 1200 </a:t>
            </a:r>
          </a:p>
          <a:p>
            <a:pPr marL="3175" lvl="2"/>
            <a:r>
              <a:rPr lang="en-CA" sz="800" dirty="0" smtClean="0">
                <a:latin typeface="Arial" pitchFamily="34" charset="0"/>
                <a:cs typeface="Arial" pitchFamily="34" charset="0"/>
              </a:rPr>
              <a:t>This Indicates </a:t>
            </a:r>
            <a:r>
              <a:rPr lang="en-CA" sz="800" b="1" dirty="0" smtClean="0">
                <a:latin typeface="Arial" pitchFamily="34" charset="0"/>
                <a:cs typeface="Arial" pitchFamily="34" charset="0"/>
              </a:rPr>
              <a:t>P</a:t>
            </a:r>
            <a:r>
              <a:rPr lang="en-CA" sz="800" dirty="0" smtClean="0">
                <a:latin typeface="Arial" pitchFamily="34" charset="0"/>
                <a:cs typeface="Arial" pitchFamily="34" charset="0"/>
              </a:rPr>
              <a:t>erformance </a:t>
            </a:r>
            <a:r>
              <a:rPr lang="en-CA" sz="800" b="1" dirty="0" smtClean="0">
                <a:latin typeface="Arial" pitchFamily="34" charset="0"/>
                <a:cs typeface="Arial" pitchFamily="34" charset="0"/>
              </a:rPr>
              <a:t>G</a:t>
            </a:r>
            <a:r>
              <a:rPr lang="en-CA" sz="800" dirty="0" smtClean="0">
                <a:latin typeface="Arial" pitchFamily="34" charset="0"/>
                <a:cs typeface="Arial" pitchFamily="34" charset="0"/>
              </a:rPr>
              <a:t>rade – and means that the product has</a:t>
            </a:r>
            <a:r>
              <a:rPr lang="en-CA" sz="800" baseline="0" dirty="0" smtClean="0">
                <a:latin typeface="Arial" pitchFamily="34" charset="0"/>
                <a:cs typeface="Arial" pitchFamily="34" charset="0"/>
              </a:rPr>
              <a:t> </a:t>
            </a:r>
            <a:r>
              <a:rPr lang="en-CA" sz="800" dirty="0" smtClean="0">
                <a:latin typeface="Arial" pitchFamily="34" charset="0"/>
                <a:cs typeface="Arial" pitchFamily="34" charset="0"/>
              </a:rPr>
              <a:t>passed all tests based</a:t>
            </a:r>
            <a:r>
              <a:rPr lang="en-CA" sz="800" baseline="0" dirty="0" smtClean="0">
                <a:latin typeface="Arial" pitchFamily="34" charset="0"/>
                <a:cs typeface="Arial" pitchFamily="34" charset="0"/>
              </a:rPr>
              <a:t> on a </a:t>
            </a:r>
            <a:r>
              <a:rPr lang="en-CA" sz="800" dirty="0" smtClean="0">
                <a:latin typeface="Arial" pitchFamily="34" charset="0"/>
                <a:cs typeface="Arial" pitchFamily="34" charset="0"/>
              </a:rPr>
              <a:t>1200 Pa design pressure.</a:t>
            </a:r>
          </a:p>
          <a:p>
            <a:pPr marL="3175" lvl="2"/>
            <a:r>
              <a:rPr lang="en-CA" sz="800" dirty="0" smtClean="0">
                <a:latin typeface="Arial" pitchFamily="34" charset="0"/>
                <a:cs typeface="Arial" pitchFamily="34" charset="0"/>
              </a:rPr>
              <a:t>– a table in the standard gives more information as to which tests have been passed and at what the actual test pressure levels were.</a:t>
            </a:r>
          </a:p>
          <a:p>
            <a:pPr marL="3175" lvl="2"/>
            <a:endParaRPr lang="en-CA" sz="800" dirty="0" smtClean="0">
              <a:latin typeface="Arial" pitchFamily="34" charset="0"/>
              <a:cs typeface="Arial" pitchFamily="34" charset="0"/>
            </a:endParaRPr>
          </a:p>
          <a:p>
            <a:pPr marL="3175" lvl="1"/>
            <a:r>
              <a:rPr lang="en-CA" sz="800" b="1" dirty="0" smtClean="0">
                <a:latin typeface="Arial" pitchFamily="34" charset="0"/>
                <a:cs typeface="Arial" pitchFamily="34" charset="0"/>
              </a:rPr>
              <a:t>Size tested 760 x 1250 mm </a:t>
            </a:r>
          </a:p>
          <a:p>
            <a:pPr marL="3175" lvl="2"/>
            <a:r>
              <a:rPr lang="en-CA" sz="800" dirty="0" smtClean="0">
                <a:latin typeface="Arial" pitchFamily="34" charset="0"/>
                <a:cs typeface="Arial" pitchFamily="34" charset="0"/>
              </a:rPr>
              <a:t>This Indicates the </a:t>
            </a:r>
            <a:r>
              <a:rPr lang="en-CA" sz="800" u="sng" dirty="0" smtClean="0">
                <a:latin typeface="Arial" pitchFamily="34" charset="0"/>
                <a:cs typeface="Arial" pitchFamily="34" charset="0"/>
              </a:rPr>
              <a:t>maximum product size that was tested </a:t>
            </a:r>
            <a:r>
              <a:rPr lang="en-CA" sz="800" dirty="0" smtClean="0">
                <a:latin typeface="Arial" pitchFamily="34" charset="0"/>
                <a:cs typeface="Arial" pitchFamily="34" charset="0"/>
              </a:rPr>
              <a:t>- larger products may not perform the same at the loads for which this product was tested.</a:t>
            </a:r>
          </a:p>
          <a:p>
            <a:pPr marL="3175" lvl="1"/>
            <a:endParaRPr lang="en-CA" sz="800" b="1" dirty="0" smtClean="0">
              <a:latin typeface="Arial" pitchFamily="34" charset="0"/>
              <a:cs typeface="Arial" pitchFamily="34" charset="0"/>
            </a:endParaRPr>
          </a:p>
          <a:p>
            <a:pPr marL="3175" lvl="1"/>
            <a:r>
              <a:rPr lang="en-CA" sz="800" b="1" dirty="0" smtClean="0">
                <a:latin typeface="Arial" pitchFamily="34" charset="0"/>
                <a:cs typeface="Arial" pitchFamily="34" charset="0"/>
              </a:rPr>
              <a:t>Casement </a:t>
            </a:r>
          </a:p>
          <a:p>
            <a:pPr marL="3175" lvl="2"/>
            <a:r>
              <a:rPr lang="en-CA" sz="800" dirty="0" smtClean="0">
                <a:latin typeface="Arial" pitchFamily="34" charset="0"/>
                <a:cs typeface="Arial" pitchFamily="34" charset="0"/>
              </a:rPr>
              <a:t>This indicates product type – in this case a casement window.</a:t>
            </a:r>
            <a:endParaRPr lang="en-US" sz="800" dirty="0" smtClean="0">
              <a:latin typeface="Arial" pitchFamily="34" charset="0"/>
              <a:cs typeface="Arial" pitchFamily="34" charset="0"/>
            </a:endParaRP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Down here a </a:t>
            </a:r>
            <a:r>
              <a:rPr lang="en-US" sz="800" b="1" dirty="0" smtClean="0">
                <a:latin typeface="Arial" pitchFamily="34" charset="0"/>
                <a:cs typeface="Arial" pitchFamily="34" charset="0"/>
              </a:rPr>
              <a:t>secondary designator </a:t>
            </a:r>
            <a:r>
              <a:rPr lang="en-US" sz="800" dirty="0" smtClean="0">
                <a:latin typeface="Arial" pitchFamily="34" charset="0"/>
                <a:cs typeface="Arial" pitchFamily="34" charset="0"/>
              </a:rPr>
              <a:t>is displayed. </a:t>
            </a:r>
          </a:p>
          <a:p>
            <a:r>
              <a:rPr lang="en-US" sz="800" dirty="0" smtClean="0">
                <a:latin typeface="Arial" pitchFamily="34" charset="0"/>
                <a:cs typeface="Arial" pitchFamily="34" charset="0"/>
              </a:rPr>
              <a:t>A secondary designator is required by the Canadian</a:t>
            </a:r>
            <a:r>
              <a:rPr lang="en-US" sz="800" baseline="0" dirty="0" smtClean="0">
                <a:latin typeface="Arial" pitchFamily="34" charset="0"/>
                <a:cs typeface="Arial" pitchFamily="34" charset="0"/>
              </a:rPr>
              <a:t> Supplement</a:t>
            </a:r>
            <a:r>
              <a:rPr lang="en-US" sz="800" dirty="0" smtClean="0">
                <a:latin typeface="Arial" pitchFamily="34" charset="0"/>
                <a:cs typeface="Arial" pitchFamily="34" charset="0"/>
              </a:rPr>
              <a:t>. </a:t>
            </a:r>
          </a:p>
          <a:p>
            <a:r>
              <a:rPr lang="en-US" sz="800" dirty="0" smtClean="0">
                <a:latin typeface="Arial" pitchFamily="34" charset="0"/>
                <a:cs typeface="Arial" pitchFamily="34" charset="0"/>
              </a:rPr>
              <a:t>It gives additional information on test pressures and air leakage levels.</a:t>
            </a:r>
          </a:p>
          <a:p>
            <a:r>
              <a:rPr lang="en-US" sz="800" dirty="0" smtClean="0">
                <a:latin typeface="Arial" pitchFamily="34" charset="0"/>
                <a:cs typeface="Arial" pitchFamily="34" charset="0"/>
              </a:rPr>
              <a:t>This information can be important when selecting an appropriate fenestration product for a specific location.</a:t>
            </a:r>
          </a:p>
          <a:p>
            <a:r>
              <a:rPr lang="en-US" sz="800" baseline="0" dirty="0" smtClean="0">
                <a:latin typeface="Arial" pitchFamily="34" charset="0"/>
                <a:cs typeface="Arial" pitchFamily="34" charset="0"/>
              </a:rPr>
              <a:t>The second designator is also required to be shown on the</a:t>
            </a:r>
            <a:r>
              <a:rPr lang="en-US" sz="800" dirty="0" smtClean="0">
                <a:latin typeface="Arial" pitchFamily="34" charset="0"/>
                <a:cs typeface="Arial" pitchFamily="34" charset="0"/>
              </a:rPr>
              <a:t> label that is affixed to the window when shipped.</a:t>
            </a:r>
            <a:endParaRPr lang="en-US" sz="800" baseline="0" dirty="0" smtClean="0">
              <a:latin typeface="Arial" pitchFamily="34" charset="0"/>
              <a:cs typeface="Arial" pitchFamily="34" charset="0"/>
            </a:endParaRPr>
          </a:p>
          <a:p>
            <a:endParaRPr lang="en-CA" sz="800" dirty="0" smtClean="0">
              <a:latin typeface="Arial" pitchFamily="34" charset="0"/>
              <a:cs typeface="Arial" pitchFamily="34" charset="0"/>
            </a:endParaRPr>
          </a:p>
          <a:p>
            <a:endParaRPr lang="en-CA" sz="8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045F835-32CF-4661-B5E2-E9AB193414B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CA" dirty="0" smtClean="0">
                <a:latin typeface="Arial" pitchFamily="34" charset="0"/>
                <a:cs typeface="Arial" pitchFamily="34" charset="0"/>
              </a:rPr>
              <a:t>Now let’s have a look at the new code requirements.</a:t>
            </a:r>
          </a:p>
          <a:p>
            <a:r>
              <a:rPr lang="en-CA" dirty="0" smtClean="0">
                <a:latin typeface="Arial" pitchFamily="34" charset="0"/>
                <a:cs typeface="Arial" pitchFamily="34" charset="0"/>
              </a:rPr>
              <a:t>Let’s start in Part 5.</a:t>
            </a:r>
          </a:p>
          <a:p>
            <a:endParaRPr lang="en-CA" dirty="0" smtClean="0">
              <a:latin typeface="Arial" pitchFamily="34" charset="0"/>
              <a:cs typeface="Arial" pitchFamily="34" charset="0"/>
            </a:endParaRPr>
          </a:p>
          <a:p>
            <a:r>
              <a:rPr lang="en-CA" dirty="0" smtClean="0">
                <a:latin typeface="Arial" pitchFamily="34" charset="0"/>
                <a:cs typeface="Arial" pitchFamily="34" charset="0"/>
              </a:rPr>
              <a:t>See the table of contents for these requirements here. </a:t>
            </a:r>
          </a:p>
          <a:p>
            <a:r>
              <a:rPr lang="en-CA" dirty="0" smtClean="0">
                <a:latin typeface="Arial" pitchFamily="34" charset="0"/>
                <a:cs typeface="Arial" pitchFamily="34" charset="0"/>
              </a:rPr>
              <a:t>We will talk about these articles in a little bit more detail.</a:t>
            </a:r>
          </a:p>
          <a:p>
            <a:endParaRPr lang="en-CA" dirty="0" smtClean="0">
              <a:latin typeface="Arial" pitchFamily="34" charset="0"/>
              <a:cs typeface="Arial" pitchFamily="34" charset="0"/>
            </a:endParaRPr>
          </a:p>
          <a:p>
            <a:r>
              <a:rPr lang="en-CA" dirty="0" smtClean="0">
                <a:latin typeface="Arial" pitchFamily="34" charset="0"/>
                <a:cs typeface="Arial" pitchFamily="34" charset="0"/>
              </a:rPr>
              <a:t>Article 5.10.2.1. contains some general provisions up front saying that</a:t>
            </a:r>
          </a:p>
          <a:p>
            <a:pPr>
              <a:buFontTx/>
              <a:buChar char="-"/>
            </a:pPr>
            <a:r>
              <a:rPr lang="en-CA" dirty="0" smtClean="0">
                <a:latin typeface="Arial" pitchFamily="34" charset="0"/>
                <a:cs typeface="Arial" pitchFamily="34" charset="0"/>
              </a:rPr>
              <a:t> this subsection applies to windows, doors and skylights </a:t>
            </a:r>
          </a:p>
          <a:p>
            <a:pPr>
              <a:buFontTx/>
              <a:buChar char="-"/>
            </a:pPr>
            <a:r>
              <a:rPr lang="en-CA" dirty="0" smtClean="0">
                <a:latin typeface="Arial" pitchFamily="34" charset="0"/>
                <a:cs typeface="Arial" pitchFamily="34" charset="0"/>
              </a:rPr>
              <a:t> </a:t>
            </a:r>
            <a:r>
              <a:rPr lang="en-US" dirty="0" smtClean="0">
                <a:latin typeface="Arial" pitchFamily="34" charset="0"/>
                <a:cs typeface="Arial" pitchFamily="34" charset="0"/>
              </a:rPr>
              <a:t>separating interior space from exterior space or environmentally dissimilar interior spaces.</a:t>
            </a:r>
          </a:p>
          <a:p>
            <a:pPr>
              <a:buFontTx/>
              <a:buChar char="-"/>
            </a:pPr>
            <a:endParaRPr lang="en-US" dirty="0" smtClean="0">
              <a:latin typeface="Arial" pitchFamily="34" charset="0"/>
              <a:cs typeface="Arial" pitchFamily="34" charset="0"/>
            </a:endParaRPr>
          </a:p>
          <a:p>
            <a:r>
              <a:rPr lang="en-US" dirty="0" smtClean="0">
                <a:latin typeface="Arial" pitchFamily="34" charset="0"/>
                <a:cs typeface="Arial" pitchFamily="34" charset="0"/>
              </a:rPr>
              <a:t>It also contains </a:t>
            </a:r>
          </a:p>
          <a:p>
            <a:pPr>
              <a:buFontTx/>
              <a:buChar char="-"/>
            </a:pPr>
            <a:r>
              <a:rPr lang="en-US" dirty="0" smtClean="0">
                <a:latin typeface="Arial" pitchFamily="34" charset="0"/>
                <a:cs typeface="Arial" pitchFamily="34" charset="0"/>
              </a:rPr>
              <a:t>a definition clarifying that unit skylights, roof windows and tubular daylighting devices are all covered under the name “skylight”.</a:t>
            </a:r>
          </a:p>
          <a:p>
            <a:pPr>
              <a:buFontTx/>
              <a:buChar char="-"/>
            </a:pPr>
            <a:endParaRPr lang="en-US" dirty="0" smtClean="0">
              <a:latin typeface="Arial" pitchFamily="34" charset="0"/>
              <a:cs typeface="Arial" pitchFamily="34" charset="0"/>
            </a:endParaRPr>
          </a:p>
          <a:p>
            <a:r>
              <a:rPr lang="en-US" dirty="0" smtClean="0">
                <a:latin typeface="Arial" pitchFamily="34" charset="0"/>
                <a:cs typeface="Arial" pitchFamily="34" charset="0"/>
              </a:rPr>
              <a:t>Article 5.10.2.2. contains the references to the </a:t>
            </a:r>
            <a:r>
              <a:rPr lang="en-US" b="1" dirty="0" smtClean="0">
                <a:latin typeface="Arial" pitchFamily="34" charset="0"/>
                <a:cs typeface="Arial" pitchFamily="34" charset="0"/>
              </a:rPr>
              <a:t>Standards.</a:t>
            </a:r>
          </a:p>
          <a:p>
            <a:r>
              <a:rPr lang="en-US" dirty="0" smtClean="0">
                <a:latin typeface="Arial" pitchFamily="34" charset="0"/>
                <a:cs typeface="Arial" pitchFamily="34" charset="0"/>
              </a:rPr>
              <a:t>Article</a:t>
            </a:r>
            <a:r>
              <a:rPr lang="en-US" baseline="0" dirty="0" smtClean="0">
                <a:latin typeface="Arial" pitchFamily="34" charset="0"/>
                <a:cs typeface="Arial" pitchFamily="34" charset="0"/>
              </a:rPr>
              <a:t> </a:t>
            </a:r>
            <a:r>
              <a:rPr lang="en-US" dirty="0" smtClean="0">
                <a:latin typeface="Arial" pitchFamily="34" charset="0"/>
                <a:cs typeface="Arial" pitchFamily="34" charset="0"/>
              </a:rPr>
              <a:t>5.10.2.3. contains requirements on </a:t>
            </a:r>
            <a:r>
              <a:rPr lang="en-US" b="1" dirty="0" smtClean="0">
                <a:latin typeface="Arial" pitchFamily="34" charset="0"/>
                <a:cs typeface="Arial" pitchFamily="34" charset="0"/>
              </a:rPr>
              <a:t>applicable Loads.</a:t>
            </a:r>
          </a:p>
          <a:p>
            <a:r>
              <a:rPr lang="en-CA" dirty="0" smtClean="0">
                <a:latin typeface="Arial" pitchFamily="34" charset="0"/>
                <a:cs typeface="Arial" pitchFamily="34" charset="0"/>
              </a:rPr>
              <a:t>Article 5.10.2.4 contains performance requirements for </a:t>
            </a:r>
            <a:r>
              <a:rPr lang="en-CA" b="1" dirty="0" smtClean="0">
                <a:latin typeface="Arial" pitchFamily="34" charset="0"/>
                <a:cs typeface="Arial" pitchFamily="34" charset="0"/>
              </a:rPr>
              <a:t>Heat Transfer.</a:t>
            </a:r>
            <a:endParaRPr lang="en-US" b="1" dirty="0" smtClean="0">
              <a:latin typeface="Arial" pitchFamily="34" charset="0"/>
              <a:cs typeface="Arial" pitchFamily="34" charset="0"/>
            </a:endParaRPr>
          </a:p>
          <a:p>
            <a:pPr>
              <a:buFontTx/>
              <a:buChar char="-"/>
            </a:pPr>
            <a:endParaRPr lang="en-US" dirty="0" smtClean="0"/>
          </a:p>
        </p:txBody>
      </p:sp>
      <p:sp>
        <p:nvSpPr>
          <p:cNvPr id="4" name="Slide Number Placeholder 3"/>
          <p:cNvSpPr>
            <a:spLocks noGrp="1"/>
          </p:cNvSpPr>
          <p:nvPr>
            <p:ph type="sldNum" sz="quarter" idx="10"/>
          </p:nvPr>
        </p:nvSpPr>
        <p:spPr/>
        <p:txBody>
          <a:bodyPr/>
          <a:lstStyle/>
          <a:p>
            <a:fld id="{46F50BD5-B47D-4DA1-9BE0-43F3FC6EEAD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latin typeface="Arial" pitchFamily="34" charset="0"/>
                <a:cs typeface="Arial" pitchFamily="34" charset="0"/>
              </a:rPr>
              <a:t>Here is a more detailed look at Article 5.10.2.2.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It</a:t>
            </a:r>
            <a:r>
              <a:rPr lang="en-US" baseline="0" dirty="0" smtClean="0">
                <a:latin typeface="Arial" pitchFamily="34" charset="0"/>
                <a:cs typeface="Arial" pitchFamily="34" charset="0"/>
              </a:rPr>
              <a:t> </a:t>
            </a:r>
            <a:r>
              <a:rPr lang="en-US" dirty="0" smtClean="0">
                <a:latin typeface="Arial" pitchFamily="34" charset="0"/>
                <a:cs typeface="Arial" pitchFamily="34" charset="0"/>
              </a:rPr>
              <a:t>lists NAFS and the Canadian Supplement,</a:t>
            </a:r>
            <a:r>
              <a:rPr lang="en-US" baseline="0" dirty="0" smtClean="0">
                <a:latin typeface="Arial" pitchFamily="34" charset="0"/>
                <a:cs typeface="Arial" pitchFamily="34" charset="0"/>
              </a:rPr>
              <a:t> </a:t>
            </a:r>
            <a:r>
              <a:rPr lang="en-US" dirty="0" smtClean="0">
                <a:latin typeface="Arial" pitchFamily="34" charset="0"/>
                <a:cs typeface="Arial" pitchFamily="34" charset="0"/>
              </a:rPr>
              <a:t>and the procedure for compliance.</a:t>
            </a:r>
          </a:p>
          <a:p>
            <a:pPr>
              <a:buFontTx/>
              <a:buNone/>
            </a:pPr>
            <a:endParaRPr lang="en-US" dirty="0" smtClean="0">
              <a:latin typeface="Arial" pitchFamily="34" charset="0"/>
              <a:cs typeface="Arial" pitchFamily="34" charset="0"/>
            </a:endParaRPr>
          </a:p>
          <a:p>
            <a:pPr>
              <a:buFontTx/>
              <a:buNone/>
            </a:pPr>
            <a:r>
              <a:rPr lang="en-US" dirty="0" smtClean="0">
                <a:latin typeface="Arial" pitchFamily="34" charset="0"/>
                <a:cs typeface="Arial" pitchFamily="34" charset="0"/>
              </a:rPr>
              <a:t>This Article applies only to fenestration products covered in the scope of those documents.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It requires to </a:t>
            </a:r>
          </a:p>
          <a:p>
            <a:pPr marL="228600" indent="-228600">
              <a:buAutoNum type="arabicParenR"/>
            </a:pPr>
            <a:r>
              <a:rPr lang="en-US" dirty="0" smtClean="0">
                <a:latin typeface="Arial" pitchFamily="34" charset="0"/>
                <a:cs typeface="Arial" pitchFamily="34" charset="0"/>
              </a:rPr>
              <a:t>Select the required </a:t>
            </a:r>
            <a:r>
              <a:rPr lang="en-CA" dirty="0" smtClean="0">
                <a:latin typeface="Arial" pitchFamily="34" charset="0"/>
                <a:cs typeface="Arial" pitchFamily="34" charset="0"/>
              </a:rPr>
              <a:t>performance grade for the geographic location and the climatic condition from the </a:t>
            </a:r>
            <a:r>
              <a:rPr lang="en-CA" u="sng" dirty="0" smtClean="0">
                <a:latin typeface="Arial" pitchFamily="34" charset="0"/>
                <a:cs typeface="Arial" pitchFamily="34" charset="0"/>
              </a:rPr>
              <a:t>Canadian supplement </a:t>
            </a:r>
          </a:p>
          <a:p>
            <a:r>
              <a:rPr lang="en-CA" dirty="0" smtClean="0">
                <a:latin typeface="Arial" pitchFamily="34" charset="0"/>
                <a:cs typeface="Arial" pitchFamily="34" charset="0"/>
              </a:rPr>
              <a:t>2)  And then to make sure that the selected product conforms to the necessary performance grade when tested to the </a:t>
            </a:r>
            <a:r>
              <a:rPr lang="en-CA" u="sng" dirty="0" smtClean="0">
                <a:latin typeface="Arial" pitchFamily="34" charset="0"/>
                <a:cs typeface="Arial" pitchFamily="34" charset="0"/>
              </a:rPr>
              <a:t>Harmonized Standard.</a:t>
            </a:r>
          </a:p>
          <a:p>
            <a:endParaRPr lang="en-CA" dirty="0" smtClean="0">
              <a:latin typeface="Arial" pitchFamily="34" charset="0"/>
              <a:cs typeface="Arial" pitchFamily="34" charset="0"/>
            </a:endParaRPr>
          </a:p>
          <a:p>
            <a:r>
              <a:rPr lang="en-CA" dirty="0" smtClean="0">
                <a:latin typeface="Arial" pitchFamily="34" charset="0"/>
                <a:cs typeface="Arial" pitchFamily="34" charset="0"/>
              </a:rPr>
              <a:t>Article 5.10.2.3.  then deals with fenestration products </a:t>
            </a:r>
            <a:r>
              <a:rPr lang="en-CA" u="sng" dirty="0" smtClean="0">
                <a:latin typeface="Arial" pitchFamily="34" charset="0"/>
                <a:cs typeface="Arial" pitchFamily="34" charset="0"/>
              </a:rPr>
              <a:t>not covered in the scope of the harmonized standard</a:t>
            </a:r>
            <a:r>
              <a:rPr lang="en-CA" dirty="0" smtClean="0">
                <a:latin typeface="Arial" pitchFamily="34" charset="0"/>
                <a:cs typeface="Arial" pitchFamily="34" charset="0"/>
              </a:rPr>
              <a:t>. </a:t>
            </a:r>
          </a:p>
          <a:p>
            <a:r>
              <a:rPr lang="en-US" dirty="0" smtClean="0">
                <a:latin typeface="Arial" pitchFamily="34" charset="0"/>
                <a:cs typeface="Arial" pitchFamily="34" charset="0"/>
              </a:rPr>
              <a:t>These could be site-built products, but also includes window walls and curtain walls.</a:t>
            </a:r>
            <a:endParaRPr lang="en-CA" dirty="0" smtClean="0">
              <a:latin typeface="Arial" pitchFamily="34" charset="0"/>
              <a:cs typeface="Arial" pitchFamily="34" charset="0"/>
            </a:endParaRPr>
          </a:p>
          <a:p>
            <a:endParaRPr lang="en-CA" dirty="0" smtClean="0">
              <a:latin typeface="Arial" pitchFamily="34" charset="0"/>
              <a:cs typeface="Arial" pitchFamily="34" charset="0"/>
            </a:endParaRPr>
          </a:p>
          <a:p>
            <a:r>
              <a:rPr lang="en-CA" dirty="0" smtClean="0">
                <a:latin typeface="Arial" pitchFamily="34" charset="0"/>
                <a:cs typeface="Arial" pitchFamily="34" charset="0"/>
              </a:rPr>
              <a:t>For these products, Part 5 requires compliance with the general performance requirements on </a:t>
            </a:r>
            <a:r>
              <a:rPr lang="en-US" dirty="0" smtClean="0">
                <a:latin typeface="Arial" pitchFamily="34" charset="0"/>
                <a:cs typeface="Arial" pitchFamily="34" charset="0"/>
              </a:rPr>
              <a:t>structural loads, air leakage and water penetration.</a:t>
            </a:r>
            <a:endParaRPr lang="en-CA" dirty="0" smtClean="0">
              <a:latin typeface="Arial" pitchFamily="34" charset="0"/>
              <a:cs typeface="Arial" pitchFamily="34" charset="0"/>
            </a:endParaRPr>
          </a:p>
          <a:p>
            <a:endParaRPr lang="en-CA" dirty="0"/>
          </a:p>
        </p:txBody>
      </p:sp>
      <p:sp>
        <p:nvSpPr>
          <p:cNvPr id="4" name="Slide Number Placeholder 3"/>
          <p:cNvSpPr>
            <a:spLocks noGrp="1"/>
          </p:cNvSpPr>
          <p:nvPr>
            <p:ph type="sldNum" sz="quarter" idx="10"/>
          </p:nvPr>
        </p:nvSpPr>
        <p:spPr/>
        <p:txBody>
          <a:bodyPr/>
          <a:lstStyle/>
          <a:p>
            <a:fld id="{7E90E1E8-30C2-453E-88A5-653544B08F0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0608" y="260648"/>
            <a:ext cx="7079704" cy="1043136"/>
          </a:xfrm>
        </p:spPr>
        <p:txBody>
          <a:bodyPr anchor="b"/>
          <a:lstStyle>
            <a:lvl1pPr algn="l">
              <a:defRPr/>
            </a:lvl1pPr>
          </a:lstStyle>
          <a:p>
            <a:r>
              <a:rPr lang="en-US" dirty="0" smtClean="0"/>
              <a:t>Click to edit Master </a:t>
            </a:r>
            <a:br>
              <a:rPr lang="en-US" dirty="0" smtClean="0"/>
            </a:br>
            <a:r>
              <a:rPr lang="en-US" dirty="0" smtClean="0"/>
              <a:t>title style</a:t>
            </a:r>
            <a:endParaRPr lang="en-US" dirty="0"/>
          </a:p>
        </p:txBody>
      </p:sp>
      <p:sp>
        <p:nvSpPr>
          <p:cNvPr id="3" name="Content Placeholder 2"/>
          <p:cNvSpPr>
            <a:spLocks noGrp="1"/>
          </p:cNvSpPr>
          <p:nvPr>
            <p:ph idx="1"/>
          </p:nvPr>
        </p:nvSpPr>
        <p:spPr>
          <a:xfrm>
            <a:off x="304800" y="1601999"/>
            <a:ext cx="8458200" cy="44357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presentations-e.jpg"/>
          <p:cNvPicPr>
            <a:picLocks noChangeAspect="1"/>
          </p:cNvPicPr>
          <p:nvPr/>
        </p:nvPicPr>
        <p:blipFill>
          <a:blip r:embed="rId2" cstate="print"/>
          <a:stretch>
            <a:fillRect/>
          </a:stretch>
        </p:blipFill>
        <p:spPr>
          <a:xfrm>
            <a:off x="7380312" y="332656"/>
            <a:ext cx="1504950" cy="904875"/>
          </a:xfrm>
          <a:prstGeom prst="rect">
            <a:avLst/>
          </a:prstGeom>
        </p:spPr>
      </p:pic>
      <p:cxnSp>
        <p:nvCxnSpPr>
          <p:cNvPr id="7" name="Straight Connector 6"/>
          <p:cNvCxnSpPr/>
          <p:nvPr/>
        </p:nvCxnSpPr>
        <p:spPr bwMode="auto">
          <a:xfrm>
            <a:off x="323528" y="1268760"/>
            <a:ext cx="8424936" cy="0"/>
          </a:xfrm>
          <a:prstGeom prst="line">
            <a:avLst/>
          </a:prstGeom>
          <a:solidFill>
            <a:schemeClr val="accent1"/>
          </a:solidFill>
          <a:ln w="12700" cap="flat" cmpd="sng" algn="ctr">
            <a:solidFill>
              <a:srgbClr val="006699"/>
            </a:solidFill>
            <a:prstDash val="solid"/>
            <a:round/>
            <a:headEnd type="none" w="med" len="med"/>
            <a:tailEnd type="none" w="med" len="med"/>
          </a:ln>
          <a:effectLst/>
        </p:spPr>
      </p:cxn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098" descr="corp_e_tw"/>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6563" name="Rectangle 4099"/>
          <p:cNvSpPr>
            <a:spLocks noGrp="1" noChangeArrowheads="1"/>
          </p:cNvSpPr>
          <p:nvPr>
            <p:ph type="subTitle" idx="1"/>
          </p:nvPr>
        </p:nvSpPr>
        <p:spPr>
          <a:xfrm>
            <a:off x="1371600" y="4114800"/>
            <a:ext cx="6400800" cy="1219200"/>
          </a:xfrm>
        </p:spPr>
        <p:txBody>
          <a:bodyPr/>
          <a:lstStyle>
            <a:lvl1pPr marL="0" indent="0" algn="ctr">
              <a:buFontTx/>
              <a:buNone/>
              <a:defRPr sz="1800"/>
            </a:lvl1pPr>
          </a:lstStyle>
          <a:p>
            <a:r>
              <a:rPr lang="en-US" smtClean="0"/>
              <a:t>Click to edit Master subtitle style</a:t>
            </a:r>
            <a:endParaRPr lang="en-US"/>
          </a:p>
        </p:txBody>
      </p:sp>
      <p:sp>
        <p:nvSpPr>
          <p:cNvPr id="66564" name="Rectangle 4100"/>
          <p:cNvSpPr>
            <a:spLocks noGrp="1" noChangeArrowheads="1"/>
          </p:cNvSpPr>
          <p:nvPr>
            <p:ph type="ctrTitle" sz="quarter"/>
          </p:nvPr>
        </p:nvSpPr>
        <p:spPr>
          <a:xfrm>
            <a:off x="685800" y="2971800"/>
            <a:ext cx="7772400" cy="1143000"/>
          </a:xfrm>
        </p:spPr>
        <p:txBody>
          <a:bodyPr/>
          <a:lstStyle>
            <a:lvl1pPr algn="ctr">
              <a:defRPr/>
            </a:lvl1pPr>
          </a:lstStyle>
          <a:p>
            <a:r>
              <a:rPr lang="en-US" smtClean="0"/>
              <a:t>Click to edit Master title style</a:t>
            </a:r>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0608" y="260648"/>
            <a:ext cx="7079704" cy="1043136"/>
          </a:xfrm>
        </p:spPr>
        <p:txBody>
          <a:bodyPr anchor="b"/>
          <a:lstStyle>
            <a:lvl1pPr algn="l">
              <a:defRPr/>
            </a:lvl1pPr>
          </a:lstStyle>
          <a:p>
            <a:r>
              <a:rPr lang="en-US" dirty="0" smtClean="0"/>
              <a:t>Click to edit Master </a:t>
            </a:r>
            <a:br>
              <a:rPr lang="en-US" dirty="0" smtClean="0"/>
            </a:br>
            <a:r>
              <a:rPr lang="en-US" dirty="0" smtClean="0"/>
              <a:t>title style</a:t>
            </a:r>
            <a:endParaRPr lang="en-US" dirty="0"/>
          </a:p>
        </p:txBody>
      </p:sp>
      <p:sp>
        <p:nvSpPr>
          <p:cNvPr id="3" name="Content Placeholder 2"/>
          <p:cNvSpPr>
            <a:spLocks noGrp="1"/>
          </p:cNvSpPr>
          <p:nvPr>
            <p:ph idx="1"/>
          </p:nvPr>
        </p:nvSpPr>
        <p:spPr>
          <a:xfrm>
            <a:off x="304800" y="1602000"/>
            <a:ext cx="4140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descr="presentations-e.jpg"/>
          <p:cNvPicPr>
            <a:picLocks noChangeAspect="1"/>
          </p:cNvPicPr>
          <p:nvPr/>
        </p:nvPicPr>
        <p:blipFill>
          <a:blip r:embed="rId2" cstate="print"/>
          <a:stretch>
            <a:fillRect/>
          </a:stretch>
        </p:blipFill>
        <p:spPr>
          <a:xfrm>
            <a:off x="7380312" y="332656"/>
            <a:ext cx="1504950" cy="904875"/>
          </a:xfrm>
          <a:prstGeom prst="rect">
            <a:avLst/>
          </a:prstGeom>
        </p:spPr>
      </p:pic>
      <p:cxnSp>
        <p:nvCxnSpPr>
          <p:cNvPr id="7" name="Straight Connector 6"/>
          <p:cNvCxnSpPr/>
          <p:nvPr/>
        </p:nvCxnSpPr>
        <p:spPr bwMode="auto">
          <a:xfrm>
            <a:off x="323528" y="1268760"/>
            <a:ext cx="8424936" cy="0"/>
          </a:xfrm>
          <a:prstGeom prst="line">
            <a:avLst/>
          </a:prstGeom>
          <a:solidFill>
            <a:schemeClr val="accent1"/>
          </a:solidFill>
          <a:ln w="12700" cap="flat" cmpd="sng" algn="ctr">
            <a:solidFill>
              <a:srgbClr val="006699"/>
            </a:solidFill>
            <a:prstDash val="solid"/>
            <a:round/>
            <a:headEnd type="none" w="med" len="med"/>
            <a:tailEnd type="none" w="med" len="med"/>
          </a:ln>
          <a:effectLst/>
        </p:spPr>
      </p:cxnSp>
      <p:sp>
        <p:nvSpPr>
          <p:cNvPr id="8" name="Content Placeholder 2"/>
          <p:cNvSpPr>
            <a:spLocks noGrp="1"/>
          </p:cNvSpPr>
          <p:nvPr>
            <p:ph idx="11"/>
          </p:nvPr>
        </p:nvSpPr>
        <p:spPr>
          <a:xfrm>
            <a:off x="4572000" y="1602000"/>
            <a:ext cx="4140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0608" y="260648"/>
            <a:ext cx="7079704" cy="1043136"/>
          </a:xfrm>
        </p:spPr>
        <p:txBody>
          <a:bodyPr anchor="b"/>
          <a:lstStyle>
            <a:lvl1pPr algn="l">
              <a:defRPr/>
            </a:lvl1pPr>
          </a:lstStyle>
          <a:p>
            <a:r>
              <a:rPr lang="en-US" dirty="0" smtClean="0"/>
              <a:t>Click to edit Master </a:t>
            </a:r>
            <a:br>
              <a:rPr lang="en-US" dirty="0" smtClean="0"/>
            </a:br>
            <a:r>
              <a:rPr lang="en-US" dirty="0" smtClean="0"/>
              <a:t>title style</a:t>
            </a:r>
            <a:endParaRPr lang="en-US" dirty="0"/>
          </a:p>
        </p:txBody>
      </p:sp>
      <p:sp>
        <p:nvSpPr>
          <p:cNvPr id="3" name="Content Placeholder 2"/>
          <p:cNvSpPr>
            <a:spLocks noGrp="1"/>
          </p:cNvSpPr>
          <p:nvPr>
            <p:ph idx="1"/>
          </p:nvPr>
        </p:nvSpPr>
        <p:spPr>
          <a:xfrm>
            <a:off x="304800" y="1602000"/>
            <a:ext cx="462724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descr="presentations-e.jpg"/>
          <p:cNvPicPr>
            <a:picLocks noChangeAspect="1"/>
          </p:cNvPicPr>
          <p:nvPr/>
        </p:nvPicPr>
        <p:blipFill>
          <a:blip r:embed="rId2" cstate="print"/>
          <a:stretch>
            <a:fillRect/>
          </a:stretch>
        </p:blipFill>
        <p:spPr>
          <a:xfrm>
            <a:off x="7380312" y="332656"/>
            <a:ext cx="1504950" cy="904875"/>
          </a:xfrm>
          <a:prstGeom prst="rect">
            <a:avLst/>
          </a:prstGeom>
        </p:spPr>
      </p:pic>
      <p:cxnSp>
        <p:nvCxnSpPr>
          <p:cNvPr id="7" name="Straight Connector 6"/>
          <p:cNvCxnSpPr/>
          <p:nvPr/>
        </p:nvCxnSpPr>
        <p:spPr bwMode="auto">
          <a:xfrm>
            <a:off x="323528" y="1268760"/>
            <a:ext cx="8424936" cy="0"/>
          </a:xfrm>
          <a:prstGeom prst="line">
            <a:avLst/>
          </a:prstGeom>
          <a:solidFill>
            <a:schemeClr val="accent1"/>
          </a:solidFill>
          <a:ln w="12700" cap="flat" cmpd="sng" algn="ctr">
            <a:solidFill>
              <a:srgbClr val="006699"/>
            </a:solidFill>
            <a:prstDash val="solid"/>
            <a:round/>
            <a:headEnd type="none" w="med" len="med"/>
            <a:tailEnd type="none" w="med" len="med"/>
          </a:ln>
          <a:effectLst/>
        </p:spPr>
      </p:cxnSp>
      <p:sp>
        <p:nvSpPr>
          <p:cNvPr id="9" name="Picture Placeholder 8"/>
          <p:cNvSpPr>
            <a:spLocks noGrp="1"/>
          </p:cNvSpPr>
          <p:nvPr>
            <p:ph type="pic" sz="quarter" idx="11"/>
          </p:nvPr>
        </p:nvSpPr>
        <p:spPr>
          <a:xfrm>
            <a:off x="5076056" y="1602000"/>
            <a:ext cx="3636144" cy="4266000"/>
          </a:xfrm>
        </p:spPr>
        <p:txBody>
          <a:bodyPr/>
          <a:lstStyle/>
          <a:p>
            <a:r>
              <a:rPr lang="en-US" smtClean="0"/>
              <a:t>Click icon to add picture</a:t>
            </a:r>
            <a:endParaRPr lang="en-US"/>
          </a:p>
        </p:txBody>
      </p:sp>
    </p:spTree>
  </p:cSld>
  <p:clrMapOvr>
    <a:masterClrMapping/>
  </p:clrMapOvr>
  <p:transition/>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04800" y="1602000"/>
            <a:ext cx="8458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title"/>
          </p:nvPr>
        </p:nvSpPr>
        <p:spPr bwMode="auto">
          <a:xfrm>
            <a:off x="4419600" y="228600"/>
            <a:ext cx="434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 name="Date Placeholder 2"/>
          <p:cNvSpPr txBox="1">
            <a:spLocks noGrp="1"/>
          </p:cNvSpPr>
          <p:nvPr/>
        </p:nvSpPr>
        <p:spPr>
          <a:xfrm>
            <a:off x="323850" y="6324600"/>
            <a:ext cx="2133600" cy="365125"/>
          </a:xfrm>
          <a:prstGeom prst="rect">
            <a:avLst/>
          </a:prstGeom>
          <a:noFill/>
        </p:spPr>
        <p:txBody>
          <a:bodyPr anchor="ctr"/>
          <a:lstStyle/>
          <a:p>
            <a:pPr algn="l">
              <a:defRPr/>
            </a:pPr>
            <a:endParaRPr lang="en-CA" sz="1200" b="0" dirty="0">
              <a:solidFill>
                <a:srgbClr val="898989"/>
              </a:solidFill>
              <a:latin typeface="Calibri" pitchFamily="34" charset="0"/>
            </a:endParaRPr>
          </a:p>
        </p:txBody>
      </p:sp>
      <p:sp>
        <p:nvSpPr>
          <p:cNvPr id="4" name="Slide Number Placeholder 3"/>
          <p:cNvSpPr txBox="1">
            <a:spLocks noGrp="1"/>
          </p:cNvSpPr>
          <p:nvPr/>
        </p:nvSpPr>
        <p:spPr>
          <a:xfrm>
            <a:off x="6732588" y="6356350"/>
            <a:ext cx="2133600" cy="365125"/>
          </a:xfrm>
          <a:prstGeom prst="rect">
            <a:avLst/>
          </a:prstGeom>
          <a:noFill/>
        </p:spPr>
        <p:txBody>
          <a:bodyPr anchor="ctr"/>
          <a:lstStyle/>
          <a:p>
            <a:pPr algn="r" fontAlgn="auto">
              <a:spcBef>
                <a:spcPts val="0"/>
              </a:spcBef>
              <a:spcAft>
                <a:spcPts val="0"/>
              </a:spcAft>
              <a:defRPr/>
            </a:pPr>
            <a:fld id="{79B9EE6C-6514-4658-9687-4C52C7CF03FC}" type="slidenum">
              <a:rPr lang="en-CA" sz="1200" b="0">
                <a:solidFill>
                  <a:schemeClr val="tx1">
                    <a:tint val="75000"/>
                  </a:schemeClr>
                </a:solidFill>
                <a:latin typeface="+mn-lt"/>
              </a:rPr>
              <a:pPr algn="r" fontAlgn="auto">
                <a:spcBef>
                  <a:spcPts val="0"/>
                </a:spcBef>
                <a:spcAft>
                  <a:spcPts val="0"/>
                </a:spcAft>
                <a:defRPr/>
              </a:pPr>
              <a:t>‹#›</a:t>
            </a:fld>
            <a:endParaRPr lang="en-CA" sz="1200" b="0" dirty="0">
              <a:solidFill>
                <a:schemeClr val="tx1">
                  <a:tint val="75000"/>
                </a:schemeClr>
              </a:solidFill>
              <a:latin typeface="+mn-lt"/>
            </a:endParaRPr>
          </a:p>
        </p:txBody>
      </p:sp>
    </p:spTree>
  </p:cSld>
  <p:clrMap bg1="lt1" tx1="dk1" bg2="lt2" tx2="dk2" accent1="accent1" accent2="accent2" accent3="accent3" accent4="accent4" accent5="accent5" accent6="accent6" hlink="hlink" folHlink="folHlink"/>
  <p:sldLayoutIdLst>
    <p:sldLayoutId id="2147483710" r:id="rId1"/>
    <p:sldLayoutId id="2147483709" r:id="rId2"/>
    <p:sldLayoutId id="2147483711" r:id="rId3"/>
    <p:sldLayoutId id="2147483712" r:id="rId4"/>
  </p:sldLayoutIdLst>
  <p:transition/>
  <p:hf hdr="0" ftr="0" dt="0"/>
  <p:txStyles>
    <p:titleStyle>
      <a:lvl1pPr algn="r" rtl="0" eaLnBrk="1" fontAlgn="base" hangingPunct="1">
        <a:spcBef>
          <a:spcPct val="0"/>
        </a:spcBef>
        <a:spcAft>
          <a:spcPct val="0"/>
        </a:spcAft>
        <a:defRPr sz="3000" b="1">
          <a:solidFill>
            <a:srgbClr val="000066"/>
          </a:solidFill>
          <a:latin typeface="+mj-lt"/>
          <a:ea typeface="+mj-ea"/>
          <a:cs typeface="+mj-cs"/>
        </a:defRPr>
      </a:lvl1pPr>
      <a:lvl2pPr algn="r" rtl="0" eaLnBrk="1" fontAlgn="base" hangingPunct="1">
        <a:spcBef>
          <a:spcPct val="0"/>
        </a:spcBef>
        <a:spcAft>
          <a:spcPct val="0"/>
        </a:spcAft>
        <a:defRPr sz="3000" b="1">
          <a:solidFill>
            <a:srgbClr val="000066"/>
          </a:solidFill>
          <a:latin typeface="Arial" charset="0"/>
        </a:defRPr>
      </a:lvl2pPr>
      <a:lvl3pPr algn="r" rtl="0" eaLnBrk="1" fontAlgn="base" hangingPunct="1">
        <a:spcBef>
          <a:spcPct val="0"/>
        </a:spcBef>
        <a:spcAft>
          <a:spcPct val="0"/>
        </a:spcAft>
        <a:defRPr sz="3000" b="1">
          <a:solidFill>
            <a:srgbClr val="000066"/>
          </a:solidFill>
          <a:latin typeface="Arial" charset="0"/>
        </a:defRPr>
      </a:lvl3pPr>
      <a:lvl4pPr algn="r" rtl="0" eaLnBrk="1" fontAlgn="base" hangingPunct="1">
        <a:spcBef>
          <a:spcPct val="0"/>
        </a:spcBef>
        <a:spcAft>
          <a:spcPct val="0"/>
        </a:spcAft>
        <a:defRPr sz="3000" b="1">
          <a:solidFill>
            <a:srgbClr val="000066"/>
          </a:solidFill>
          <a:latin typeface="Arial" charset="0"/>
        </a:defRPr>
      </a:lvl4pPr>
      <a:lvl5pPr algn="r" rtl="0" eaLnBrk="1" fontAlgn="base" hangingPunct="1">
        <a:spcBef>
          <a:spcPct val="0"/>
        </a:spcBef>
        <a:spcAft>
          <a:spcPct val="0"/>
        </a:spcAft>
        <a:defRPr sz="3000" b="1">
          <a:solidFill>
            <a:srgbClr val="000066"/>
          </a:solidFill>
          <a:latin typeface="Arial" charset="0"/>
        </a:defRPr>
      </a:lvl5pPr>
      <a:lvl6pPr marL="457200" algn="r" rtl="0" eaLnBrk="1" fontAlgn="base" hangingPunct="1">
        <a:spcBef>
          <a:spcPct val="0"/>
        </a:spcBef>
        <a:spcAft>
          <a:spcPct val="0"/>
        </a:spcAft>
        <a:defRPr sz="3000" b="1">
          <a:solidFill>
            <a:srgbClr val="000066"/>
          </a:solidFill>
          <a:latin typeface="Arial" charset="0"/>
        </a:defRPr>
      </a:lvl6pPr>
      <a:lvl7pPr marL="914400" algn="r" rtl="0" eaLnBrk="1" fontAlgn="base" hangingPunct="1">
        <a:spcBef>
          <a:spcPct val="0"/>
        </a:spcBef>
        <a:spcAft>
          <a:spcPct val="0"/>
        </a:spcAft>
        <a:defRPr sz="3000" b="1">
          <a:solidFill>
            <a:srgbClr val="000066"/>
          </a:solidFill>
          <a:latin typeface="Arial" charset="0"/>
        </a:defRPr>
      </a:lvl7pPr>
      <a:lvl8pPr marL="1371600" algn="r" rtl="0" eaLnBrk="1" fontAlgn="base" hangingPunct="1">
        <a:spcBef>
          <a:spcPct val="0"/>
        </a:spcBef>
        <a:spcAft>
          <a:spcPct val="0"/>
        </a:spcAft>
        <a:defRPr sz="3000" b="1">
          <a:solidFill>
            <a:srgbClr val="000066"/>
          </a:solidFill>
          <a:latin typeface="Arial" charset="0"/>
        </a:defRPr>
      </a:lvl8pPr>
      <a:lvl9pPr marL="1828800" algn="r" rtl="0" eaLnBrk="1" fontAlgn="base" hangingPunct="1">
        <a:spcBef>
          <a:spcPct val="0"/>
        </a:spcBef>
        <a:spcAft>
          <a:spcPct val="0"/>
        </a:spcAft>
        <a:defRPr sz="3000" b="1">
          <a:solidFill>
            <a:srgbClr val="000066"/>
          </a:solidFill>
          <a:latin typeface="Arial" charset="0"/>
        </a:defRPr>
      </a:lvl9pPr>
    </p:titleStyle>
    <p:bodyStyle>
      <a:lvl1pPr marL="342900" indent="-342900" algn="l" rtl="0" eaLnBrk="1" fontAlgn="base" hangingPunct="1">
        <a:spcBef>
          <a:spcPct val="20000"/>
        </a:spcBef>
        <a:spcAft>
          <a:spcPct val="0"/>
        </a:spcAft>
        <a:buChar char="•"/>
        <a:defRPr sz="2400">
          <a:solidFill>
            <a:srgbClr val="000066"/>
          </a:solidFill>
          <a:latin typeface="+mn-lt"/>
          <a:ea typeface="+mn-ea"/>
          <a:cs typeface="+mn-cs"/>
        </a:defRPr>
      </a:lvl1pPr>
      <a:lvl2pPr marL="742950" indent="-285750" algn="l" rtl="0" eaLnBrk="1" fontAlgn="base" hangingPunct="1">
        <a:spcBef>
          <a:spcPct val="20000"/>
        </a:spcBef>
        <a:spcAft>
          <a:spcPct val="0"/>
        </a:spcAft>
        <a:buChar char="–"/>
        <a:defRPr sz="2000">
          <a:solidFill>
            <a:srgbClr val="000066"/>
          </a:solidFill>
          <a:latin typeface="+mn-lt"/>
        </a:defRPr>
      </a:lvl2pPr>
      <a:lvl3pPr marL="1143000" indent="-228600" algn="l" rtl="0" eaLnBrk="1" fontAlgn="base" hangingPunct="1">
        <a:spcBef>
          <a:spcPct val="20000"/>
        </a:spcBef>
        <a:spcAft>
          <a:spcPct val="0"/>
        </a:spcAft>
        <a:buChar char="•"/>
        <a:defRPr>
          <a:solidFill>
            <a:srgbClr val="000066"/>
          </a:solidFill>
          <a:latin typeface="+mn-lt"/>
        </a:defRPr>
      </a:lvl3pPr>
      <a:lvl4pPr marL="1600200" indent="-228600" algn="l" rtl="0" eaLnBrk="1" fontAlgn="base" hangingPunct="1">
        <a:spcBef>
          <a:spcPct val="20000"/>
        </a:spcBef>
        <a:spcAft>
          <a:spcPct val="0"/>
        </a:spcAft>
        <a:buChar char="–"/>
        <a:defRPr sz="1700">
          <a:solidFill>
            <a:srgbClr val="000066"/>
          </a:solidFill>
          <a:latin typeface="+mn-lt"/>
        </a:defRPr>
      </a:lvl4pPr>
      <a:lvl5pPr marL="2057400" indent="-228600" algn="l" rtl="0" eaLnBrk="1" fontAlgn="base" hangingPunct="1">
        <a:spcBef>
          <a:spcPct val="20000"/>
        </a:spcBef>
        <a:spcAft>
          <a:spcPct val="0"/>
        </a:spcAft>
        <a:buChar char="»"/>
        <a:defRPr sz="1500">
          <a:solidFill>
            <a:srgbClr val="000066"/>
          </a:solidFill>
          <a:latin typeface="+mn-lt"/>
        </a:defRPr>
      </a:lvl5pPr>
      <a:lvl6pPr marL="2514600" indent="-228600" algn="l" rtl="0" eaLnBrk="1" fontAlgn="base" hangingPunct="1">
        <a:spcBef>
          <a:spcPct val="20000"/>
        </a:spcBef>
        <a:spcAft>
          <a:spcPct val="0"/>
        </a:spcAft>
        <a:buChar char="»"/>
        <a:defRPr sz="1500">
          <a:solidFill>
            <a:srgbClr val="000066"/>
          </a:solidFill>
          <a:latin typeface="+mn-lt"/>
        </a:defRPr>
      </a:lvl6pPr>
      <a:lvl7pPr marL="2971800" indent="-228600" algn="l" rtl="0" eaLnBrk="1" fontAlgn="base" hangingPunct="1">
        <a:spcBef>
          <a:spcPct val="20000"/>
        </a:spcBef>
        <a:spcAft>
          <a:spcPct val="0"/>
        </a:spcAft>
        <a:buChar char="»"/>
        <a:defRPr sz="1500">
          <a:solidFill>
            <a:srgbClr val="000066"/>
          </a:solidFill>
          <a:latin typeface="+mn-lt"/>
        </a:defRPr>
      </a:lvl7pPr>
      <a:lvl8pPr marL="3429000" indent="-228600" algn="l" rtl="0" eaLnBrk="1" fontAlgn="base" hangingPunct="1">
        <a:spcBef>
          <a:spcPct val="20000"/>
        </a:spcBef>
        <a:spcAft>
          <a:spcPct val="0"/>
        </a:spcAft>
        <a:buChar char="»"/>
        <a:defRPr sz="1500">
          <a:solidFill>
            <a:srgbClr val="000066"/>
          </a:solidFill>
          <a:latin typeface="+mn-lt"/>
        </a:defRPr>
      </a:lvl8pPr>
      <a:lvl9pPr marL="3886200" indent="-228600" algn="l" rtl="0" eaLnBrk="1" fontAlgn="base" hangingPunct="1">
        <a:spcBef>
          <a:spcPct val="20000"/>
        </a:spcBef>
        <a:spcAft>
          <a:spcPct val="0"/>
        </a:spcAft>
        <a:buChar char="»"/>
        <a:defRPr sz="15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6.wmf"/><Relationship Id="rId4" Type="http://schemas.openxmlformats.org/officeDocument/2006/relationships/image" Target="../media/image5.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29.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hyperlink" Target="mailto:codes@nrc-cnrc.gc.ca" TargetMode="External"/><Relationship Id="rId7" Type="http://schemas.openxmlformats.org/officeDocument/2006/relationships/image" Target="../media/image5.wmf"/><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4.wmf"/><Relationship Id="rId5" Type="http://schemas.openxmlformats.org/officeDocument/2006/relationships/image" Target="../media/image21.png"/><Relationship Id="rId10" Type="http://schemas.openxmlformats.org/officeDocument/2006/relationships/image" Target="../media/image8.png"/><Relationship Id="rId4" Type="http://schemas.openxmlformats.org/officeDocument/2006/relationships/image" Target="../media/image23.jpeg"/><Relationship Id="rId9" Type="http://schemas.openxmlformats.org/officeDocument/2006/relationships/image" Target="../media/image7.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7.w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wmf"/><Relationship Id="rId5" Type="http://schemas.openxmlformats.org/officeDocument/2006/relationships/image" Target="../media/image8.png"/><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7.w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wmf"/><Relationship Id="rId5" Type="http://schemas.openxmlformats.org/officeDocument/2006/relationships/image" Target="../media/image8.png"/><Relationship Id="rId4" Type="http://schemas.openxmlformats.org/officeDocument/2006/relationships/image" Target="../media/image6.wmf"/></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ode-fan-e.jpg"/>
          <p:cNvPicPr>
            <a:picLocks noChangeAspect="1"/>
          </p:cNvPicPr>
          <p:nvPr/>
        </p:nvPicPr>
        <p:blipFill>
          <a:blip r:embed="rId3" cstate="print"/>
          <a:stretch>
            <a:fillRect/>
          </a:stretch>
        </p:blipFill>
        <p:spPr>
          <a:xfrm>
            <a:off x="5652120" y="3861048"/>
            <a:ext cx="3163069" cy="1922489"/>
          </a:xfrm>
          <a:prstGeom prst="rect">
            <a:avLst/>
          </a:prstGeom>
        </p:spPr>
      </p:pic>
      <p:sp>
        <p:nvSpPr>
          <p:cNvPr id="3074" name="Rectangle 8"/>
          <p:cNvSpPr>
            <a:spLocks noGrp="1" noChangeArrowheads="1"/>
          </p:cNvSpPr>
          <p:nvPr>
            <p:ph type="ctrTitle"/>
          </p:nvPr>
        </p:nvSpPr>
        <p:spPr>
          <a:xfrm>
            <a:off x="1264096" y="3438525"/>
            <a:ext cx="4932518" cy="1143000"/>
          </a:xfrm>
        </p:spPr>
        <p:txBody>
          <a:bodyPr/>
          <a:lstStyle/>
          <a:p>
            <a:pPr algn="l"/>
            <a:r>
              <a:rPr lang="en-CA" dirty="0" smtClean="0"/>
              <a:t>Windows, Doors, </a:t>
            </a:r>
            <a:br>
              <a:rPr lang="en-CA" dirty="0" smtClean="0"/>
            </a:br>
            <a:r>
              <a:rPr lang="en-CA" dirty="0" smtClean="0"/>
              <a:t>Skylights and Sealants</a:t>
            </a:r>
          </a:p>
        </p:txBody>
      </p:sp>
      <p:sp>
        <p:nvSpPr>
          <p:cNvPr id="3075" name="Rectangle 9"/>
          <p:cNvSpPr>
            <a:spLocks noGrp="1" noChangeArrowheads="1"/>
          </p:cNvSpPr>
          <p:nvPr>
            <p:ph type="subTitle" idx="1"/>
          </p:nvPr>
        </p:nvSpPr>
        <p:spPr>
          <a:xfrm>
            <a:off x="1264096" y="4797152"/>
            <a:ext cx="4027984" cy="787375"/>
          </a:xfrm>
        </p:spPr>
        <p:txBody>
          <a:bodyPr/>
          <a:lstStyle/>
          <a:p>
            <a:pPr algn="l" eaLnBrk="1" hangingPunct="1">
              <a:spcBef>
                <a:spcPts val="0"/>
              </a:spcBef>
            </a:pPr>
            <a:r>
              <a:rPr lang="en-CA" sz="1400" dirty="0" smtClean="0"/>
              <a:t>Frank Lohmann &amp; Morched Zeghal</a:t>
            </a:r>
          </a:p>
          <a:p>
            <a:pPr algn="l" eaLnBrk="1" hangingPunct="1">
              <a:spcBef>
                <a:spcPts val="0"/>
              </a:spcBef>
            </a:pPr>
            <a:r>
              <a:rPr lang="en-CA" sz="1400" dirty="0" smtClean="0"/>
              <a:t>NRC Canadian Codes Centre</a:t>
            </a:r>
          </a:p>
          <a:p>
            <a:pPr algn="l">
              <a:spcBef>
                <a:spcPts val="0"/>
              </a:spcBef>
            </a:pPr>
            <a:r>
              <a:rPr lang="en-CA" sz="1400" smtClean="0"/>
              <a:t>February 2011</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nchor="ctr"/>
          <a:lstStyle/>
          <a:p>
            <a:pPr algn="r" fontAlgn="auto">
              <a:spcBef>
                <a:spcPts val="0"/>
              </a:spcBef>
              <a:spcAft>
                <a:spcPts val="0"/>
              </a:spcAft>
              <a:defRPr/>
            </a:pPr>
            <a:fld id="{08B0325C-93A8-4DB9-9BCB-214925E24285}" type="slidenum">
              <a:rPr lang="en-CA" sz="1200" b="0">
                <a:solidFill>
                  <a:schemeClr val="tx1">
                    <a:tint val="75000"/>
                  </a:schemeClr>
                </a:solidFill>
                <a:latin typeface="+mn-lt"/>
              </a:rPr>
              <a:pPr algn="r" fontAlgn="auto">
                <a:spcBef>
                  <a:spcPts val="0"/>
                </a:spcBef>
                <a:spcAft>
                  <a:spcPts val="0"/>
                </a:spcAft>
                <a:defRPr/>
              </a:pPr>
              <a:t>1</a:t>
            </a:fld>
            <a:endParaRPr lang="en-CA" sz="1200" b="0">
              <a:solidFill>
                <a:schemeClr val="tx1">
                  <a:tint val="75000"/>
                </a:schemeClr>
              </a:solidFill>
              <a:latin typeface="+mn-lt"/>
            </a:endParaRPr>
          </a:p>
        </p:txBody>
      </p:sp>
      <p:sp>
        <p:nvSpPr>
          <p:cNvPr id="3078" name="TextBox 5"/>
          <p:cNvSpPr txBox="1">
            <a:spLocks noChangeArrowheads="1"/>
          </p:cNvSpPr>
          <p:nvPr/>
        </p:nvSpPr>
        <p:spPr bwMode="auto">
          <a:xfrm>
            <a:off x="1264096" y="3068638"/>
            <a:ext cx="5022850" cy="338137"/>
          </a:xfrm>
          <a:prstGeom prst="rect">
            <a:avLst/>
          </a:prstGeom>
          <a:noFill/>
          <a:ln w="9525">
            <a:noFill/>
            <a:miter lim="800000"/>
            <a:headEnd/>
            <a:tailEnd/>
          </a:ln>
        </p:spPr>
        <p:txBody>
          <a:bodyPr wrap="none">
            <a:spAutoFit/>
          </a:bodyPr>
          <a:lstStyle/>
          <a:p>
            <a:pPr algn="l"/>
            <a:r>
              <a:rPr lang="en-US" sz="1600" b="0" dirty="0">
                <a:solidFill>
                  <a:srgbClr val="000066"/>
                </a:solidFill>
              </a:rPr>
              <a:t>2010 NATIONAL MODEL CONSTRUCTION CODES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82" name="Rectangle 2"/>
          <p:cNvSpPr>
            <a:spLocks noGrp="1" noChangeArrowheads="1"/>
          </p:cNvSpPr>
          <p:nvPr>
            <p:ph type="title"/>
          </p:nvPr>
        </p:nvSpPr>
        <p:spPr/>
        <p:txBody>
          <a:bodyPr/>
          <a:lstStyle/>
          <a:p>
            <a:r>
              <a:rPr lang="en-CA" smtClean="0"/>
              <a:t>5.10.2.4 Heat Transfer Compliance</a:t>
            </a:r>
            <a:endParaRPr lang="en-CA" dirty="0"/>
          </a:p>
        </p:txBody>
      </p:sp>
      <p:sp>
        <p:nvSpPr>
          <p:cNvPr id="5" name="Content Placeholder 4"/>
          <p:cNvSpPr>
            <a:spLocks noGrp="1"/>
          </p:cNvSpPr>
          <p:nvPr>
            <p:ph idx="1"/>
          </p:nvPr>
        </p:nvSpPr>
        <p:spPr/>
        <p:txBody>
          <a:bodyPr/>
          <a:lstStyle/>
          <a:p>
            <a:pPr lvl="0"/>
            <a:r>
              <a:rPr lang="en-US" dirty="0" smtClean="0"/>
              <a:t>Heat transfer (moved existing requirements)</a:t>
            </a:r>
          </a:p>
          <a:p>
            <a:pPr lvl="1"/>
            <a:r>
              <a:rPr lang="en-US" dirty="0" smtClean="0"/>
              <a:t>Metal frames require a thermal break </a:t>
            </a:r>
            <a:br>
              <a:rPr lang="en-US" dirty="0" smtClean="0"/>
            </a:br>
            <a:r>
              <a:rPr lang="en-US" dirty="0" smtClean="0"/>
              <a:t>to minimize condensation</a:t>
            </a:r>
          </a:p>
          <a:p>
            <a:pPr lvl="0"/>
            <a:r>
              <a:rPr lang="en-US" dirty="0" smtClean="0"/>
              <a:t>Thermal breaks are NOT required in</a:t>
            </a:r>
          </a:p>
          <a:p>
            <a:pPr lvl="1"/>
            <a:r>
              <a:rPr lang="en-US" dirty="0" smtClean="0"/>
              <a:t>storm windows or doors, or</a:t>
            </a:r>
          </a:p>
          <a:p>
            <a:pPr lvl="1"/>
            <a:r>
              <a:rPr lang="en-US" dirty="0" smtClean="0"/>
              <a:t>windows or doors required to have a fire </a:t>
            </a:r>
            <a:br>
              <a:rPr lang="en-US" dirty="0" smtClean="0"/>
            </a:br>
            <a:r>
              <a:rPr lang="en-US" dirty="0" smtClean="0"/>
              <a:t>protection rating</a:t>
            </a:r>
          </a:p>
          <a:p>
            <a:pPr lvl="1"/>
            <a:endParaRPr lang="en-US" dirty="0" smtClean="0"/>
          </a:p>
          <a:p>
            <a:endParaRPr lang="en-CA" dirty="0"/>
          </a:p>
        </p:txBody>
      </p:sp>
      <p:pic>
        <p:nvPicPr>
          <p:cNvPr id="9" name="Picture 17" descr="D:\_lohmannf\Current Work\B_BE &amp; Technical\PCF and intents for ES\2005 seminars\images\infrared\_partial_Admin Office S.E. Corner full 1.gif"/>
          <p:cNvPicPr>
            <a:picLocks noChangeAspect="1" noChangeArrowheads="1"/>
          </p:cNvPicPr>
          <p:nvPr/>
        </p:nvPicPr>
        <p:blipFill>
          <a:blip r:embed="rId3" cstate="print"/>
          <a:srcRect l="14879" r="14767"/>
          <a:stretch>
            <a:fillRect/>
          </a:stretch>
        </p:blipFill>
        <p:spPr bwMode="auto">
          <a:xfrm>
            <a:off x="7334250" y="1764117"/>
            <a:ext cx="1412875" cy="3313112"/>
          </a:xfrm>
          <a:prstGeom prst="rect">
            <a:avLst/>
          </a:prstGeom>
          <a:noFill/>
          <a:ln w="9525">
            <a:solidFill>
              <a:schemeClr val="tx1"/>
            </a:solidFill>
            <a:miter lim="800000"/>
            <a:headEnd/>
            <a:tailEnd/>
          </a:ln>
        </p:spPr>
      </p:pic>
      <p:pic>
        <p:nvPicPr>
          <p:cNvPr id="10" name="Picture 9" descr="M:\CODES\Proposed Changes\Presentations &amp; Papers\2005 Code Seminars\Draft Presentations\NBC Part 5\Photos\condensation2.jpg"/>
          <p:cNvPicPr>
            <a:picLocks noChangeAspect="1" noChangeArrowheads="1"/>
          </p:cNvPicPr>
          <p:nvPr/>
        </p:nvPicPr>
        <p:blipFill>
          <a:blip r:embed="rId4" cstate="print">
            <a:lum bright="30000" contrast="12000"/>
          </a:blip>
          <a:srcRect l="16762" r="14124"/>
          <a:stretch>
            <a:fillRect/>
          </a:stretch>
        </p:blipFill>
        <p:spPr bwMode="auto">
          <a:xfrm>
            <a:off x="6014029" y="4650133"/>
            <a:ext cx="1879600" cy="1811338"/>
          </a:xfrm>
          <a:prstGeom prst="rect">
            <a:avLst/>
          </a:prstGeom>
          <a:noFill/>
          <a:ln w="12700">
            <a:solidFill>
              <a:schemeClr val="tx1"/>
            </a:solid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smtClean="0"/>
              <a:t>NBC Part 9</a:t>
            </a:r>
            <a:endParaRPr lang="en-US" dirty="0"/>
          </a:p>
        </p:txBody>
      </p:sp>
      <p:sp>
        <p:nvSpPr>
          <p:cNvPr id="108547" name="Rectangle 3"/>
          <p:cNvSpPr>
            <a:spLocks noGrp="1" noChangeArrowheads="1"/>
          </p:cNvSpPr>
          <p:nvPr>
            <p:ph type="body" idx="1"/>
          </p:nvPr>
        </p:nvSpPr>
        <p:spPr/>
        <p:txBody>
          <a:bodyPr/>
          <a:lstStyle/>
          <a:p>
            <a:r>
              <a:rPr lang="en-CA" dirty="0" smtClean="0"/>
              <a:t>Overview Part 9 changes</a:t>
            </a:r>
          </a:p>
          <a:p>
            <a:pPr lvl="1"/>
            <a:r>
              <a:rPr lang="en-CA" dirty="0" smtClean="0"/>
              <a:t>Section 9.7. Windows, </a:t>
            </a:r>
            <a:r>
              <a:rPr lang="en-CA" u="sng" dirty="0" smtClean="0">
                <a:solidFill>
                  <a:srgbClr val="0000FF"/>
                </a:solidFill>
              </a:rPr>
              <a:t>Doors, Skylights</a:t>
            </a:r>
          </a:p>
          <a:p>
            <a:pPr lvl="1"/>
            <a:r>
              <a:rPr lang="en-CA" dirty="0" smtClean="0"/>
              <a:t>Section 9.6. </a:t>
            </a:r>
            <a:r>
              <a:rPr lang="en-CA" u="sng" dirty="0" smtClean="0">
                <a:solidFill>
                  <a:srgbClr val="0000FF"/>
                </a:solidFill>
              </a:rPr>
              <a:t>Glass </a:t>
            </a:r>
            <a:r>
              <a:rPr lang="en-CA" strike="sngStrike" dirty="0" smtClean="0">
                <a:solidFill>
                  <a:srgbClr val="FF0000"/>
                </a:solidFill>
              </a:rPr>
              <a:t>Doors</a:t>
            </a:r>
          </a:p>
          <a:p>
            <a:pPr lvl="1"/>
            <a:r>
              <a:rPr lang="en-CA" dirty="0" smtClean="0"/>
              <a:t>Moved area &amp; design, guard, egress requirements </a:t>
            </a:r>
            <a:br>
              <a:rPr lang="en-CA" dirty="0" smtClean="0"/>
            </a:br>
            <a:r>
              <a:rPr lang="en-CA" dirty="0" smtClean="0"/>
              <a:t>into Section 9.5., 9.8. and 9.9.</a:t>
            </a:r>
          </a:p>
          <a:p>
            <a:pPr lvl="1"/>
            <a:r>
              <a:rPr lang="en-CA" dirty="0" smtClean="0"/>
              <a:t>CSA A440.4 Installation Standard referenced </a:t>
            </a:r>
          </a:p>
          <a:p>
            <a:pPr lvl="1"/>
            <a:r>
              <a:rPr lang="en-CA" dirty="0" smtClean="0"/>
              <a:t>Replaced 5 standards with NAFS-2008</a:t>
            </a:r>
          </a:p>
          <a:p>
            <a:pPr lvl="2"/>
            <a:endParaRPr lang="en-CA" dirty="0"/>
          </a:p>
        </p:txBody>
      </p:sp>
      <p:pic>
        <p:nvPicPr>
          <p:cNvPr id="4" name="Picture 5" descr="exterior"/>
          <p:cNvPicPr>
            <a:picLocks noChangeAspect="1" noChangeArrowheads="1"/>
          </p:cNvPicPr>
          <p:nvPr/>
        </p:nvPicPr>
        <p:blipFill>
          <a:blip r:embed="rId3" cstate="print"/>
          <a:srcRect/>
          <a:stretch>
            <a:fillRect/>
          </a:stretch>
        </p:blipFill>
        <p:spPr bwMode="auto">
          <a:xfrm>
            <a:off x="7152620" y="1738192"/>
            <a:ext cx="1579177" cy="248312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p:txBody>
          <a:bodyPr/>
          <a:lstStyle/>
          <a:p>
            <a:r>
              <a:rPr lang="en-US" dirty="0" smtClean="0"/>
              <a:t>9.6. Glass</a:t>
            </a:r>
            <a:endParaRPr lang="en-US" dirty="0"/>
          </a:p>
        </p:txBody>
      </p:sp>
      <p:sp>
        <p:nvSpPr>
          <p:cNvPr id="744451" name="Rectangle 3"/>
          <p:cNvSpPr>
            <a:spLocks noGrp="1" noChangeArrowheads="1"/>
          </p:cNvSpPr>
          <p:nvPr>
            <p:ph type="body" idx="1"/>
          </p:nvPr>
        </p:nvSpPr>
        <p:spPr/>
        <p:txBody>
          <a:bodyPr/>
          <a:lstStyle/>
          <a:p>
            <a:r>
              <a:rPr lang="en-US" u="sng" dirty="0" smtClean="0">
                <a:solidFill>
                  <a:srgbClr val="0000FF"/>
                </a:solidFill>
              </a:rPr>
              <a:t>Section 9.6. applies to glass in:</a:t>
            </a:r>
          </a:p>
          <a:p>
            <a:pPr lvl="1"/>
            <a:r>
              <a:rPr lang="en-CA" u="sng" dirty="0" smtClean="0">
                <a:solidFill>
                  <a:srgbClr val="0000FF"/>
                </a:solidFill>
              </a:rPr>
              <a:t>Interior doors and interior windows and their sidelights</a:t>
            </a:r>
          </a:p>
          <a:p>
            <a:pPr lvl="1"/>
            <a:r>
              <a:rPr lang="en-CA" u="sng" dirty="0" smtClean="0">
                <a:solidFill>
                  <a:srgbClr val="0000FF"/>
                </a:solidFill>
              </a:rPr>
              <a:t>Clothes closets</a:t>
            </a:r>
          </a:p>
          <a:p>
            <a:pPr lvl="1"/>
            <a:r>
              <a:rPr lang="en-CA" u="sng" dirty="0" smtClean="0">
                <a:solidFill>
                  <a:srgbClr val="0000FF"/>
                </a:solidFill>
              </a:rPr>
              <a:t>Site-built exterior windows, doors and skylights</a:t>
            </a:r>
          </a:p>
          <a:p>
            <a:pPr lvl="1"/>
            <a:r>
              <a:rPr lang="en-CA" u="sng" dirty="0" smtClean="0">
                <a:solidFill>
                  <a:srgbClr val="0000FF"/>
                </a:solidFill>
              </a:rPr>
              <a:t>Shower or bathtub enclosures</a:t>
            </a:r>
          </a:p>
          <a:p>
            <a:pPr lvl="1"/>
            <a:r>
              <a:rPr lang="en-CA" u="sng" dirty="0" smtClean="0">
                <a:solidFill>
                  <a:srgbClr val="0000FF"/>
                </a:solidFill>
              </a:rPr>
              <a:t>Glazed panels and partitions</a:t>
            </a:r>
          </a:p>
          <a:p>
            <a:r>
              <a:rPr lang="en-US" dirty="0" smtClean="0"/>
              <a:t>No new requirements, just reorganized</a:t>
            </a:r>
          </a:p>
          <a:p>
            <a:r>
              <a:rPr lang="en-CA" dirty="0" smtClean="0"/>
              <a:t>Requirements deal with:</a:t>
            </a:r>
          </a:p>
          <a:p>
            <a:pPr lvl="1"/>
            <a:r>
              <a:rPr lang="en-CA" dirty="0" smtClean="0"/>
              <a:t>Glass material standards</a:t>
            </a:r>
          </a:p>
          <a:p>
            <a:pPr lvl="1"/>
            <a:r>
              <a:rPr lang="en-CA" dirty="0" smtClean="0"/>
              <a:t>Structural design of glass</a:t>
            </a:r>
          </a:p>
          <a:p>
            <a:pPr lvl="1"/>
            <a:r>
              <a:rPr lang="en-CA" dirty="0" smtClean="0"/>
              <a:t>Protection of glass</a:t>
            </a:r>
            <a:endParaRPr lang="en-US" dirty="0" smtClean="0"/>
          </a:p>
        </p:txBody>
      </p:sp>
      <p:pic>
        <p:nvPicPr>
          <p:cNvPr id="3074" name="Picture 2"/>
          <p:cNvPicPr>
            <a:picLocks noChangeAspect="1" noChangeArrowheads="1"/>
          </p:cNvPicPr>
          <p:nvPr/>
        </p:nvPicPr>
        <p:blipFill>
          <a:blip r:embed="rId3" cstate="print"/>
          <a:srcRect/>
          <a:stretch>
            <a:fillRect/>
          </a:stretch>
        </p:blipFill>
        <p:spPr bwMode="auto">
          <a:xfrm>
            <a:off x="7028779" y="4927107"/>
            <a:ext cx="1693370" cy="1141184"/>
          </a:xfrm>
          <a:prstGeom prst="rect">
            <a:avLst/>
          </a:prstGeom>
          <a:noFill/>
          <a:ln w="9525">
            <a:noFill/>
            <a:miter lim="800000"/>
            <a:headEnd/>
            <a:tailEnd/>
          </a:ln>
        </p:spPr>
      </p:pic>
      <p:pic>
        <p:nvPicPr>
          <p:cNvPr id="6" name="Picture 4" descr="casement"/>
          <p:cNvPicPr>
            <a:picLocks noChangeAspect="1" noChangeArrowheads="1"/>
          </p:cNvPicPr>
          <p:nvPr/>
        </p:nvPicPr>
        <p:blipFill>
          <a:blip r:embed="rId4" cstate="print"/>
          <a:srcRect/>
          <a:stretch>
            <a:fillRect/>
          </a:stretch>
        </p:blipFill>
        <p:spPr bwMode="auto">
          <a:xfrm>
            <a:off x="7411212" y="3309078"/>
            <a:ext cx="1310937" cy="1497563"/>
          </a:xfrm>
          <a:prstGeom prst="rect">
            <a:avLst/>
          </a:prstGeom>
          <a:noFill/>
        </p:spPr>
      </p:pic>
      <p:pic>
        <p:nvPicPr>
          <p:cNvPr id="7" name="Picture 8" descr="door"/>
          <p:cNvPicPr>
            <a:picLocks noChangeAspect="1" noChangeArrowheads="1"/>
          </p:cNvPicPr>
          <p:nvPr/>
        </p:nvPicPr>
        <p:blipFill>
          <a:blip r:embed="rId5" cstate="print"/>
          <a:srcRect/>
          <a:stretch>
            <a:fillRect/>
          </a:stretch>
        </p:blipFill>
        <p:spPr bwMode="auto">
          <a:xfrm>
            <a:off x="7802986" y="1730793"/>
            <a:ext cx="919163" cy="1447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82" name="Rectangle 2"/>
          <p:cNvSpPr>
            <a:spLocks noGrp="1" noChangeArrowheads="1"/>
          </p:cNvSpPr>
          <p:nvPr>
            <p:ph type="title"/>
          </p:nvPr>
        </p:nvSpPr>
        <p:spPr/>
        <p:txBody>
          <a:bodyPr/>
          <a:lstStyle/>
          <a:p>
            <a:r>
              <a:rPr lang="en-CA" smtClean="0"/>
              <a:t>9.7. Windows, Doors and Skylights</a:t>
            </a:r>
            <a:endParaRPr lang="en-CA" dirty="0"/>
          </a:p>
        </p:txBody>
      </p:sp>
      <p:sp>
        <p:nvSpPr>
          <p:cNvPr id="6" name="Content Placeholder 5"/>
          <p:cNvSpPr>
            <a:spLocks noGrp="1"/>
          </p:cNvSpPr>
          <p:nvPr>
            <p:ph idx="1"/>
          </p:nvPr>
        </p:nvSpPr>
        <p:spPr>
          <a:xfrm>
            <a:off x="304800" y="1602000"/>
            <a:ext cx="8458200" cy="445164"/>
          </a:xfrm>
        </p:spPr>
        <p:txBody>
          <a:bodyPr/>
          <a:lstStyle/>
          <a:p>
            <a:pPr lvl="0"/>
            <a:r>
              <a:rPr lang="en-US" dirty="0" smtClean="0"/>
              <a:t>Organization of Section 9.7.</a:t>
            </a:r>
          </a:p>
        </p:txBody>
      </p:sp>
      <p:sp>
        <p:nvSpPr>
          <p:cNvPr id="11" name="Rectangle 3"/>
          <p:cNvSpPr txBox="1">
            <a:spLocks noChangeArrowheads="1"/>
          </p:cNvSpPr>
          <p:nvPr/>
        </p:nvSpPr>
        <p:spPr bwMode="auto">
          <a:xfrm>
            <a:off x="304800" y="1905000"/>
            <a:ext cx="8458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2400" b="0" i="0" u="none" strike="noStrike" kern="0" cap="none" spc="0" normalizeH="0" baseline="0" noProof="0" dirty="0">
              <a:ln>
                <a:noFill/>
              </a:ln>
              <a:solidFill>
                <a:srgbClr val="000066"/>
              </a:solidFill>
              <a:effectLst/>
              <a:uLnTx/>
              <a:uFillTx/>
              <a:latin typeface="+mn-lt"/>
              <a:ea typeface="+mn-ea"/>
              <a:cs typeface="+mn-cs"/>
            </a:endParaRPr>
          </a:p>
        </p:txBody>
      </p:sp>
      <p:graphicFrame>
        <p:nvGraphicFramePr>
          <p:cNvPr id="1027" name="Object 3"/>
          <p:cNvGraphicFramePr>
            <a:graphicFrameLocks noChangeAspect="1"/>
          </p:cNvGraphicFramePr>
          <p:nvPr/>
        </p:nvGraphicFramePr>
        <p:xfrm>
          <a:off x="777240" y="2163988"/>
          <a:ext cx="7720542" cy="4099652"/>
        </p:xfrm>
        <a:graphic>
          <a:graphicData uri="http://schemas.openxmlformats.org/presentationml/2006/ole">
            <p:oleObj spid="_x0000_s1027" name="Visio" r:id="rId4" imgW="6093575" imgH="3234344" progId="">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0" name="Rectangle 2"/>
          <p:cNvSpPr>
            <a:spLocks noGrp="1" noChangeArrowheads="1"/>
          </p:cNvSpPr>
          <p:nvPr>
            <p:ph type="title"/>
          </p:nvPr>
        </p:nvSpPr>
        <p:spPr/>
        <p:txBody>
          <a:bodyPr/>
          <a:lstStyle/>
          <a:p>
            <a:r>
              <a:rPr lang="en-US" dirty="0" smtClean="0"/>
              <a:t>9.7.1. General</a:t>
            </a:r>
            <a:endParaRPr lang="en-US" dirty="0"/>
          </a:p>
        </p:txBody>
      </p:sp>
      <p:sp>
        <p:nvSpPr>
          <p:cNvPr id="770051" name="Rectangle 3"/>
          <p:cNvSpPr>
            <a:spLocks noGrp="1" noChangeArrowheads="1"/>
          </p:cNvSpPr>
          <p:nvPr>
            <p:ph type="body" idx="1"/>
          </p:nvPr>
        </p:nvSpPr>
        <p:spPr>
          <a:xfrm>
            <a:off x="304800" y="1601999"/>
            <a:ext cx="7146878" cy="4435729"/>
          </a:xfrm>
        </p:spPr>
        <p:txBody>
          <a:bodyPr/>
          <a:lstStyle/>
          <a:p>
            <a:r>
              <a:rPr lang="en-US" dirty="0" smtClean="0"/>
              <a:t>Application, scope and entrance doors</a:t>
            </a:r>
          </a:p>
          <a:p>
            <a:pPr lvl="1"/>
            <a:r>
              <a:rPr lang="en-US" dirty="0" smtClean="0"/>
              <a:t>Windows, doors and skylights </a:t>
            </a:r>
          </a:p>
          <a:p>
            <a:pPr lvl="2"/>
            <a:r>
              <a:rPr lang="en-US" dirty="0" smtClean="0"/>
              <a:t>Separating conditioned space from unconditioned space</a:t>
            </a:r>
          </a:p>
          <a:p>
            <a:pPr lvl="2"/>
            <a:r>
              <a:rPr lang="en-US" dirty="0" smtClean="0"/>
              <a:t>Including main entrance doors</a:t>
            </a:r>
          </a:p>
          <a:p>
            <a:r>
              <a:rPr lang="en-US" dirty="0" smtClean="0"/>
              <a:t>Clarifications that </a:t>
            </a:r>
          </a:p>
          <a:p>
            <a:pPr lvl="1"/>
            <a:r>
              <a:rPr lang="en-US" dirty="0" smtClean="0"/>
              <a:t>“Doors” include glazing in doors and </a:t>
            </a:r>
            <a:r>
              <a:rPr lang="en-US" dirty="0" err="1" smtClean="0"/>
              <a:t>sidelites</a:t>
            </a:r>
            <a:r>
              <a:rPr lang="en-US" dirty="0" smtClean="0"/>
              <a:t> for doors</a:t>
            </a:r>
          </a:p>
          <a:p>
            <a:pPr lvl="1"/>
            <a:r>
              <a:rPr lang="en-US" dirty="0" smtClean="0"/>
              <a:t>“</a:t>
            </a:r>
            <a:r>
              <a:rPr lang="en-US" u="sng" dirty="0" smtClean="0">
                <a:solidFill>
                  <a:srgbClr val="0000FF"/>
                </a:solidFill>
              </a:rPr>
              <a:t>Skylight” means unit skylights, roof windows and tubular </a:t>
            </a:r>
            <a:r>
              <a:rPr lang="en-US" u="sng" dirty="0" err="1" smtClean="0">
                <a:solidFill>
                  <a:srgbClr val="0000FF"/>
                </a:solidFill>
              </a:rPr>
              <a:t>daylighting</a:t>
            </a:r>
            <a:r>
              <a:rPr lang="en-US" u="sng" dirty="0" smtClean="0">
                <a:solidFill>
                  <a:srgbClr val="0000FF"/>
                </a:solidFill>
              </a:rPr>
              <a:t> devices</a:t>
            </a:r>
          </a:p>
          <a:p>
            <a:pPr lvl="1"/>
            <a:endParaRPr lang="en-US" dirty="0" smtClean="0"/>
          </a:p>
          <a:p>
            <a:pPr lvl="1"/>
            <a:endParaRPr lang="en-US" dirty="0"/>
          </a:p>
        </p:txBody>
      </p:sp>
      <p:grpSp>
        <p:nvGrpSpPr>
          <p:cNvPr id="8" name="Group 7"/>
          <p:cNvGrpSpPr/>
          <p:nvPr/>
        </p:nvGrpSpPr>
        <p:grpSpPr>
          <a:xfrm>
            <a:off x="2520626" y="4783907"/>
            <a:ext cx="4119562" cy="993775"/>
            <a:chOff x="3462338" y="4551891"/>
            <a:chExt cx="4119562" cy="993775"/>
          </a:xfrm>
        </p:grpSpPr>
        <p:pic>
          <p:nvPicPr>
            <p:cNvPr id="5" name="Picture 5"/>
            <p:cNvPicPr>
              <a:picLocks noChangeAspect="1" noChangeArrowheads="1"/>
            </p:cNvPicPr>
            <p:nvPr/>
          </p:nvPicPr>
          <p:blipFill>
            <a:blip r:embed="rId3" cstate="print"/>
            <a:srcRect r="4102"/>
            <a:stretch>
              <a:fillRect/>
            </a:stretch>
          </p:blipFill>
          <p:spPr bwMode="auto">
            <a:xfrm>
              <a:off x="6515100" y="4551891"/>
              <a:ext cx="1066800" cy="993775"/>
            </a:xfrm>
            <a:prstGeom prst="rect">
              <a:avLst/>
            </a:prstGeom>
            <a:noFill/>
            <a:ln w="9525">
              <a:noFill/>
              <a:miter lim="800000"/>
              <a:headEnd/>
              <a:tailEnd/>
            </a:ln>
            <a:effectLst/>
          </p:spPr>
        </p:pic>
        <p:pic>
          <p:nvPicPr>
            <p:cNvPr id="6" name="Picture 6"/>
            <p:cNvPicPr>
              <a:picLocks noChangeAspect="1" noChangeArrowheads="1"/>
            </p:cNvPicPr>
            <p:nvPr/>
          </p:nvPicPr>
          <p:blipFill>
            <a:blip r:embed="rId4" cstate="print"/>
            <a:srcRect/>
            <a:stretch>
              <a:fillRect/>
            </a:stretch>
          </p:blipFill>
          <p:spPr bwMode="auto">
            <a:xfrm>
              <a:off x="3462338" y="4666191"/>
              <a:ext cx="1109662" cy="879475"/>
            </a:xfrm>
            <a:prstGeom prst="rect">
              <a:avLst/>
            </a:prstGeom>
            <a:noFill/>
            <a:ln w="9525">
              <a:noFill/>
              <a:miter lim="800000"/>
              <a:headEnd/>
              <a:tailEnd/>
            </a:ln>
            <a:effectLst/>
          </p:spPr>
        </p:pic>
        <p:pic>
          <p:nvPicPr>
            <p:cNvPr id="7" name="Picture 7"/>
            <p:cNvPicPr>
              <a:picLocks noChangeAspect="1" noChangeArrowheads="1"/>
            </p:cNvPicPr>
            <p:nvPr/>
          </p:nvPicPr>
          <p:blipFill>
            <a:blip r:embed="rId5" cstate="print"/>
            <a:srcRect r="10730"/>
            <a:stretch>
              <a:fillRect/>
            </a:stretch>
          </p:blipFill>
          <p:spPr bwMode="auto">
            <a:xfrm>
              <a:off x="5019675" y="4696354"/>
              <a:ext cx="990600" cy="849312"/>
            </a:xfrm>
            <a:prstGeom prst="rect">
              <a:avLst/>
            </a:prstGeom>
            <a:noFill/>
            <a:ln w="9525">
              <a:noFill/>
              <a:miter lim="800000"/>
              <a:headEnd/>
              <a:tailEnd/>
            </a:ln>
            <a:effectLst/>
          </p:spPr>
        </p:pic>
      </p:grpSp>
      <p:pic>
        <p:nvPicPr>
          <p:cNvPr id="10" name="Picture 8" descr="door"/>
          <p:cNvPicPr>
            <a:picLocks noChangeAspect="1" noChangeArrowheads="1"/>
          </p:cNvPicPr>
          <p:nvPr/>
        </p:nvPicPr>
        <p:blipFill>
          <a:blip r:embed="rId6" cstate="print"/>
          <a:srcRect/>
          <a:stretch>
            <a:fillRect/>
          </a:stretch>
        </p:blipFill>
        <p:spPr bwMode="auto">
          <a:xfrm>
            <a:off x="7469159" y="1716065"/>
            <a:ext cx="1277569" cy="201233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098" name="Rectangle 2"/>
          <p:cNvSpPr>
            <a:spLocks noGrp="1" noChangeArrowheads="1"/>
          </p:cNvSpPr>
          <p:nvPr>
            <p:ph type="title"/>
          </p:nvPr>
        </p:nvSpPr>
        <p:spPr/>
        <p:txBody>
          <a:bodyPr/>
          <a:lstStyle/>
          <a:p>
            <a:r>
              <a:rPr lang="en-US" dirty="0" smtClean="0"/>
              <a:t>9.7.2. </a:t>
            </a:r>
            <a:r>
              <a:rPr lang="en-CA" dirty="0" smtClean="0"/>
              <a:t>General Requirements</a:t>
            </a:r>
            <a:endParaRPr lang="en-US" dirty="0"/>
          </a:p>
        </p:txBody>
      </p:sp>
      <p:sp>
        <p:nvSpPr>
          <p:cNvPr id="772099" name="Rectangle 3"/>
          <p:cNvSpPr>
            <a:spLocks noGrp="1" noChangeArrowheads="1"/>
          </p:cNvSpPr>
          <p:nvPr>
            <p:ph type="body" idx="1"/>
          </p:nvPr>
        </p:nvSpPr>
        <p:spPr/>
        <p:txBody>
          <a:bodyPr/>
          <a:lstStyle/>
          <a:p>
            <a:r>
              <a:rPr lang="en-US" dirty="0" smtClean="0"/>
              <a:t>Entrance doors </a:t>
            </a:r>
          </a:p>
          <a:p>
            <a:pPr lvl="1"/>
            <a:r>
              <a:rPr lang="en-US" dirty="0" smtClean="0"/>
              <a:t>An entrance door is required for each dwelling unit</a:t>
            </a:r>
          </a:p>
          <a:p>
            <a:pPr lvl="1"/>
            <a:r>
              <a:rPr lang="en-US" dirty="0" smtClean="0"/>
              <a:t>Requirements also include suite entry doors </a:t>
            </a:r>
            <a:br>
              <a:rPr lang="en-US" dirty="0" smtClean="0"/>
            </a:br>
            <a:r>
              <a:rPr lang="en-US" dirty="0" smtClean="0"/>
              <a:t>that do not separate inside from outside</a:t>
            </a:r>
          </a:p>
          <a:p>
            <a:pPr lvl="1"/>
            <a:r>
              <a:rPr lang="en-US" dirty="0" smtClean="0"/>
              <a:t>Entrance doors need a door viewer or transparent glazing</a:t>
            </a:r>
          </a:p>
          <a:p>
            <a:r>
              <a:rPr lang="en-US" u="sng" dirty="0" smtClean="0">
                <a:solidFill>
                  <a:srgbClr val="0000FF"/>
                </a:solidFill>
              </a:rPr>
              <a:t>Other requirements for windows, doors and skylights</a:t>
            </a:r>
          </a:p>
          <a:p>
            <a:pPr lvl="1"/>
            <a:r>
              <a:rPr lang="en-US" dirty="0" smtClean="0"/>
              <a:t>Minimum size of doorways and doors 		9.5.</a:t>
            </a:r>
          </a:p>
          <a:p>
            <a:pPr lvl="1"/>
            <a:r>
              <a:rPr lang="en-US" dirty="0" smtClean="0"/>
              <a:t>Guards, fall prevention 				9.8.</a:t>
            </a:r>
          </a:p>
          <a:p>
            <a:pPr lvl="1"/>
            <a:r>
              <a:rPr lang="en-US" dirty="0" smtClean="0"/>
              <a:t>Egress &amp; windows and doors within exits 		9.9.</a:t>
            </a:r>
          </a:p>
          <a:p>
            <a:pPr lvl="1"/>
            <a:r>
              <a:rPr lang="en-US" dirty="0" smtClean="0"/>
              <a:t>Firefighting, spread of fire, flame spread 		9.10.</a:t>
            </a:r>
          </a:p>
          <a:p>
            <a:pPr lvl="1"/>
            <a:r>
              <a:rPr lang="en-US" dirty="0" smtClean="0"/>
              <a:t>Non-heating season ventilation 			9.32.</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p:txBody>
          <a:bodyPr/>
          <a:lstStyle/>
          <a:p>
            <a:r>
              <a:rPr lang="en-US" smtClean="0"/>
              <a:t>9.7.3. General Performance</a:t>
            </a:r>
            <a:endParaRPr lang="en-US" dirty="0"/>
          </a:p>
        </p:txBody>
      </p:sp>
      <p:sp>
        <p:nvSpPr>
          <p:cNvPr id="774147" name="Rectangle 3"/>
          <p:cNvSpPr>
            <a:spLocks noGrp="1" noChangeArrowheads="1"/>
          </p:cNvSpPr>
          <p:nvPr>
            <p:ph type="body" idx="1"/>
          </p:nvPr>
        </p:nvSpPr>
        <p:spPr/>
        <p:txBody>
          <a:bodyPr/>
          <a:lstStyle/>
          <a:p>
            <a:r>
              <a:rPr lang="en-US" u="sng" dirty="0" smtClean="0">
                <a:solidFill>
                  <a:srgbClr val="0000FF"/>
                </a:solidFill>
              </a:rPr>
              <a:t>Design and construction of exterior windows, </a:t>
            </a:r>
            <a:br>
              <a:rPr lang="en-US" u="sng" dirty="0" smtClean="0">
                <a:solidFill>
                  <a:srgbClr val="0000FF"/>
                </a:solidFill>
              </a:rPr>
            </a:br>
            <a:r>
              <a:rPr lang="en-US" u="sng" dirty="0" smtClean="0">
                <a:solidFill>
                  <a:srgbClr val="0000FF"/>
                </a:solidFill>
              </a:rPr>
              <a:t>doors and skylights in closed positions shall:</a:t>
            </a:r>
          </a:p>
          <a:p>
            <a:pPr lvl="1"/>
            <a:r>
              <a:rPr lang="en-CA" u="sng" dirty="0" smtClean="0">
                <a:solidFill>
                  <a:srgbClr val="0000FF"/>
                </a:solidFill>
              </a:rPr>
              <a:t>Resist ingress of precipitation into interior space</a:t>
            </a:r>
          </a:p>
          <a:p>
            <a:pPr lvl="1"/>
            <a:r>
              <a:rPr lang="en-CA" u="sng" dirty="0" smtClean="0">
                <a:solidFill>
                  <a:srgbClr val="0000FF"/>
                </a:solidFill>
              </a:rPr>
              <a:t>Resist wind loads</a:t>
            </a:r>
          </a:p>
          <a:p>
            <a:pPr lvl="1"/>
            <a:r>
              <a:rPr lang="en-CA" u="sng" dirty="0" smtClean="0">
                <a:solidFill>
                  <a:srgbClr val="0000FF"/>
                </a:solidFill>
              </a:rPr>
              <a:t>Control air leakage</a:t>
            </a:r>
          </a:p>
          <a:p>
            <a:pPr lvl="1"/>
            <a:r>
              <a:rPr lang="en-CA" u="sng" dirty="0" smtClean="0">
                <a:solidFill>
                  <a:srgbClr val="0000FF"/>
                </a:solidFill>
              </a:rPr>
              <a:t>Resist ingress of insects and vermin</a:t>
            </a:r>
          </a:p>
          <a:p>
            <a:pPr lvl="1"/>
            <a:r>
              <a:rPr lang="en-CA" u="sng" dirty="0" smtClean="0">
                <a:solidFill>
                  <a:srgbClr val="0000FF"/>
                </a:solidFill>
              </a:rPr>
              <a:t>Where required, resist forced entry</a:t>
            </a:r>
          </a:p>
          <a:p>
            <a:pPr lvl="1"/>
            <a:r>
              <a:rPr lang="en-CA" u="sng" dirty="0" smtClean="0">
                <a:solidFill>
                  <a:srgbClr val="0000FF"/>
                </a:solidFill>
              </a:rPr>
              <a:t>Be easily operable</a:t>
            </a:r>
          </a:p>
          <a:p>
            <a:pPr lvl="1"/>
            <a:endParaRPr lang="en-CA" u="sng" dirty="0" smtClean="0">
              <a:solidFill>
                <a:srgbClr val="0000FF"/>
              </a:solidFill>
            </a:endParaRPr>
          </a:p>
          <a:p>
            <a:r>
              <a:rPr lang="en-US" u="sng" dirty="0" smtClean="0">
                <a:solidFill>
                  <a:srgbClr val="0000FF"/>
                </a:solidFill>
              </a:rPr>
              <a:t>Skylights shall:</a:t>
            </a:r>
          </a:p>
          <a:p>
            <a:pPr lvl="1"/>
            <a:r>
              <a:rPr lang="en-US" u="sng" dirty="0" smtClean="0">
                <a:solidFill>
                  <a:srgbClr val="0000FF"/>
                </a:solidFill>
              </a:rPr>
              <a:t>… resist snow load</a:t>
            </a:r>
          </a:p>
          <a:p>
            <a:endParaRPr lang="en-US" dirty="0"/>
          </a:p>
        </p:txBody>
      </p:sp>
      <p:pic>
        <p:nvPicPr>
          <p:cNvPr id="4" name="Picture 6" descr="Skylight"/>
          <p:cNvPicPr>
            <a:picLocks noChangeAspect="1" noChangeArrowheads="1"/>
          </p:cNvPicPr>
          <p:nvPr/>
        </p:nvPicPr>
        <p:blipFill>
          <a:blip r:embed="rId3" cstate="print"/>
          <a:srcRect/>
          <a:stretch>
            <a:fillRect/>
          </a:stretch>
        </p:blipFill>
        <p:spPr bwMode="auto">
          <a:xfrm>
            <a:off x="7027670" y="1722047"/>
            <a:ext cx="1735585" cy="260337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p:txBody>
          <a:bodyPr/>
          <a:lstStyle/>
          <a:p>
            <a:r>
              <a:rPr lang="en-US" dirty="0" smtClean="0"/>
              <a:t>9.7.3. General Performance</a:t>
            </a:r>
            <a:endParaRPr lang="en-US" dirty="0"/>
          </a:p>
        </p:txBody>
      </p:sp>
      <p:sp>
        <p:nvSpPr>
          <p:cNvPr id="774147" name="Rectangle 3"/>
          <p:cNvSpPr>
            <a:spLocks noGrp="1" noChangeArrowheads="1"/>
          </p:cNvSpPr>
          <p:nvPr>
            <p:ph type="body" idx="1"/>
          </p:nvPr>
        </p:nvSpPr>
        <p:spPr/>
        <p:txBody>
          <a:bodyPr/>
          <a:lstStyle/>
          <a:p>
            <a:r>
              <a:rPr lang="en-US" u="sng" dirty="0" smtClean="0">
                <a:solidFill>
                  <a:srgbClr val="0000FF"/>
                </a:solidFill>
              </a:rPr>
              <a:t>Main entrance doors shall:</a:t>
            </a:r>
          </a:p>
          <a:p>
            <a:pPr lvl="1"/>
            <a:r>
              <a:rPr lang="en-US" u="sng" dirty="0" smtClean="0">
                <a:solidFill>
                  <a:srgbClr val="0000FF"/>
                </a:solidFill>
              </a:rPr>
              <a:t>Control air leakage </a:t>
            </a:r>
          </a:p>
          <a:p>
            <a:pPr lvl="1"/>
            <a:r>
              <a:rPr lang="en-US" u="sng" dirty="0" smtClean="0">
                <a:solidFill>
                  <a:srgbClr val="0000FF"/>
                </a:solidFill>
              </a:rPr>
              <a:t>Resist ingress of insects and vermin </a:t>
            </a:r>
          </a:p>
          <a:p>
            <a:pPr lvl="1"/>
            <a:r>
              <a:rPr lang="en-US" u="sng" dirty="0" smtClean="0">
                <a:solidFill>
                  <a:srgbClr val="0000FF"/>
                </a:solidFill>
              </a:rPr>
              <a:t>Resist forced entry</a:t>
            </a:r>
          </a:p>
          <a:p>
            <a:pPr lvl="1"/>
            <a:r>
              <a:rPr lang="en-US" u="sng" dirty="0" smtClean="0">
                <a:solidFill>
                  <a:srgbClr val="0000FF"/>
                </a:solidFill>
              </a:rPr>
              <a:t>Be easily operable</a:t>
            </a:r>
          </a:p>
          <a:p>
            <a:pPr lvl="1"/>
            <a:endParaRPr lang="en-US" u="sng" dirty="0" smtClean="0">
              <a:solidFill>
                <a:srgbClr val="0000FF"/>
              </a:solidFill>
            </a:endParaRPr>
          </a:p>
          <a:p>
            <a:pPr lvl="1"/>
            <a:endParaRPr lang="en-US" u="sng" dirty="0" smtClean="0">
              <a:solidFill>
                <a:srgbClr val="0000FF"/>
              </a:solidFill>
            </a:endParaRPr>
          </a:p>
          <a:p>
            <a:r>
              <a:rPr lang="en-US" u="sng" dirty="0" smtClean="0">
                <a:solidFill>
                  <a:srgbClr val="0000FF"/>
                </a:solidFill>
              </a:rPr>
              <a:t>Storm doors shall:</a:t>
            </a:r>
          </a:p>
          <a:p>
            <a:pPr lvl="1"/>
            <a:r>
              <a:rPr lang="en-US" u="sng" dirty="0" smtClean="0">
                <a:solidFill>
                  <a:srgbClr val="0000FF"/>
                </a:solidFill>
              </a:rPr>
              <a:t>Resist wind loads </a:t>
            </a:r>
          </a:p>
          <a:p>
            <a:pPr lvl="1"/>
            <a:r>
              <a:rPr lang="en-US" u="sng" dirty="0" smtClean="0">
                <a:solidFill>
                  <a:srgbClr val="0000FF"/>
                </a:solidFill>
              </a:rPr>
              <a:t>Control air leakage (min. 5 m</a:t>
            </a:r>
            <a:r>
              <a:rPr lang="en-US" u="sng" baseline="30000" dirty="0" smtClean="0">
                <a:solidFill>
                  <a:srgbClr val="0000FF"/>
                </a:solidFill>
              </a:rPr>
              <a:t>3</a:t>
            </a:r>
            <a:r>
              <a:rPr lang="en-US" u="sng" dirty="0" smtClean="0">
                <a:solidFill>
                  <a:srgbClr val="0000FF"/>
                </a:solidFill>
              </a:rPr>
              <a:t>/h to max 8.35 m</a:t>
            </a:r>
            <a:r>
              <a:rPr lang="en-US" u="sng" baseline="30000" dirty="0" smtClean="0">
                <a:solidFill>
                  <a:srgbClr val="0000FF"/>
                </a:solidFill>
              </a:rPr>
              <a:t>3</a:t>
            </a:r>
            <a:r>
              <a:rPr lang="en-US" u="sng" dirty="0" smtClean="0">
                <a:solidFill>
                  <a:srgbClr val="0000FF"/>
                </a:solidFill>
              </a:rPr>
              <a:t>/h)</a:t>
            </a:r>
          </a:p>
          <a:p>
            <a:pPr lvl="1"/>
            <a:r>
              <a:rPr lang="en-US" u="sng" dirty="0" smtClean="0">
                <a:solidFill>
                  <a:srgbClr val="0000FF"/>
                </a:solidFill>
              </a:rPr>
              <a:t>Resist ingress of insects and vermin</a:t>
            </a:r>
          </a:p>
          <a:p>
            <a:pPr lvl="1"/>
            <a:r>
              <a:rPr lang="en-US" u="sng" dirty="0" smtClean="0">
                <a:solidFill>
                  <a:srgbClr val="0000FF"/>
                </a:solidFill>
              </a:rPr>
              <a:t>Be easily operable</a:t>
            </a:r>
          </a:p>
        </p:txBody>
      </p:sp>
      <p:pic>
        <p:nvPicPr>
          <p:cNvPr id="5" name="Picture 4" descr="storm-door.jpg"/>
          <p:cNvPicPr>
            <a:picLocks noChangeAspect="1"/>
          </p:cNvPicPr>
          <p:nvPr/>
        </p:nvPicPr>
        <p:blipFill>
          <a:blip r:embed="rId3" cstate="print"/>
          <a:stretch>
            <a:fillRect/>
          </a:stretch>
        </p:blipFill>
        <p:spPr>
          <a:xfrm>
            <a:off x="7350708" y="4343400"/>
            <a:ext cx="1399204" cy="1631137"/>
          </a:xfrm>
          <a:prstGeom prst="rect">
            <a:avLst/>
          </a:prstGeom>
        </p:spPr>
      </p:pic>
      <p:pic>
        <p:nvPicPr>
          <p:cNvPr id="6" name="Picture 5" descr="condohallway.jpg"/>
          <p:cNvPicPr>
            <a:picLocks noChangeAspect="1"/>
          </p:cNvPicPr>
          <p:nvPr/>
        </p:nvPicPr>
        <p:blipFill>
          <a:blip r:embed="rId4" cstate="print"/>
          <a:stretch>
            <a:fillRect/>
          </a:stretch>
        </p:blipFill>
        <p:spPr>
          <a:xfrm>
            <a:off x="5928360" y="1687830"/>
            <a:ext cx="2753360" cy="1839158"/>
          </a:xfrm>
          <a:prstGeom prst="rect">
            <a:avLst/>
          </a:prstGeom>
        </p:spPr>
      </p:pic>
      <p:cxnSp>
        <p:nvCxnSpPr>
          <p:cNvPr id="8" name="Straight Arrow Connector 7"/>
          <p:cNvCxnSpPr/>
          <p:nvPr/>
        </p:nvCxnSpPr>
        <p:spPr bwMode="auto">
          <a:xfrm>
            <a:off x="4617720" y="1813560"/>
            <a:ext cx="1554480" cy="944880"/>
          </a:xfrm>
          <a:prstGeom prst="straightConnector1">
            <a:avLst/>
          </a:prstGeom>
          <a:solidFill>
            <a:schemeClr val="accent1"/>
          </a:solidFill>
          <a:ln w="28575" cap="flat" cmpd="sng" algn="ctr">
            <a:solidFill>
              <a:srgbClr val="FF0000"/>
            </a:solidFill>
            <a:prstDash val="solid"/>
            <a:round/>
            <a:headEnd type="none" w="med" len="med"/>
            <a:tailEnd type="triangle" w="lg" len="lg"/>
          </a:ln>
          <a:effectLst/>
        </p:spPr>
      </p:cxnSp>
      <p:cxnSp>
        <p:nvCxnSpPr>
          <p:cNvPr id="9" name="Straight Arrow Connector 8"/>
          <p:cNvCxnSpPr/>
          <p:nvPr/>
        </p:nvCxnSpPr>
        <p:spPr bwMode="auto">
          <a:xfrm>
            <a:off x="4663440" y="1844040"/>
            <a:ext cx="2514600" cy="640080"/>
          </a:xfrm>
          <a:prstGeom prst="straightConnector1">
            <a:avLst/>
          </a:prstGeom>
          <a:solidFill>
            <a:schemeClr val="accent1"/>
          </a:solidFill>
          <a:ln w="28575" cap="flat" cmpd="sng" algn="ctr">
            <a:solidFill>
              <a:srgbClr val="FF0000"/>
            </a:solidFill>
            <a:prstDash val="solid"/>
            <a:round/>
            <a:headEnd type="none" w="med" len="med"/>
            <a:tailEnd type="triangle" w="lg" len="lg"/>
          </a:ln>
          <a:effectLst/>
        </p:spPr>
      </p:cxnSp>
      <p:sp>
        <p:nvSpPr>
          <p:cNvPr id="12" name="Oval 11"/>
          <p:cNvSpPr/>
          <p:nvPr/>
        </p:nvSpPr>
        <p:spPr bwMode="auto">
          <a:xfrm>
            <a:off x="4601210" y="1766570"/>
            <a:ext cx="167640" cy="182880"/>
          </a:xfrm>
          <a:prstGeom prst="ellipse">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A" sz="2400" b="1" i="0" u="none" strike="noStrike" cap="none" normalizeH="0" baseline="0" smtClean="0">
              <a:ln>
                <a:noFill/>
              </a:ln>
              <a:solidFill>
                <a:srgbClr val="FFFFFF"/>
              </a:solidFill>
              <a:effectLst/>
              <a:latin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218" name="Rectangle 2"/>
          <p:cNvSpPr>
            <a:spLocks noGrp="1" noChangeArrowheads="1"/>
          </p:cNvSpPr>
          <p:nvPr>
            <p:ph type="title"/>
          </p:nvPr>
        </p:nvSpPr>
        <p:spPr/>
        <p:txBody>
          <a:bodyPr/>
          <a:lstStyle/>
          <a:p>
            <a:r>
              <a:rPr lang="en-US" smtClean="0"/>
              <a:t>9.7.3. Compliance</a:t>
            </a:r>
            <a:endParaRPr lang="en-US" dirty="0"/>
          </a:p>
        </p:txBody>
      </p:sp>
      <p:sp>
        <p:nvSpPr>
          <p:cNvPr id="777219" name="Rectangle 3"/>
          <p:cNvSpPr>
            <a:spLocks noGrp="1" noChangeArrowheads="1"/>
          </p:cNvSpPr>
          <p:nvPr>
            <p:ph type="body" idx="1"/>
          </p:nvPr>
        </p:nvSpPr>
        <p:spPr/>
        <p:txBody>
          <a:bodyPr/>
          <a:lstStyle/>
          <a:p>
            <a:r>
              <a:rPr lang="en-US" u="sng" dirty="0" smtClean="0">
                <a:solidFill>
                  <a:srgbClr val="0000FF"/>
                </a:solidFill>
              </a:rPr>
              <a:t>Compliance with performance requirements</a:t>
            </a:r>
          </a:p>
          <a:p>
            <a:pPr lvl="1"/>
            <a:r>
              <a:rPr lang="en-US" u="sng" dirty="0" smtClean="0">
                <a:solidFill>
                  <a:srgbClr val="0000FF"/>
                </a:solidFill>
              </a:rPr>
              <a:t>Comply with Subsection 9.7.4 or 9.7.5, and then 9.7.6 or</a:t>
            </a:r>
          </a:p>
          <a:p>
            <a:pPr lvl="1"/>
            <a:r>
              <a:rPr lang="en-US" u="sng" dirty="0" smtClean="0">
                <a:solidFill>
                  <a:srgbClr val="0000FF"/>
                </a:solidFill>
              </a:rPr>
              <a:t>Design and construction conforming to Part 5</a:t>
            </a:r>
          </a:p>
        </p:txBody>
      </p:sp>
      <p:graphicFrame>
        <p:nvGraphicFramePr>
          <p:cNvPr id="26626" name="Object 2"/>
          <p:cNvGraphicFramePr>
            <a:graphicFrameLocks noChangeAspect="1"/>
          </p:cNvGraphicFramePr>
          <p:nvPr/>
        </p:nvGraphicFramePr>
        <p:xfrm>
          <a:off x="1714902" y="3253590"/>
          <a:ext cx="5685207" cy="3018877"/>
        </p:xfrm>
        <a:graphic>
          <a:graphicData uri="http://schemas.openxmlformats.org/presentationml/2006/ole">
            <p:oleObj spid="_x0000_s26626" name="Visio" r:id="rId4" imgW="6093575" imgH="3234344" progId="">
              <p:embed/>
            </p:oleObj>
          </a:graphicData>
        </a:graphic>
      </p:graphicFrame>
      <p:grpSp>
        <p:nvGrpSpPr>
          <p:cNvPr id="24" name="Group 23"/>
          <p:cNvGrpSpPr/>
          <p:nvPr/>
        </p:nvGrpSpPr>
        <p:grpSpPr>
          <a:xfrm>
            <a:off x="4620340" y="3480263"/>
            <a:ext cx="822961" cy="2432464"/>
            <a:chOff x="3725288" y="3480263"/>
            <a:chExt cx="822961" cy="2432464"/>
          </a:xfrm>
        </p:grpSpPr>
        <p:cxnSp>
          <p:nvCxnSpPr>
            <p:cNvPr id="8" name="Straight Arrow Connector 7"/>
            <p:cNvCxnSpPr/>
            <p:nvPr/>
          </p:nvCxnSpPr>
          <p:spPr bwMode="auto">
            <a:xfrm rot="5400000">
              <a:off x="3521030" y="3699163"/>
              <a:ext cx="439387" cy="1588"/>
            </a:xfrm>
            <a:prstGeom prst="straightConnector1">
              <a:avLst/>
            </a:prstGeom>
            <a:solidFill>
              <a:schemeClr val="accent1"/>
            </a:solidFill>
            <a:ln w="22225" cap="flat" cmpd="sng" algn="ctr">
              <a:solidFill>
                <a:srgbClr val="C00000"/>
              </a:solidFill>
              <a:prstDash val="solid"/>
              <a:round/>
              <a:headEnd type="none" w="med" len="med"/>
              <a:tailEnd type="arrow"/>
            </a:ln>
            <a:effectLst/>
          </p:spPr>
        </p:cxnSp>
        <p:cxnSp>
          <p:nvCxnSpPr>
            <p:cNvPr id="9" name="Straight Arrow Connector 8"/>
            <p:cNvCxnSpPr/>
            <p:nvPr/>
          </p:nvCxnSpPr>
          <p:spPr bwMode="auto">
            <a:xfrm rot="5400000">
              <a:off x="3521030" y="4245429"/>
              <a:ext cx="439387" cy="1588"/>
            </a:xfrm>
            <a:prstGeom prst="straightConnector1">
              <a:avLst/>
            </a:prstGeom>
            <a:solidFill>
              <a:schemeClr val="accent1"/>
            </a:solidFill>
            <a:ln w="22225" cap="flat" cmpd="sng" algn="ctr">
              <a:solidFill>
                <a:srgbClr val="C00000"/>
              </a:solidFill>
              <a:prstDash val="solid"/>
              <a:round/>
              <a:headEnd type="none" w="med" len="med"/>
              <a:tailEnd type="arrow"/>
            </a:ln>
            <a:effectLst/>
          </p:spPr>
        </p:cxnSp>
        <p:cxnSp>
          <p:nvCxnSpPr>
            <p:cNvPr id="10" name="Straight Arrow Connector 9"/>
            <p:cNvCxnSpPr/>
            <p:nvPr/>
          </p:nvCxnSpPr>
          <p:spPr bwMode="auto">
            <a:xfrm>
              <a:off x="3740727" y="4595754"/>
              <a:ext cx="806731" cy="368926"/>
            </a:xfrm>
            <a:prstGeom prst="straightConnector1">
              <a:avLst/>
            </a:prstGeom>
            <a:solidFill>
              <a:schemeClr val="accent1"/>
            </a:solidFill>
            <a:ln w="22225" cap="flat" cmpd="sng" algn="ctr">
              <a:solidFill>
                <a:srgbClr val="C00000"/>
              </a:solidFill>
              <a:prstDash val="solid"/>
              <a:round/>
              <a:headEnd type="none" w="med" len="med"/>
              <a:tailEnd type="arrow"/>
            </a:ln>
            <a:effectLst/>
          </p:spPr>
        </p:cxnSp>
        <p:cxnSp>
          <p:nvCxnSpPr>
            <p:cNvPr id="17" name="Straight Arrow Connector 16"/>
            <p:cNvCxnSpPr/>
            <p:nvPr/>
          </p:nvCxnSpPr>
          <p:spPr bwMode="auto">
            <a:xfrm flipV="1">
              <a:off x="3725288" y="5510151"/>
              <a:ext cx="822961" cy="402576"/>
            </a:xfrm>
            <a:prstGeom prst="straightConnector1">
              <a:avLst/>
            </a:prstGeom>
            <a:solidFill>
              <a:schemeClr val="accent1"/>
            </a:solidFill>
            <a:ln w="22225" cap="flat" cmpd="sng" algn="ctr">
              <a:solidFill>
                <a:srgbClr val="C00000"/>
              </a:solidFill>
              <a:prstDash val="solid"/>
              <a:round/>
              <a:headEnd type="arrow" w="med" len="med"/>
              <a:tailEnd type="none"/>
            </a:ln>
            <a:effectLst/>
          </p:spPr>
        </p:cxnSp>
      </p:grpSp>
      <p:grpSp>
        <p:nvGrpSpPr>
          <p:cNvPr id="25" name="Group 24"/>
          <p:cNvGrpSpPr/>
          <p:nvPr/>
        </p:nvGrpSpPr>
        <p:grpSpPr>
          <a:xfrm>
            <a:off x="3530581" y="3480264"/>
            <a:ext cx="876003" cy="2432462"/>
            <a:chOff x="2635529" y="3480264"/>
            <a:chExt cx="876003" cy="2432462"/>
          </a:xfrm>
        </p:grpSpPr>
        <p:cxnSp>
          <p:nvCxnSpPr>
            <p:cNvPr id="11" name="Straight Arrow Connector 10"/>
            <p:cNvCxnSpPr/>
            <p:nvPr/>
          </p:nvCxnSpPr>
          <p:spPr bwMode="auto">
            <a:xfrm rot="10800000" flipV="1">
              <a:off x="2635529" y="4572003"/>
              <a:ext cx="867692" cy="392678"/>
            </a:xfrm>
            <a:prstGeom prst="straightConnector1">
              <a:avLst/>
            </a:prstGeom>
            <a:solidFill>
              <a:schemeClr val="accent1"/>
            </a:solidFill>
            <a:ln w="22225" cap="flat" cmpd="sng" algn="ctr">
              <a:solidFill>
                <a:srgbClr val="C00000"/>
              </a:solidFill>
              <a:prstDash val="solid"/>
              <a:round/>
              <a:headEnd type="none" w="med" len="med"/>
              <a:tailEnd type="arrow"/>
            </a:ln>
            <a:effectLst/>
          </p:spPr>
        </p:cxnSp>
        <p:cxnSp>
          <p:nvCxnSpPr>
            <p:cNvPr id="16" name="Straight Arrow Connector 15"/>
            <p:cNvCxnSpPr/>
            <p:nvPr/>
          </p:nvCxnSpPr>
          <p:spPr bwMode="auto">
            <a:xfrm rot="10800000">
              <a:off x="2704801" y="5543800"/>
              <a:ext cx="806731" cy="368926"/>
            </a:xfrm>
            <a:prstGeom prst="straightConnector1">
              <a:avLst/>
            </a:prstGeom>
            <a:solidFill>
              <a:schemeClr val="accent1"/>
            </a:solidFill>
            <a:ln w="22225" cap="flat" cmpd="sng" algn="ctr">
              <a:solidFill>
                <a:srgbClr val="C00000"/>
              </a:solidFill>
              <a:prstDash val="solid"/>
              <a:round/>
              <a:headEnd type="arrow" w="med" len="med"/>
              <a:tailEnd type="none"/>
            </a:ln>
            <a:effectLst/>
          </p:spPr>
        </p:cxnSp>
        <p:cxnSp>
          <p:nvCxnSpPr>
            <p:cNvPr id="22" name="Straight Arrow Connector 21"/>
            <p:cNvCxnSpPr/>
            <p:nvPr/>
          </p:nvCxnSpPr>
          <p:spPr bwMode="auto">
            <a:xfrm rot="5400000">
              <a:off x="3283526" y="3699164"/>
              <a:ext cx="439387" cy="1588"/>
            </a:xfrm>
            <a:prstGeom prst="straightConnector1">
              <a:avLst/>
            </a:prstGeom>
            <a:solidFill>
              <a:schemeClr val="accent1"/>
            </a:solidFill>
            <a:ln w="22225" cap="flat" cmpd="sng" algn="ctr">
              <a:solidFill>
                <a:srgbClr val="C00000"/>
              </a:solidFill>
              <a:prstDash val="solid"/>
              <a:round/>
              <a:headEnd type="none" w="med" len="med"/>
              <a:tailEnd type="arrow"/>
            </a:ln>
            <a:effectLst/>
          </p:spPr>
        </p:cxnSp>
        <p:cxnSp>
          <p:nvCxnSpPr>
            <p:cNvPr id="23" name="Straight Arrow Connector 22"/>
            <p:cNvCxnSpPr/>
            <p:nvPr/>
          </p:nvCxnSpPr>
          <p:spPr bwMode="auto">
            <a:xfrm rot="5400000">
              <a:off x="3283526" y="4245430"/>
              <a:ext cx="439387" cy="1588"/>
            </a:xfrm>
            <a:prstGeom prst="straightConnector1">
              <a:avLst/>
            </a:prstGeom>
            <a:solidFill>
              <a:schemeClr val="accent1"/>
            </a:solidFill>
            <a:ln w="22225" cap="flat" cmpd="sng" algn="ctr">
              <a:solidFill>
                <a:srgbClr val="C00000"/>
              </a:solidFill>
              <a:prstDash val="solid"/>
              <a:round/>
              <a:headEnd type="none" w="med" len="med"/>
              <a:tailEnd type="arrow"/>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edge">
                                      <p:cBhvr>
                                        <p:cTn id="7" dur="20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edge">
                                      <p:cBhvr>
                                        <p:cTn id="12" dur="20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p:txBody>
          <a:bodyPr/>
          <a:lstStyle/>
          <a:p>
            <a:r>
              <a:rPr lang="en-US" dirty="0" smtClean="0"/>
              <a:t>9.7.3. Heat Transfer Performance</a:t>
            </a:r>
            <a:endParaRPr lang="en-US" dirty="0"/>
          </a:p>
        </p:txBody>
      </p:sp>
      <p:sp>
        <p:nvSpPr>
          <p:cNvPr id="778243" name="Rectangle 3"/>
          <p:cNvSpPr>
            <a:spLocks noGrp="1" noChangeArrowheads="1"/>
          </p:cNvSpPr>
          <p:nvPr>
            <p:ph type="body" idx="1"/>
          </p:nvPr>
        </p:nvSpPr>
        <p:spPr/>
        <p:txBody>
          <a:bodyPr/>
          <a:lstStyle/>
          <a:p>
            <a:r>
              <a:rPr lang="en-US" u="sng" dirty="0" smtClean="0">
                <a:solidFill>
                  <a:srgbClr val="0000FF"/>
                </a:solidFill>
              </a:rPr>
              <a:t>Windows, doors and skylights shall:</a:t>
            </a:r>
          </a:p>
          <a:p>
            <a:pPr lvl="1"/>
            <a:r>
              <a:rPr lang="en-US" u="sng" dirty="0" smtClean="0">
                <a:solidFill>
                  <a:srgbClr val="0000FF"/>
                </a:solidFill>
              </a:rPr>
              <a:t>Minimize surface condensation on the warm side</a:t>
            </a:r>
          </a:p>
          <a:p>
            <a:pPr lvl="1"/>
            <a:r>
              <a:rPr lang="en-US" u="sng" dirty="0" smtClean="0">
                <a:solidFill>
                  <a:srgbClr val="0000FF"/>
                </a:solidFill>
              </a:rPr>
              <a:t>Ensure comfortable conditions for occupants </a:t>
            </a:r>
            <a:br>
              <a:rPr lang="en-US" u="sng" dirty="0" smtClean="0">
                <a:solidFill>
                  <a:srgbClr val="0000FF"/>
                </a:solidFill>
              </a:rPr>
            </a:br>
            <a:r>
              <a:rPr lang="en-US" u="sng" dirty="0" smtClean="0">
                <a:solidFill>
                  <a:srgbClr val="0000FF"/>
                </a:solidFill>
              </a:rPr>
              <a:t>during summer and winter</a:t>
            </a:r>
          </a:p>
          <a:p>
            <a:r>
              <a:rPr lang="en-US" u="sng" dirty="0" smtClean="0">
                <a:solidFill>
                  <a:srgbClr val="0000FF"/>
                </a:solidFill>
              </a:rPr>
              <a:t>Compliance with</a:t>
            </a:r>
          </a:p>
          <a:p>
            <a:pPr lvl="1"/>
            <a:r>
              <a:rPr lang="en-US" u="sng" dirty="0" smtClean="0">
                <a:solidFill>
                  <a:srgbClr val="0000FF"/>
                </a:solidFill>
              </a:rPr>
              <a:t>Requirements in Article 9.7.3.3, or</a:t>
            </a:r>
          </a:p>
          <a:p>
            <a:pPr lvl="1"/>
            <a:r>
              <a:rPr lang="en-US" u="sng" dirty="0" smtClean="0">
                <a:solidFill>
                  <a:srgbClr val="0000FF"/>
                </a:solidFill>
              </a:rPr>
              <a:t>Design and construction conforming to Part 5</a:t>
            </a:r>
          </a:p>
          <a:p>
            <a:r>
              <a:rPr lang="en-US" dirty="0" smtClean="0"/>
              <a:t>Some existing requirements remain:</a:t>
            </a:r>
          </a:p>
          <a:p>
            <a:pPr lvl="1"/>
            <a:r>
              <a:rPr lang="en-US" dirty="0" smtClean="0"/>
              <a:t>Metal frames and sash need a thermal break</a:t>
            </a:r>
          </a:p>
          <a:p>
            <a:pPr lvl="1"/>
            <a:r>
              <a:rPr lang="en-US" dirty="0" smtClean="0"/>
              <a:t>Except for garage doors, storm or fire-rated products</a:t>
            </a:r>
          </a:p>
          <a:p>
            <a:pPr lvl="1"/>
            <a:endParaRPr lang="en-US" dirty="0" smtClean="0"/>
          </a:p>
          <a:p>
            <a:pPr lvl="1">
              <a:buNone/>
            </a:pPr>
            <a:endParaRPr lang="en-US" dirty="0" smtClean="0"/>
          </a:p>
        </p:txBody>
      </p:sp>
      <p:pic>
        <p:nvPicPr>
          <p:cNvPr id="8" name="Picture 17" descr="D:\_lohmannf\Current Work\B_BE &amp; Technical\PCF and intents for ES\2005 seminars\images\infrared\_partial_Admin Office S.E. Corner full 1.gif"/>
          <p:cNvPicPr>
            <a:picLocks noChangeAspect="1" noChangeArrowheads="1"/>
          </p:cNvPicPr>
          <p:nvPr/>
        </p:nvPicPr>
        <p:blipFill>
          <a:blip r:embed="rId3" cstate="print"/>
          <a:srcRect l="14879" r="14767"/>
          <a:stretch>
            <a:fillRect/>
          </a:stretch>
        </p:blipFill>
        <p:spPr bwMode="auto">
          <a:xfrm>
            <a:off x="7497701" y="1676400"/>
            <a:ext cx="1249424" cy="2929828"/>
          </a:xfrm>
          <a:prstGeom prst="rect">
            <a:avLst/>
          </a:prstGeom>
          <a:noFill/>
          <a:ln w="9525">
            <a:solidFill>
              <a:schemeClr val="tx1"/>
            </a:solidFill>
            <a:miter lim="800000"/>
            <a:headEnd/>
            <a:tailEnd/>
          </a:ln>
        </p:spPr>
      </p:pic>
      <p:pic>
        <p:nvPicPr>
          <p:cNvPr id="9" name="Picture 8" descr="M:\CODES\Proposed Changes\Presentations &amp; Papers\2005 Code Seminars\Draft Presentations\NBC Part 5\Photos\condensation2.jpg"/>
          <p:cNvPicPr>
            <a:picLocks noChangeAspect="1" noChangeArrowheads="1"/>
          </p:cNvPicPr>
          <p:nvPr/>
        </p:nvPicPr>
        <p:blipFill>
          <a:blip r:embed="rId4" cstate="print">
            <a:lum bright="30000" contrast="12000"/>
          </a:blip>
          <a:srcRect l="16762" r="14124"/>
          <a:stretch>
            <a:fillRect/>
          </a:stretch>
        </p:blipFill>
        <p:spPr bwMode="auto">
          <a:xfrm>
            <a:off x="7521095" y="4943475"/>
            <a:ext cx="1235893" cy="1191009"/>
          </a:xfrm>
          <a:prstGeom prst="rect">
            <a:avLst/>
          </a:prstGeom>
          <a:noFill/>
          <a:ln w="12700">
            <a:solidFill>
              <a:schemeClr val="tx1"/>
            </a:solid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lvl="0"/>
            <a:r>
              <a:rPr lang="en-US" dirty="0" smtClean="0"/>
              <a:t>Presentation is part of a series on the 2010 National Model Construction Codes</a:t>
            </a:r>
          </a:p>
          <a:p>
            <a:pPr lvl="0"/>
            <a:r>
              <a:rPr lang="en-US" dirty="0" smtClean="0"/>
              <a:t>Model codes developed by Canadian Commission on Building and Fire Codes</a:t>
            </a:r>
          </a:p>
          <a:p>
            <a:pPr lvl="0"/>
            <a:r>
              <a:rPr lang="en-US" dirty="0" smtClean="0"/>
              <a:t>These codes must be adopted by provincial/territorial authorities to become law</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9266" name="Rectangle 2"/>
          <p:cNvSpPr>
            <a:spLocks noGrp="1" noChangeArrowheads="1"/>
          </p:cNvSpPr>
          <p:nvPr>
            <p:ph type="title"/>
          </p:nvPr>
        </p:nvSpPr>
        <p:spPr/>
        <p:txBody>
          <a:bodyPr/>
          <a:lstStyle/>
          <a:p>
            <a:r>
              <a:rPr lang="en-US" dirty="0" smtClean="0"/>
              <a:t>9.7.3. Thermal Characteristics</a:t>
            </a:r>
            <a:endParaRPr lang="en-US" dirty="0"/>
          </a:p>
        </p:txBody>
      </p:sp>
      <p:sp>
        <p:nvSpPr>
          <p:cNvPr id="779267" name="Rectangle 3"/>
          <p:cNvSpPr>
            <a:spLocks noGrp="1" noChangeArrowheads="1"/>
          </p:cNvSpPr>
          <p:nvPr>
            <p:ph type="body" idx="1"/>
          </p:nvPr>
        </p:nvSpPr>
        <p:spPr/>
        <p:txBody>
          <a:bodyPr/>
          <a:lstStyle/>
          <a:p>
            <a:r>
              <a:rPr lang="en-US" u="sng" dirty="0" smtClean="0">
                <a:solidFill>
                  <a:srgbClr val="0000FF"/>
                </a:solidFill>
              </a:rPr>
              <a:t>New approach for basic thermal performance</a:t>
            </a:r>
          </a:p>
          <a:p>
            <a:pPr lvl="1"/>
            <a:r>
              <a:rPr lang="en-US" u="sng" dirty="0" smtClean="0">
                <a:solidFill>
                  <a:srgbClr val="0000FF"/>
                </a:solidFill>
              </a:rPr>
              <a:t>In “normal conditions” need to conform to Table 9.7.3.3.</a:t>
            </a:r>
          </a:p>
          <a:p>
            <a:pPr lvl="2"/>
            <a:r>
              <a:rPr lang="en-US" u="sng" dirty="0" smtClean="0">
                <a:solidFill>
                  <a:srgbClr val="0000FF"/>
                </a:solidFill>
              </a:rPr>
              <a:t>U-value – Maximum thermal transmittance</a:t>
            </a:r>
          </a:p>
          <a:p>
            <a:pPr lvl="2"/>
            <a:r>
              <a:rPr lang="en-US" u="sng" dirty="0" smtClean="0">
                <a:solidFill>
                  <a:srgbClr val="0000FF"/>
                </a:solidFill>
              </a:rPr>
              <a:t>I factor – condensation resistance </a:t>
            </a:r>
          </a:p>
          <a:p>
            <a:pPr lvl="3"/>
            <a:r>
              <a:rPr lang="en-US" u="sng" dirty="0" smtClean="0">
                <a:solidFill>
                  <a:srgbClr val="0000FF"/>
                </a:solidFill>
              </a:rPr>
              <a:t>Does not apply to sloped glazing</a:t>
            </a:r>
          </a:p>
          <a:p>
            <a:pPr lvl="3"/>
            <a:r>
              <a:rPr lang="en-US" u="sng" dirty="0" smtClean="0">
                <a:solidFill>
                  <a:srgbClr val="0000FF"/>
                </a:solidFill>
              </a:rPr>
              <a:t>Can be tested according to CSA A440.2</a:t>
            </a:r>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1"/>
            <a:r>
              <a:rPr lang="en-US" u="sng" dirty="0" smtClean="0">
                <a:solidFill>
                  <a:srgbClr val="0000FF"/>
                </a:solidFill>
              </a:rPr>
              <a:t>In “high moisture” conditions need to conform to Section 5.3.</a:t>
            </a:r>
          </a:p>
          <a:p>
            <a:endParaRPr lang="en-US" dirty="0"/>
          </a:p>
        </p:txBody>
      </p:sp>
      <p:pic>
        <p:nvPicPr>
          <p:cNvPr id="45058" name="Picture 2"/>
          <p:cNvPicPr>
            <a:picLocks noChangeAspect="1" noChangeArrowheads="1"/>
          </p:cNvPicPr>
          <p:nvPr/>
        </p:nvPicPr>
        <p:blipFill>
          <a:blip r:embed="rId3" cstate="print"/>
          <a:srcRect/>
          <a:stretch>
            <a:fillRect/>
          </a:stretch>
        </p:blipFill>
        <p:spPr bwMode="auto">
          <a:xfrm>
            <a:off x="723900" y="3743325"/>
            <a:ext cx="7734300" cy="18009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82" name="Rectangle 2"/>
          <p:cNvSpPr>
            <a:spLocks noGrp="1" noChangeArrowheads="1"/>
          </p:cNvSpPr>
          <p:nvPr>
            <p:ph type="title"/>
          </p:nvPr>
        </p:nvSpPr>
        <p:spPr/>
        <p:txBody>
          <a:bodyPr/>
          <a:lstStyle/>
          <a:p>
            <a:r>
              <a:rPr lang="en-US" smtClean="0"/>
              <a:t>9.7.4. Manufactured Products</a:t>
            </a:r>
            <a:endParaRPr lang="en-US" dirty="0"/>
          </a:p>
        </p:txBody>
      </p:sp>
      <p:sp>
        <p:nvSpPr>
          <p:cNvPr id="788483" name="Rectangle 3"/>
          <p:cNvSpPr>
            <a:spLocks noGrp="1" noChangeArrowheads="1"/>
          </p:cNvSpPr>
          <p:nvPr>
            <p:ph type="body" idx="1"/>
          </p:nvPr>
        </p:nvSpPr>
        <p:spPr/>
        <p:txBody>
          <a:bodyPr/>
          <a:lstStyle/>
          <a:p>
            <a:r>
              <a:rPr lang="en-US" dirty="0" smtClean="0"/>
              <a:t>Application </a:t>
            </a:r>
          </a:p>
          <a:p>
            <a:pPr lvl="1"/>
            <a:r>
              <a:rPr lang="en-US" dirty="0" smtClean="0"/>
              <a:t>Windows, doors, and skylights covered in scope </a:t>
            </a:r>
            <a:br>
              <a:rPr lang="en-US" dirty="0" smtClean="0"/>
            </a:br>
            <a:r>
              <a:rPr lang="en-US" dirty="0" smtClean="0"/>
              <a:t>of harmonized standard</a:t>
            </a:r>
          </a:p>
          <a:p>
            <a:r>
              <a:rPr lang="en-US" dirty="0" smtClean="0"/>
              <a:t>Compliance path</a:t>
            </a:r>
          </a:p>
          <a:p>
            <a:pPr lvl="1"/>
            <a:r>
              <a:rPr lang="en-US" dirty="0" smtClean="0"/>
              <a:t>This Subsection </a:t>
            </a:r>
            <a:r>
              <a:rPr lang="en-US" u="sng" dirty="0" smtClean="0">
                <a:solidFill>
                  <a:srgbClr val="0000FF"/>
                </a:solidFill>
              </a:rPr>
              <a:t>and applicable requirements in Subsection 9.7.6.</a:t>
            </a:r>
          </a:p>
          <a:p>
            <a:pPr lvl="1"/>
            <a:r>
              <a:rPr lang="en-US" u="sng" dirty="0" smtClean="0">
                <a:solidFill>
                  <a:srgbClr val="0000FF"/>
                </a:solidFill>
              </a:rPr>
              <a:t>Determine appropriate loads from Canadian supplement for service conditions and geographic location</a:t>
            </a:r>
          </a:p>
          <a:p>
            <a:pPr lvl="1"/>
            <a:r>
              <a:rPr lang="en-US" u="sng" dirty="0" smtClean="0">
                <a:solidFill>
                  <a:srgbClr val="0000FF"/>
                </a:solidFill>
              </a:rPr>
              <a:t>Select product meeting required performance grade in NAFS</a:t>
            </a:r>
          </a:p>
          <a:p>
            <a:r>
              <a:rPr lang="en-CA" u="sng" dirty="0" smtClean="0">
                <a:solidFill>
                  <a:srgbClr val="0000FF"/>
                </a:solidFill>
              </a:rPr>
              <a:t>Minimum level of performance is performance class R</a:t>
            </a:r>
          </a:p>
          <a:p>
            <a:r>
              <a:rPr lang="en-US" dirty="0" smtClean="0"/>
              <a:t>Exterior wood flush doors shall conform to CSA O132.2</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82" name="Rectangle 2"/>
          <p:cNvSpPr>
            <a:spLocks noGrp="1" noChangeArrowheads="1"/>
          </p:cNvSpPr>
          <p:nvPr>
            <p:ph type="title"/>
          </p:nvPr>
        </p:nvSpPr>
        <p:spPr/>
        <p:txBody>
          <a:bodyPr/>
          <a:lstStyle/>
          <a:p>
            <a:r>
              <a:rPr lang="en-US" smtClean="0"/>
              <a:t>9.7.5. Site-Built Products</a:t>
            </a:r>
            <a:endParaRPr lang="en-US" dirty="0"/>
          </a:p>
        </p:txBody>
      </p:sp>
      <p:sp>
        <p:nvSpPr>
          <p:cNvPr id="788483" name="Rectangle 3"/>
          <p:cNvSpPr>
            <a:spLocks noGrp="1" noChangeArrowheads="1"/>
          </p:cNvSpPr>
          <p:nvPr>
            <p:ph type="body" idx="1"/>
          </p:nvPr>
        </p:nvSpPr>
        <p:spPr/>
        <p:txBody>
          <a:bodyPr/>
          <a:lstStyle/>
          <a:p>
            <a:r>
              <a:rPr lang="en-US" u="sng" dirty="0" smtClean="0">
                <a:solidFill>
                  <a:srgbClr val="0000FF"/>
                </a:solidFill>
              </a:rPr>
              <a:t>Application </a:t>
            </a:r>
          </a:p>
          <a:p>
            <a:pPr lvl="1"/>
            <a:r>
              <a:rPr lang="en-US" u="sng" dirty="0" smtClean="0">
                <a:solidFill>
                  <a:srgbClr val="0000FF"/>
                </a:solidFill>
              </a:rPr>
              <a:t>Windows, doors, and skylights </a:t>
            </a:r>
            <a:r>
              <a:rPr lang="en-US" u="sng" dirty="0" smtClean="0">
                <a:solidFill>
                  <a:srgbClr val="FF0000"/>
                </a:solidFill>
              </a:rPr>
              <a:t>not</a:t>
            </a:r>
            <a:r>
              <a:rPr lang="en-US" dirty="0" smtClean="0"/>
              <a:t> </a:t>
            </a:r>
            <a:r>
              <a:rPr lang="en-US" u="sng" dirty="0" smtClean="0">
                <a:solidFill>
                  <a:srgbClr val="0000FF"/>
                </a:solidFill>
              </a:rPr>
              <a:t>covered in scope </a:t>
            </a:r>
            <a:br>
              <a:rPr lang="en-US" u="sng" dirty="0" smtClean="0">
                <a:solidFill>
                  <a:srgbClr val="0000FF"/>
                </a:solidFill>
              </a:rPr>
            </a:br>
            <a:r>
              <a:rPr lang="en-US" u="sng" dirty="0" smtClean="0">
                <a:solidFill>
                  <a:srgbClr val="0000FF"/>
                </a:solidFill>
              </a:rPr>
              <a:t>of AAMA/WDMA/CSA 101/I.S. 2/A440 NAFS </a:t>
            </a:r>
            <a:br>
              <a:rPr lang="en-US" u="sng" dirty="0" smtClean="0">
                <a:solidFill>
                  <a:srgbClr val="0000FF"/>
                </a:solidFill>
              </a:rPr>
            </a:br>
            <a:r>
              <a:rPr lang="en-US" u="sng" dirty="0" smtClean="0">
                <a:solidFill>
                  <a:srgbClr val="0000FF"/>
                </a:solidFill>
              </a:rPr>
              <a:t>North American Fenestration Standard/Specification </a:t>
            </a:r>
            <a:br>
              <a:rPr lang="en-US" u="sng" dirty="0" smtClean="0">
                <a:solidFill>
                  <a:srgbClr val="0000FF"/>
                </a:solidFill>
              </a:rPr>
            </a:br>
            <a:r>
              <a:rPr lang="en-US" u="sng" dirty="0" smtClean="0">
                <a:solidFill>
                  <a:srgbClr val="0000FF"/>
                </a:solidFill>
              </a:rPr>
              <a:t>for Windows, Doors and Skylights</a:t>
            </a:r>
          </a:p>
          <a:p>
            <a:r>
              <a:rPr lang="en-US" u="sng" dirty="0" smtClean="0">
                <a:solidFill>
                  <a:srgbClr val="0000FF"/>
                </a:solidFill>
              </a:rPr>
              <a:t>Compliance path</a:t>
            </a:r>
          </a:p>
          <a:p>
            <a:pPr lvl="1"/>
            <a:r>
              <a:rPr lang="en-US" u="sng" dirty="0" smtClean="0">
                <a:solidFill>
                  <a:srgbClr val="0000FF"/>
                </a:solidFill>
              </a:rPr>
              <a:t>Subsections 9.7.5. and 9.7.6., or</a:t>
            </a:r>
          </a:p>
          <a:p>
            <a:pPr lvl="1"/>
            <a:r>
              <a:rPr lang="en-US" u="sng" dirty="0" smtClean="0">
                <a:solidFill>
                  <a:srgbClr val="0000FF"/>
                </a:solidFill>
              </a:rPr>
              <a:t>Subsections 9.7.4. and 9.7.6, or</a:t>
            </a:r>
          </a:p>
          <a:p>
            <a:pPr lvl="1"/>
            <a:r>
              <a:rPr lang="en-US" u="sng" dirty="0" smtClean="0">
                <a:solidFill>
                  <a:srgbClr val="0000FF"/>
                </a:solidFill>
              </a:rPr>
              <a:t>Design to Part 5</a:t>
            </a:r>
          </a:p>
          <a:p>
            <a:r>
              <a:rPr lang="en-US" u="sng" dirty="0" smtClean="0">
                <a:solidFill>
                  <a:srgbClr val="0000FF"/>
                </a:solidFill>
              </a:rPr>
              <a:t>Glass for site-built products shall comply with Section 9.6</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626" name="Rectangle 2"/>
          <p:cNvSpPr>
            <a:spLocks noGrp="1" noChangeArrowheads="1"/>
          </p:cNvSpPr>
          <p:nvPr>
            <p:ph type="title"/>
          </p:nvPr>
        </p:nvSpPr>
        <p:spPr/>
        <p:txBody>
          <a:bodyPr/>
          <a:lstStyle/>
          <a:p>
            <a:r>
              <a:rPr lang="en-US" smtClean="0"/>
              <a:t>9.7.5. Resistance to Forced Entry</a:t>
            </a:r>
            <a:endParaRPr lang="en-US" dirty="0"/>
          </a:p>
        </p:txBody>
      </p:sp>
      <p:sp>
        <p:nvSpPr>
          <p:cNvPr id="794627" name="Rectangle 3"/>
          <p:cNvSpPr>
            <a:spLocks noGrp="1" noChangeArrowheads="1"/>
          </p:cNvSpPr>
          <p:nvPr>
            <p:ph type="body" idx="1"/>
          </p:nvPr>
        </p:nvSpPr>
        <p:spPr>
          <a:xfrm>
            <a:off x="304800" y="1601999"/>
            <a:ext cx="8839200" cy="4435729"/>
          </a:xfrm>
        </p:spPr>
        <p:txBody>
          <a:bodyPr/>
          <a:lstStyle/>
          <a:p>
            <a:r>
              <a:rPr lang="en-US" dirty="0" smtClean="0"/>
              <a:t>Resistance to forced entry for doors (existing requirements)</a:t>
            </a:r>
          </a:p>
          <a:p>
            <a:pPr lvl="1"/>
            <a:r>
              <a:rPr lang="en-CA" dirty="0" smtClean="0"/>
              <a:t>Applies to swinging doors </a:t>
            </a:r>
          </a:p>
          <a:p>
            <a:pPr lvl="2"/>
            <a:r>
              <a:rPr lang="en-CA" dirty="0" smtClean="0"/>
              <a:t>Entrance to dwelling units</a:t>
            </a:r>
          </a:p>
          <a:p>
            <a:pPr lvl="2"/>
            <a:r>
              <a:rPr lang="en-CA" dirty="0" smtClean="0"/>
              <a:t>Between dwelling units and attached garages</a:t>
            </a:r>
          </a:p>
          <a:p>
            <a:pPr lvl="2"/>
            <a:r>
              <a:rPr lang="en-CA" dirty="0" smtClean="0"/>
              <a:t>Access from a storage garage to a dwelling unit</a:t>
            </a:r>
            <a:endParaRPr lang="en-US" dirty="0" smtClean="0"/>
          </a:p>
          <a:p>
            <a:pPr lvl="1"/>
            <a:r>
              <a:rPr lang="en-US" dirty="0" smtClean="0"/>
              <a:t>Types of doors, hardware, deadbolts etc.</a:t>
            </a:r>
          </a:p>
          <a:p>
            <a:r>
              <a:rPr lang="en-US" dirty="0" smtClean="0"/>
              <a:t>Resistance to forced entry for windows</a:t>
            </a:r>
          </a:p>
          <a:p>
            <a:pPr lvl="1"/>
            <a:r>
              <a:rPr lang="en-US" dirty="0" smtClean="0"/>
              <a:t>Windows within 2 m from the ground</a:t>
            </a:r>
          </a:p>
          <a:p>
            <a:pPr lvl="1"/>
            <a:r>
              <a:rPr lang="en-US" dirty="0" smtClean="0"/>
              <a:t>Shall conform to </a:t>
            </a:r>
            <a:r>
              <a:rPr lang="en-US" u="sng" dirty="0" smtClean="0">
                <a:solidFill>
                  <a:srgbClr val="0000FF"/>
                </a:solidFill>
              </a:rPr>
              <a:t>Clause 5.3.5 NAFS</a:t>
            </a:r>
          </a:p>
          <a:p>
            <a:pPr lvl="2"/>
            <a:r>
              <a:rPr lang="en-CA" dirty="0" smtClean="0"/>
              <a:t>References ASTM F 588 for primary window (without screens)</a:t>
            </a:r>
          </a:p>
          <a:p>
            <a:pPr lvl="2"/>
            <a:r>
              <a:rPr lang="en-CA" dirty="0" smtClean="0"/>
              <a:t>Requires minimum Grade 10 restraint</a:t>
            </a:r>
            <a:endParaRPr lang="en-US" dirty="0" smtClean="0"/>
          </a:p>
        </p:txBody>
      </p:sp>
      <p:pic>
        <p:nvPicPr>
          <p:cNvPr id="4" name="Picture 8" descr="door"/>
          <p:cNvPicPr>
            <a:picLocks noChangeAspect="1" noChangeArrowheads="1"/>
          </p:cNvPicPr>
          <p:nvPr/>
        </p:nvPicPr>
        <p:blipFill>
          <a:blip r:embed="rId3" cstate="print"/>
          <a:srcRect/>
          <a:stretch>
            <a:fillRect/>
          </a:stretch>
        </p:blipFill>
        <p:spPr bwMode="auto">
          <a:xfrm>
            <a:off x="7275422" y="2295654"/>
            <a:ext cx="1500278" cy="2363131"/>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22" name="Rectangle 2"/>
          <p:cNvSpPr>
            <a:spLocks noGrp="1" noChangeArrowheads="1"/>
          </p:cNvSpPr>
          <p:nvPr>
            <p:ph type="title"/>
          </p:nvPr>
        </p:nvSpPr>
        <p:spPr/>
        <p:txBody>
          <a:bodyPr/>
          <a:lstStyle/>
          <a:p>
            <a:r>
              <a:rPr lang="en-US" smtClean="0"/>
              <a:t>9.7.6. Installation</a:t>
            </a:r>
            <a:endParaRPr lang="en-US" dirty="0"/>
          </a:p>
        </p:txBody>
      </p:sp>
      <p:sp>
        <p:nvSpPr>
          <p:cNvPr id="798723" name="Rectangle 3"/>
          <p:cNvSpPr>
            <a:spLocks noGrp="1" noChangeArrowheads="1"/>
          </p:cNvSpPr>
          <p:nvPr>
            <p:ph type="body" idx="1"/>
          </p:nvPr>
        </p:nvSpPr>
        <p:spPr/>
        <p:txBody>
          <a:bodyPr/>
          <a:lstStyle/>
          <a:p>
            <a:r>
              <a:rPr lang="en-US" u="sng" dirty="0" smtClean="0">
                <a:solidFill>
                  <a:srgbClr val="0000FF"/>
                </a:solidFill>
              </a:rPr>
              <a:t>All fenestration products have to conform with CSA A440.4 </a:t>
            </a:r>
          </a:p>
          <a:p>
            <a:pPr lvl="1"/>
            <a:r>
              <a:rPr lang="en-US" u="sng" dirty="0" smtClean="0">
                <a:solidFill>
                  <a:srgbClr val="0000FF"/>
                </a:solidFill>
              </a:rPr>
              <a:t>Plywood shims can be used </a:t>
            </a:r>
          </a:p>
          <a:p>
            <a:pPr lvl="1"/>
            <a:r>
              <a:rPr lang="en-US" u="sng" dirty="0" smtClean="0">
                <a:solidFill>
                  <a:srgbClr val="0000FF"/>
                </a:solidFill>
              </a:rPr>
              <a:t>Follow 9.27. for proper detailing of </a:t>
            </a:r>
          </a:p>
          <a:p>
            <a:pPr lvl="2"/>
            <a:r>
              <a:rPr lang="en-US" u="sng" dirty="0" smtClean="0">
                <a:solidFill>
                  <a:srgbClr val="0000FF"/>
                </a:solidFill>
              </a:rPr>
              <a:t>flashing and </a:t>
            </a:r>
          </a:p>
          <a:p>
            <a:pPr lvl="2"/>
            <a:r>
              <a:rPr lang="en-US" u="sng" dirty="0" smtClean="0">
                <a:solidFill>
                  <a:srgbClr val="0000FF"/>
                </a:solidFill>
              </a:rPr>
              <a:t>wall-window junctions</a:t>
            </a:r>
          </a:p>
          <a:p>
            <a:r>
              <a:rPr lang="en-US" u="sng" dirty="0" smtClean="0">
                <a:solidFill>
                  <a:srgbClr val="0000FF"/>
                </a:solidFill>
              </a:rPr>
              <a:t>Manufactured, pre-assembled and field-assembled products shall conform to manufacturer’s instructions </a:t>
            </a:r>
            <a:br>
              <a:rPr lang="en-US" u="sng" dirty="0" smtClean="0">
                <a:solidFill>
                  <a:srgbClr val="0000FF"/>
                </a:solidFill>
              </a:rPr>
            </a:br>
            <a:r>
              <a:rPr lang="en-US" u="sng" dirty="0" smtClean="0">
                <a:solidFill>
                  <a:srgbClr val="0000FF"/>
                </a:solidFill>
              </a:rPr>
              <a:t>(i.e. not site-built)</a:t>
            </a:r>
          </a:p>
          <a:p>
            <a:r>
              <a:rPr lang="en-US" dirty="0" smtClean="0"/>
              <a:t>Seal fenestration products to air barriers </a:t>
            </a:r>
            <a:r>
              <a:rPr lang="en-US" u="sng" dirty="0" smtClean="0">
                <a:solidFill>
                  <a:srgbClr val="0000FF"/>
                </a:solidFill>
              </a:rPr>
              <a:t>and </a:t>
            </a:r>
            <a:r>
              <a:rPr lang="en-US" u="sng" dirty="0" err="1" smtClean="0">
                <a:solidFill>
                  <a:srgbClr val="0000FF"/>
                </a:solidFill>
              </a:rPr>
              <a:t>vapour</a:t>
            </a:r>
            <a:r>
              <a:rPr lang="en-US" u="sng" dirty="0" smtClean="0">
                <a:solidFill>
                  <a:srgbClr val="0000FF"/>
                </a:solidFill>
              </a:rPr>
              <a:t> barriers</a:t>
            </a:r>
            <a:endParaRPr lang="en-US" u="sng" dirty="0">
              <a:solidFill>
                <a:srgbClr val="0000FF"/>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9746" name="Rectangle 2"/>
          <p:cNvSpPr>
            <a:spLocks noGrp="1" noChangeArrowheads="1"/>
          </p:cNvSpPr>
          <p:nvPr>
            <p:ph type="title"/>
          </p:nvPr>
        </p:nvSpPr>
        <p:spPr/>
        <p:txBody>
          <a:bodyPr/>
          <a:lstStyle/>
          <a:p>
            <a:r>
              <a:rPr lang="en-US" smtClean="0"/>
              <a:t>9.7.6. Sealants, Trim and Flashing</a:t>
            </a:r>
            <a:endParaRPr lang="en-US" dirty="0"/>
          </a:p>
        </p:txBody>
      </p:sp>
      <p:sp>
        <p:nvSpPr>
          <p:cNvPr id="799747" name="Rectangle 3"/>
          <p:cNvSpPr>
            <a:spLocks noGrp="1" noChangeArrowheads="1"/>
          </p:cNvSpPr>
          <p:nvPr>
            <p:ph type="body" idx="1"/>
          </p:nvPr>
        </p:nvSpPr>
        <p:spPr/>
        <p:txBody>
          <a:bodyPr/>
          <a:lstStyle/>
          <a:p>
            <a:r>
              <a:rPr lang="en-US" dirty="0" smtClean="0"/>
              <a:t>All existing requirements </a:t>
            </a:r>
          </a:p>
          <a:p>
            <a:r>
              <a:rPr lang="en-US" u="sng" dirty="0" smtClean="0">
                <a:solidFill>
                  <a:srgbClr val="0000FF"/>
                </a:solidFill>
              </a:rPr>
              <a:t>Now apply to all windows, doors and skylights </a:t>
            </a:r>
          </a:p>
          <a:p>
            <a:pPr lvl="1"/>
            <a:r>
              <a:rPr lang="en-US" dirty="0" smtClean="0"/>
              <a:t>Compatibility of sealant materials required</a:t>
            </a:r>
          </a:p>
          <a:p>
            <a:pPr lvl="1"/>
            <a:r>
              <a:rPr lang="en-US" dirty="0" smtClean="0"/>
              <a:t>Construct flashing according to 9.27.</a:t>
            </a:r>
          </a:p>
          <a:p>
            <a:pPr lvl="1"/>
            <a:r>
              <a:rPr lang="en-US" dirty="0" smtClean="0"/>
              <a:t>Apply sealants between windows and cladding according to 9.27.</a:t>
            </a:r>
          </a:p>
          <a:p>
            <a:pPr lvl="1"/>
            <a:r>
              <a:rPr lang="en-US" dirty="0" smtClean="0"/>
              <a:t>Protect aluminum parts in contact with edges of masonry, concrete, stucco or plaster with alkali-resistant coating</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9746" name="Rectangle 2"/>
          <p:cNvSpPr>
            <a:spLocks noGrp="1" noChangeArrowheads="1"/>
          </p:cNvSpPr>
          <p:nvPr>
            <p:ph type="title"/>
          </p:nvPr>
        </p:nvSpPr>
        <p:spPr/>
        <p:txBody>
          <a:bodyPr/>
          <a:lstStyle/>
          <a:p>
            <a:r>
              <a:rPr lang="en-US" dirty="0" smtClean="0"/>
              <a:t>9.27.4. and 5.10. Sealants</a:t>
            </a:r>
            <a:endParaRPr lang="en-US" dirty="0"/>
          </a:p>
        </p:txBody>
      </p:sp>
      <p:sp>
        <p:nvSpPr>
          <p:cNvPr id="799747" name="Rectangle 3"/>
          <p:cNvSpPr>
            <a:spLocks noGrp="1" noChangeArrowheads="1"/>
          </p:cNvSpPr>
          <p:nvPr>
            <p:ph type="body" idx="1"/>
          </p:nvPr>
        </p:nvSpPr>
        <p:spPr/>
        <p:txBody>
          <a:bodyPr/>
          <a:lstStyle/>
          <a:p>
            <a:r>
              <a:rPr lang="en-US" dirty="0" smtClean="0"/>
              <a:t>No testing and certification available</a:t>
            </a:r>
          </a:p>
          <a:p>
            <a:r>
              <a:rPr lang="en-US" dirty="0" smtClean="0"/>
              <a:t>Liability for industry</a:t>
            </a:r>
          </a:p>
          <a:p>
            <a:r>
              <a:rPr lang="en-US" dirty="0" smtClean="0"/>
              <a:t>Deletion of out-dated CGSB standards</a:t>
            </a:r>
          </a:p>
          <a:p>
            <a:pPr lvl="1"/>
            <a:r>
              <a:rPr lang="en-US" strike="sngStrike" dirty="0" smtClean="0">
                <a:solidFill>
                  <a:srgbClr val="FF0000"/>
                </a:solidFill>
              </a:rPr>
              <a:t>CGSB</a:t>
            </a:r>
            <a:r>
              <a:rPr lang="en-GB" strike="sngStrike" dirty="0" smtClean="0">
                <a:solidFill>
                  <a:srgbClr val="FF0000"/>
                </a:solidFill>
              </a:rPr>
              <a:t> </a:t>
            </a:r>
            <a:r>
              <a:rPr lang="en-US" strike="sngStrike" dirty="0" smtClean="0">
                <a:solidFill>
                  <a:srgbClr val="FF0000"/>
                </a:solidFill>
              </a:rPr>
              <a:t>9-GP-5M</a:t>
            </a:r>
            <a:r>
              <a:rPr lang="en-GB" strike="sngStrike" dirty="0" smtClean="0">
                <a:solidFill>
                  <a:srgbClr val="FF0000"/>
                </a:solidFill>
              </a:rPr>
              <a:t> “</a:t>
            </a:r>
            <a:r>
              <a:rPr lang="en-US" strike="sngStrike" dirty="0" smtClean="0">
                <a:solidFill>
                  <a:srgbClr val="FF0000"/>
                </a:solidFill>
              </a:rPr>
              <a:t>Sealing Compound, One Component, Acrylic Base, Solvent Curing”</a:t>
            </a:r>
            <a:endParaRPr lang="en-GB" strike="sngStrike" dirty="0" smtClean="0">
              <a:solidFill>
                <a:srgbClr val="FF0000"/>
              </a:solidFill>
            </a:endParaRPr>
          </a:p>
          <a:p>
            <a:pPr lvl="1"/>
            <a:r>
              <a:rPr lang="en-US" strike="sngStrike" dirty="0" smtClean="0">
                <a:solidFill>
                  <a:srgbClr val="FF0000"/>
                </a:solidFill>
              </a:rPr>
              <a:t>CAN/CGSB-19.13-M</a:t>
            </a:r>
            <a:r>
              <a:rPr lang="en-GB" strike="sngStrike" dirty="0" smtClean="0">
                <a:solidFill>
                  <a:srgbClr val="FF0000"/>
                </a:solidFill>
              </a:rPr>
              <a:t> “</a:t>
            </a:r>
            <a:r>
              <a:rPr lang="en-US" strike="sngStrike" dirty="0" smtClean="0">
                <a:solidFill>
                  <a:srgbClr val="FF0000"/>
                </a:solidFill>
              </a:rPr>
              <a:t>Sealing Compound, One-Component, Elastomeric, Chemical Curing”</a:t>
            </a:r>
            <a:endParaRPr lang="en-GB" strike="sngStrike" dirty="0" smtClean="0">
              <a:solidFill>
                <a:srgbClr val="FF0000"/>
              </a:solidFill>
            </a:endParaRPr>
          </a:p>
          <a:p>
            <a:pPr lvl="1"/>
            <a:r>
              <a:rPr lang="en-US" strike="sngStrike" dirty="0" smtClean="0">
                <a:solidFill>
                  <a:srgbClr val="FF0000"/>
                </a:solidFill>
              </a:rPr>
              <a:t>CGSB</a:t>
            </a:r>
            <a:r>
              <a:rPr lang="en-GB" strike="sngStrike" dirty="0" smtClean="0">
                <a:solidFill>
                  <a:srgbClr val="FF0000"/>
                </a:solidFill>
              </a:rPr>
              <a:t> </a:t>
            </a:r>
            <a:r>
              <a:rPr lang="en-US" strike="sngStrike" dirty="0" smtClean="0">
                <a:solidFill>
                  <a:srgbClr val="FF0000"/>
                </a:solidFill>
              </a:rPr>
              <a:t>19-GP-14M</a:t>
            </a:r>
            <a:r>
              <a:rPr lang="en-GB" strike="sngStrike" dirty="0" smtClean="0">
                <a:solidFill>
                  <a:srgbClr val="FF0000"/>
                </a:solidFill>
              </a:rPr>
              <a:t> “</a:t>
            </a:r>
            <a:r>
              <a:rPr lang="en-US" strike="sngStrike" dirty="0" smtClean="0">
                <a:solidFill>
                  <a:srgbClr val="FF0000"/>
                </a:solidFill>
              </a:rPr>
              <a:t>Sealing Compound, One Component, Butyl-</a:t>
            </a:r>
            <a:r>
              <a:rPr lang="en-US" strike="sngStrike" dirty="0" err="1" smtClean="0">
                <a:solidFill>
                  <a:srgbClr val="FF0000"/>
                </a:solidFill>
              </a:rPr>
              <a:t>Polyisobutylene</a:t>
            </a:r>
            <a:r>
              <a:rPr lang="en-US" strike="sngStrike" dirty="0" smtClean="0">
                <a:solidFill>
                  <a:srgbClr val="FF0000"/>
                </a:solidFill>
              </a:rPr>
              <a:t> Polymer Base, Solvent Curing”</a:t>
            </a:r>
            <a:endParaRPr lang="en-GB" strike="sngStrike" dirty="0" smtClean="0">
              <a:solidFill>
                <a:srgbClr val="FF0000"/>
              </a:solidFill>
            </a:endParaRPr>
          </a:p>
          <a:p>
            <a:pPr lvl="1"/>
            <a:r>
              <a:rPr lang="en-US" strike="sngStrike" dirty="0" smtClean="0">
                <a:solidFill>
                  <a:srgbClr val="FF0000"/>
                </a:solidFill>
              </a:rPr>
              <a:t>CAN/CGSB-19.24-M</a:t>
            </a:r>
            <a:r>
              <a:rPr lang="en-GB" strike="sngStrike" dirty="0" smtClean="0">
                <a:solidFill>
                  <a:srgbClr val="FF0000"/>
                </a:solidFill>
              </a:rPr>
              <a:t> “</a:t>
            </a:r>
            <a:r>
              <a:rPr lang="en-US" strike="sngStrike" dirty="0" err="1" smtClean="0">
                <a:solidFill>
                  <a:srgbClr val="FF0000"/>
                </a:solidFill>
              </a:rPr>
              <a:t>Multicomponent</a:t>
            </a:r>
            <a:r>
              <a:rPr lang="en-US" strike="sngStrike" dirty="0" smtClean="0">
                <a:solidFill>
                  <a:srgbClr val="FF0000"/>
                </a:solidFill>
              </a:rPr>
              <a:t>, Chemical-Curing Sealing Compound”</a:t>
            </a:r>
          </a:p>
          <a:p>
            <a:r>
              <a:rPr lang="en-US" dirty="0" smtClean="0"/>
              <a:t>Ensuring equivalent performance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9746" name="Rectangle 2"/>
          <p:cNvSpPr>
            <a:spLocks noGrp="1" noChangeArrowheads="1"/>
          </p:cNvSpPr>
          <p:nvPr>
            <p:ph type="title"/>
          </p:nvPr>
        </p:nvSpPr>
        <p:spPr/>
        <p:txBody>
          <a:bodyPr/>
          <a:lstStyle/>
          <a:p>
            <a:r>
              <a:rPr lang="en-US" dirty="0" smtClean="0"/>
              <a:t>9.27.4. and 5.10. Sealants</a:t>
            </a:r>
            <a:endParaRPr lang="en-US" dirty="0"/>
          </a:p>
        </p:txBody>
      </p:sp>
      <p:sp>
        <p:nvSpPr>
          <p:cNvPr id="799747" name="Rectangle 3"/>
          <p:cNvSpPr>
            <a:spLocks noGrp="1" noChangeArrowheads="1"/>
          </p:cNvSpPr>
          <p:nvPr>
            <p:ph type="body" idx="1"/>
          </p:nvPr>
        </p:nvSpPr>
        <p:spPr/>
        <p:txBody>
          <a:bodyPr/>
          <a:lstStyle/>
          <a:p>
            <a:r>
              <a:rPr lang="en-US" dirty="0" smtClean="0"/>
              <a:t>Addition of ASTM standards</a:t>
            </a:r>
          </a:p>
          <a:p>
            <a:pPr lvl="1"/>
            <a:r>
              <a:rPr lang="en-CA" u="sng" dirty="0" smtClean="0">
                <a:solidFill>
                  <a:srgbClr val="0000FF"/>
                </a:solidFill>
              </a:rPr>
              <a:t>ASTM</a:t>
            </a:r>
            <a:r>
              <a:rPr lang="en-GB" u="sng" dirty="0" smtClean="0">
                <a:solidFill>
                  <a:srgbClr val="0000FF"/>
                </a:solidFill>
              </a:rPr>
              <a:t> </a:t>
            </a:r>
            <a:r>
              <a:rPr lang="en-CA" u="sng" dirty="0" smtClean="0">
                <a:solidFill>
                  <a:srgbClr val="0000FF"/>
                </a:solidFill>
              </a:rPr>
              <a:t>C 834</a:t>
            </a:r>
            <a:r>
              <a:rPr lang="en-CA" u="sng" baseline="30000" dirty="0" smtClean="0">
                <a:solidFill>
                  <a:srgbClr val="0000FF"/>
                </a:solidFill>
              </a:rPr>
              <a:t> </a:t>
            </a:r>
            <a:r>
              <a:rPr lang="en-GB" u="sng" dirty="0" smtClean="0">
                <a:solidFill>
                  <a:srgbClr val="0000FF"/>
                </a:solidFill>
              </a:rPr>
              <a:t>“</a:t>
            </a:r>
            <a:r>
              <a:rPr lang="en-CA" u="sng" dirty="0" smtClean="0">
                <a:solidFill>
                  <a:srgbClr val="0000FF"/>
                </a:solidFill>
              </a:rPr>
              <a:t>Latex Sealing Compounds”</a:t>
            </a:r>
            <a:endParaRPr lang="en-GB" u="sng" dirty="0" smtClean="0">
              <a:solidFill>
                <a:srgbClr val="0000FF"/>
              </a:solidFill>
            </a:endParaRPr>
          </a:p>
          <a:p>
            <a:pPr lvl="1"/>
            <a:r>
              <a:rPr lang="en-CA" u="sng" dirty="0" smtClean="0">
                <a:solidFill>
                  <a:srgbClr val="0000FF"/>
                </a:solidFill>
              </a:rPr>
              <a:t>ASTM</a:t>
            </a:r>
            <a:r>
              <a:rPr lang="en-GB" u="sng" dirty="0" smtClean="0">
                <a:solidFill>
                  <a:srgbClr val="0000FF"/>
                </a:solidFill>
              </a:rPr>
              <a:t> </a:t>
            </a:r>
            <a:r>
              <a:rPr lang="en-CA" u="sng" dirty="0" smtClean="0">
                <a:solidFill>
                  <a:srgbClr val="0000FF"/>
                </a:solidFill>
              </a:rPr>
              <a:t>C 920</a:t>
            </a:r>
            <a:r>
              <a:rPr lang="en-GB" u="sng" dirty="0" smtClean="0">
                <a:solidFill>
                  <a:srgbClr val="0000FF"/>
                </a:solidFill>
              </a:rPr>
              <a:t> “</a:t>
            </a:r>
            <a:r>
              <a:rPr lang="en-CA" u="sng" dirty="0" smtClean="0">
                <a:solidFill>
                  <a:srgbClr val="0000FF"/>
                </a:solidFill>
              </a:rPr>
              <a:t>Elastomeric Joint Sealants”</a:t>
            </a:r>
            <a:endParaRPr lang="en-GB" u="sng" dirty="0" smtClean="0">
              <a:solidFill>
                <a:srgbClr val="0000FF"/>
              </a:solidFill>
            </a:endParaRPr>
          </a:p>
          <a:p>
            <a:pPr lvl="1"/>
            <a:r>
              <a:rPr lang="en-CA" u="sng" dirty="0" smtClean="0">
                <a:solidFill>
                  <a:srgbClr val="0000FF"/>
                </a:solidFill>
              </a:rPr>
              <a:t>ASTM</a:t>
            </a:r>
            <a:r>
              <a:rPr lang="en-GB" u="sng" dirty="0" smtClean="0">
                <a:solidFill>
                  <a:srgbClr val="0000FF"/>
                </a:solidFill>
              </a:rPr>
              <a:t> </a:t>
            </a:r>
            <a:r>
              <a:rPr lang="en-CA" u="sng" dirty="0" smtClean="0">
                <a:solidFill>
                  <a:srgbClr val="0000FF"/>
                </a:solidFill>
              </a:rPr>
              <a:t>C 1184</a:t>
            </a:r>
            <a:r>
              <a:rPr lang="en-GB" u="sng" dirty="0" smtClean="0">
                <a:solidFill>
                  <a:srgbClr val="0000FF"/>
                </a:solidFill>
              </a:rPr>
              <a:t> “</a:t>
            </a:r>
            <a:r>
              <a:rPr lang="en-CA" u="sng" dirty="0" smtClean="0">
                <a:solidFill>
                  <a:srgbClr val="0000FF"/>
                </a:solidFill>
              </a:rPr>
              <a:t>Structural Silicone Sealants”</a:t>
            </a:r>
            <a:endParaRPr lang="en-GB" u="sng" dirty="0" smtClean="0">
              <a:solidFill>
                <a:srgbClr val="0000FF"/>
              </a:solidFill>
            </a:endParaRPr>
          </a:p>
          <a:p>
            <a:pPr lvl="1"/>
            <a:r>
              <a:rPr lang="en-CA" u="sng" dirty="0" smtClean="0">
                <a:solidFill>
                  <a:srgbClr val="0000FF"/>
                </a:solidFill>
              </a:rPr>
              <a:t>ASTM</a:t>
            </a:r>
            <a:r>
              <a:rPr lang="en-GB" u="sng" dirty="0" smtClean="0">
                <a:solidFill>
                  <a:srgbClr val="0000FF"/>
                </a:solidFill>
              </a:rPr>
              <a:t> </a:t>
            </a:r>
            <a:r>
              <a:rPr lang="en-CA" u="sng" dirty="0" smtClean="0">
                <a:solidFill>
                  <a:srgbClr val="0000FF"/>
                </a:solidFill>
              </a:rPr>
              <a:t>C 1311</a:t>
            </a:r>
            <a:r>
              <a:rPr lang="en-CA" u="sng" baseline="30000" dirty="0" smtClean="0">
                <a:solidFill>
                  <a:srgbClr val="0000FF"/>
                </a:solidFill>
              </a:rPr>
              <a:t> “</a:t>
            </a:r>
            <a:r>
              <a:rPr lang="en-CA" u="sng" dirty="0" smtClean="0">
                <a:solidFill>
                  <a:srgbClr val="0000FF"/>
                </a:solidFill>
              </a:rPr>
              <a:t>Solvent Release Sealants”</a:t>
            </a:r>
            <a:endParaRPr lang="en-GB" u="sng" dirty="0" smtClean="0">
              <a:solidFill>
                <a:srgbClr val="0000FF"/>
              </a:solidFill>
            </a:endParaRPr>
          </a:p>
          <a:p>
            <a:pPr lvl="1"/>
            <a:r>
              <a:rPr lang="en-CA" u="sng" dirty="0" smtClean="0">
                <a:solidFill>
                  <a:srgbClr val="0000FF"/>
                </a:solidFill>
              </a:rPr>
              <a:t>ASTM</a:t>
            </a:r>
            <a:r>
              <a:rPr lang="en-GB" u="sng" dirty="0" smtClean="0">
                <a:solidFill>
                  <a:srgbClr val="0000FF"/>
                </a:solidFill>
              </a:rPr>
              <a:t> </a:t>
            </a:r>
            <a:r>
              <a:rPr lang="en-CA" u="sng" dirty="0" smtClean="0">
                <a:solidFill>
                  <a:srgbClr val="0000FF"/>
                </a:solidFill>
              </a:rPr>
              <a:t>C 1330</a:t>
            </a:r>
            <a:r>
              <a:rPr lang="en-GB" u="sng" dirty="0" smtClean="0">
                <a:solidFill>
                  <a:srgbClr val="0000FF"/>
                </a:solidFill>
              </a:rPr>
              <a:t> “</a:t>
            </a:r>
            <a:r>
              <a:rPr lang="en-CA" u="sng" dirty="0" smtClean="0">
                <a:solidFill>
                  <a:srgbClr val="0000FF"/>
                </a:solidFill>
              </a:rPr>
              <a:t>Cylindrical Sealant Backing for Use with Cold Liquid Applied Sealants”</a:t>
            </a:r>
          </a:p>
          <a:p>
            <a:r>
              <a:rPr lang="en-US" dirty="0" smtClean="0"/>
              <a:t>Referencing up-to-date standards for sealant products</a:t>
            </a:r>
          </a:p>
          <a:p>
            <a:r>
              <a:rPr lang="en-US" dirty="0" smtClean="0"/>
              <a:t>Relevant and new sealant product categories</a:t>
            </a:r>
          </a:p>
          <a:p>
            <a:r>
              <a:rPr lang="en-US" dirty="0" smtClean="0"/>
              <a:t>A standard for backer rods</a:t>
            </a:r>
            <a:endParaRPr lang="en-CA" dirty="0" smtClean="0"/>
          </a:p>
          <a:p>
            <a:pPr lvl="1"/>
            <a:endParaRPr lang="en-CA" dirty="0" smtClean="0"/>
          </a:p>
          <a:p>
            <a:pPr lvl="1">
              <a:buNone/>
            </a:pPr>
            <a:endParaRPr lang="en-GB" dirty="0" smtClean="0"/>
          </a:p>
        </p:txBody>
      </p:sp>
      <p:pic>
        <p:nvPicPr>
          <p:cNvPr id="37890" name="Picture 2"/>
          <p:cNvPicPr>
            <a:picLocks noChangeAspect="1" noChangeArrowheads="1"/>
          </p:cNvPicPr>
          <p:nvPr/>
        </p:nvPicPr>
        <p:blipFill>
          <a:blip r:embed="rId3" cstate="print"/>
          <a:srcRect l="8109" t="6389" r="6613" b="15186"/>
          <a:stretch>
            <a:fillRect/>
          </a:stretch>
        </p:blipFill>
        <p:spPr bwMode="auto">
          <a:xfrm>
            <a:off x="6828139" y="1616111"/>
            <a:ext cx="2030680" cy="1852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EALANTJOINTClipboard01.jpg"/>
          <p:cNvPicPr>
            <a:picLocks noChangeAspect="1"/>
          </p:cNvPicPr>
          <p:nvPr/>
        </p:nvPicPr>
        <p:blipFill>
          <a:blip r:embed="rId3" cstate="print"/>
          <a:srcRect l="9888" r="9336"/>
          <a:stretch>
            <a:fillRect/>
          </a:stretch>
        </p:blipFill>
        <p:spPr>
          <a:xfrm>
            <a:off x="6522035" y="3509246"/>
            <a:ext cx="2458192" cy="1574781"/>
          </a:xfrm>
          <a:prstGeom prst="rect">
            <a:avLst/>
          </a:prstGeom>
        </p:spPr>
      </p:pic>
      <p:pic>
        <p:nvPicPr>
          <p:cNvPr id="4" name="Picture 3" descr="SEALANT_MOVEMENT.jpg"/>
          <p:cNvPicPr>
            <a:picLocks noChangeAspect="1"/>
          </p:cNvPicPr>
          <p:nvPr/>
        </p:nvPicPr>
        <p:blipFill>
          <a:blip r:embed="rId4" cstate="print"/>
          <a:srcRect l="12531" r="6443"/>
          <a:stretch>
            <a:fillRect/>
          </a:stretch>
        </p:blipFill>
        <p:spPr>
          <a:xfrm>
            <a:off x="6615091" y="1297503"/>
            <a:ext cx="2365136" cy="2124289"/>
          </a:xfrm>
          <a:prstGeom prst="rect">
            <a:avLst/>
          </a:prstGeom>
        </p:spPr>
      </p:pic>
      <p:sp>
        <p:nvSpPr>
          <p:cNvPr id="799746" name="Rectangle 2"/>
          <p:cNvSpPr>
            <a:spLocks noGrp="1" noChangeArrowheads="1"/>
          </p:cNvSpPr>
          <p:nvPr>
            <p:ph type="title"/>
          </p:nvPr>
        </p:nvSpPr>
        <p:spPr/>
        <p:txBody>
          <a:bodyPr/>
          <a:lstStyle/>
          <a:p>
            <a:r>
              <a:rPr lang="en-US" dirty="0" smtClean="0"/>
              <a:t>9.27.4. and 5.10. Sealants</a:t>
            </a:r>
            <a:endParaRPr lang="en-US" dirty="0"/>
          </a:p>
        </p:txBody>
      </p:sp>
      <p:sp>
        <p:nvSpPr>
          <p:cNvPr id="799747" name="Rectangle 3"/>
          <p:cNvSpPr>
            <a:spLocks noGrp="1" noChangeArrowheads="1"/>
          </p:cNvSpPr>
          <p:nvPr>
            <p:ph type="body" idx="1"/>
          </p:nvPr>
        </p:nvSpPr>
        <p:spPr/>
        <p:txBody>
          <a:bodyPr/>
          <a:lstStyle/>
          <a:p>
            <a:r>
              <a:rPr lang="en-US" dirty="0" smtClean="0"/>
              <a:t>Addition of Appendix Notes</a:t>
            </a:r>
          </a:p>
          <a:p>
            <a:pPr lvl="1"/>
            <a:r>
              <a:rPr lang="en-US" dirty="0" smtClean="0"/>
              <a:t>Reference guides</a:t>
            </a:r>
          </a:p>
          <a:p>
            <a:pPr lvl="2"/>
            <a:r>
              <a:rPr lang="en-CA" u="sng" dirty="0" smtClean="0">
                <a:solidFill>
                  <a:srgbClr val="0000FF"/>
                </a:solidFill>
              </a:rPr>
              <a:t>ASTM C 1193 Use of Joint Sealants</a:t>
            </a:r>
          </a:p>
          <a:p>
            <a:pPr lvl="2"/>
            <a:r>
              <a:rPr lang="en-CA" u="sng" dirty="0" smtClean="0">
                <a:solidFill>
                  <a:srgbClr val="0000FF"/>
                </a:solidFill>
              </a:rPr>
              <a:t>ASTM C 1299 Selection of Liquid-Applied </a:t>
            </a:r>
            <a:br>
              <a:rPr lang="en-CA" u="sng" dirty="0" smtClean="0">
                <a:solidFill>
                  <a:srgbClr val="0000FF"/>
                </a:solidFill>
              </a:rPr>
            </a:br>
            <a:r>
              <a:rPr lang="en-CA" u="sng" dirty="0" smtClean="0">
                <a:solidFill>
                  <a:srgbClr val="0000FF"/>
                </a:solidFill>
              </a:rPr>
              <a:t>Sealants</a:t>
            </a:r>
          </a:p>
          <a:p>
            <a:pPr lvl="2"/>
            <a:r>
              <a:rPr lang="en-CA" u="sng" dirty="0" smtClean="0">
                <a:solidFill>
                  <a:srgbClr val="0000FF"/>
                </a:solidFill>
              </a:rPr>
              <a:t>ASTM C 1472 Calculating Movement and Other </a:t>
            </a:r>
            <a:br>
              <a:rPr lang="en-CA" u="sng" dirty="0" smtClean="0">
                <a:solidFill>
                  <a:srgbClr val="0000FF"/>
                </a:solidFill>
              </a:rPr>
            </a:br>
            <a:r>
              <a:rPr lang="en-CA" u="sng" dirty="0" smtClean="0">
                <a:solidFill>
                  <a:srgbClr val="0000FF"/>
                </a:solidFill>
              </a:rPr>
              <a:t>Effects When Establishing Sealant Joint Width</a:t>
            </a:r>
            <a:endParaRPr lang="en-US" u="sng" dirty="0" smtClean="0">
              <a:solidFill>
                <a:srgbClr val="0000FF"/>
              </a:solidFill>
            </a:endParaRPr>
          </a:p>
          <a:p>
            <a:pPr lvl="1"/>
            <a:r>
              <a:rPr lang="en-US" dirty="0" smtClean="0"/>
              <a:t>Provide guidance on</a:t>
            </a:r>
          </a:p>
          <a:p>
            <a:pPr lvl="2"/>
            <a:r>
              <a:rPr lang="en-US" dirty="0" smtClean="0"/>
              <a:t>joint preparation </a:t>
            </a:r>
          </a:p>
          <a:p>
            <a:pPr lvl="2"/>
            <a:r>
              <a:rPr lang="en-US" dirty="0" smtClean="0"/>
              <a:t>sealants installation</a:t>
            </a:r>
          </a:p>
          <a:p>
            <a:pPr lvl="2"/>
            <a:r>
              <a:rPr lang="en-US" dirty="0" smtClean="0"/>
              <a:t>application of sealants in unprotected environments</a:t>
            </a:r>
          </a:p>
          <a:p>
            <a:pPr lvl="1"/>
            <a:r>
              <a:rPr lang="en-US" dirty="0" smtClean="0"/>
              <a:t>Emphasize importance of manufacturers’ literature </a:t>
            </a:r>
            <a:br>
              <a:rPr lang="en-US" dirty="0" smtClean="0"/>
            </a:br>
            <a:r>
              <a:rPr lang="en-US" dirty="0" smtClean="0"/>
              <a:t>on materials and procedures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type="body" idx="1"/>
          </p:nvPr>
        </p:nvSpPr>
        <p:spPr>
          <a:xfrm>
            <a:off x="971550" y="3011067"/>
            <a:ext cx="7391400" cy="1884362"/>
          </a:xfrm>
        </p:spPr>
        <p:txBody>
          <a:bodyPr/>
          <a:lstStyle/>
          <a:p>
            <a:pPr algn="ctr" eaLnBrk="1" hangingPunct="1">
              <a:buFontTx/>
              <a:buNone/>
            </a:pPr>
            <a:r>
              <a:rPr lang="en-CA" sz="3600" b="1" dirty="0" err="1" smtClean="0">
                <a:solidFill>
                  <a:srgbClr val="E40000"/>
                </a:solidFill>
              </a:rPr>
              <a:t>www.nationalcodes.ca</a:t>
            </a:r>
            <a:endParaRPr lang="en-CA" sz="3600" b="1" dirty="0" smtClean="0">
              <a:solidFill>
                <a:srgbClr val="E40000"/>
              </a:solidFill>
            </a:endParaRPr>
          </a:p>
          <a:p>
            <a:pPr algn="ctr" eaLnBrk="1" hangingPunct="1">
              <a:buFontTx/>
              <a:buNone/>
            </a:pPr>
            <a:endParaRPr lang="en-CA" b="1" dirty="0" smtClean="0"/>
          </a:p>
          <a:p>
            <a:pPr algn="ctr" eaLnBrk="1" hangingPunct="1">
              <a:buFontTx/>
              <a:buNone/>
            </a:pPr>
            <a:r>
              <a:rPr lang="en-CA" b="1" dirty="0" smtClean="0"/>
              <a:t>Questions? </a:t>
            </a:r>
          </a:p>
          <a:p>
            <a:pPr algn="ctr" eaLnBrk="1" hangingPunct="1">
              <a:buFontTx/>
              <a:buNone/>
            </a:pPr>
            <a:r>
              <a:rPr lang="en-CA" b="1" dirty="0" smtClean="0"/>
              <a:t>Send them to us at </a:t>
            </a:r>
            <a:r>
              <a:rPr lang="en-US" u="sng" dirty="0" smtClean="0">
                <a:hlinkClick r:id="rId3"/>
              </a:rPr>
              <a:t>codes@nrc-cnrc.gc.ca</a:t>
            </a:r>
            <a:endParaRPr lang="en-CA" b="1" dirty="0" smtClean="0"/>
          </a:p>
          <a:p>
            <a:pPr algn="ctr" eaLnBrk="1" hangingPunct="1">
              <a:buFontTx/>
              <a:buNone/>
            </a:pPr>
            <a:endParaRPr lang="en-CA" i="1" dirty="0" smtClean="0"/>
          </a:p>
          <a:p>
            <a:pPr algn="ctr" eaLnBrk="1" hangingPunct="1">
              <a:buFontTx/>
              <a:buNone/>
            </a:pPr>
            <a:r>
              <a:rPr lang="en-CA" sz="2000" i="1" dirty="0" smtClean="0"/>
              <a:t>Thank you!</a:t>
            </a:r>
          </a:p>
        </p:txBody>
      </p:sp>
      <p:pic>
        <p:nvPicPr>
          <p:cNvPr id="4" name="Picture 3" descr="SEALANT_MOVEMENT.jpg"/>
          <p:cNvPicPr>
            <a:picLocks noChangeAspect="1"/>
          </p:cNvPicPr>
          <p:nvPr/>
        </p:nvPicPr>
        <p:blipFill>
          <a:blip r:embed="rId4" cstate="print"/>
          <a:srcRect l="12531"/>
          <a:stretch>
            <a:fillRect/>
          </a:stretch>
        </p:blipFill>
        <p:spPr>
          <a:xfrm>
            <a:off x="5857269" y="1539762"/>
            <a:ext cx="1541170" cy="1282272"/>
          </a:xfrm>
          <a:prstGeom prst="rect">
            <a:avLst/>
          </a:prstGeom>
        </p:spPr>
      </p:pic>
      <p:pic>
        <p:nvPicPr>
          <p:cNvPr id="5" name="Picture 2"/>
          <p:cNvPicPr>
            <a:picLocks noChangeAspect="1" noChangeArrowheads="1"/>
          </p:cNvPicPr>
          <p:nvPr/>
        </p:nvPicPr>
        <p:blipFill>
          <a:blip r:embed="rId5" cstate="print"/>
          <a:srcRect l="8109" t="6389" r="6613" b="15186"/>
          <a:stretch>
            <a:fillRect/>
          </a:stretch>
        </p:blipFill>
        <p:spPr bwMode="auto">
          <a:xfrm>
            <a:off x="7528880" y="1613447"/>
            <a:ext cx="1244027" cy="1134902"/>
          </a:xfrm>
          <a:prstGeom prst="rect">
            <a:avLst/>
          </a:prstGeom>
          <a:noFill/>
          <a:ln w="9525">
            <a:noFill/>
            <a:miter lim="800000"/>
            <a:headEnd/>
            <a:tailEnd/>
          </a:ln>
        </p:spPr>
      </p:pic>
      <p:pic>
        <p:nvPicPr>
          <p:cNvPr id="6" name="Picture 5"/>
          <p:cNvPicPr>
            <a:picLocks noChangeAspect="1" noChangeArrowheads="1"/>
          </p:cNvPicPr>
          <p:nvPr/>
        </p:nvPicPr>
        <p:blipFill>
          <a:blip r:embed="rId6" cstate="print"/>
          <a:srcRect r="4102"/>
          <a:stretch>
            <a:fillRect/>
          </a:stretch>
        </p:blipFill>
        <p:spPr bwMode="auto">
          <a:xfrm>
            <a:off x="1307629" y="1684011"/>
            <a:ext cx="1066800" cy="993775"/>
          </a:xfrm>
          <a:prstGeom prst="rect">
            <a:avLst/>
          </a:prstGeom>
          <a:noFill/>
          <a:ln w="9525">
            <a:noFill/>
            <a:miter lim="800000"/>
            <a:headEnd/>
            <a:tailEnd/>
          </a:ln>
          <a:effectLst/>
        </p:spPr>
      </p:pic>
      <p:pic>
        <p:nvPicPr>
          <p:cNvPr id="7" name="Picture 6"/>
          <p:cNvPicPr>
            <a:picLocks noChangeAspect="1" noChangeArrowheads="1"/>
          </p:cNvPicPr>
          <p:nvPr/>
        </p:nvPicPr>
        <p:blipFill>
          <a:blip r:embed="rId7" cstate="print"/>
          <a:srcRect/>
          <a:stretch>
            <a:fillRect/>
          </a:stretch>
        </p:blipFill>
        <p:spPr bwMode="auto">
          <a:xfrm>
            <a:off x="3625915" y="1741161"/>
            <a:ext cx="1109662" cy="879475"/>
          </a:xfrm>
          <a:prstGeom prst="rect">
            <a:avLst/>
          </a:prstGeom>
          <a:noFill/>
          <a:ln w="9525">
            <a:noFill/>
            <a:miter lim="800000"/>
            <a:headEnd/>
            <a:tailEnd/>
          </a:ln>
          <a:effectLst/>
        </p:spPr>
      </p:pic>
      <p:pic>
        <p:nvPicPr>
          <p:cNvPr id="8" name="Picture 7"/>
          <p:cNvPicPr>
            <a:picLocks noChangeAspect="1" noChangeArrowheads="1"/>
          </p:cNvPicPr>
          <p:nvPr/>
        </p:nvPicPr>
        <p:blipFill>
          <a:blip r:embed="rId8" cstate="print"/>
          <a:srcRect r="10730"/>
          <a:stretch>
            <a:fillRect/>
          </a:stretch>
        </p:blipFill>
        <p:spPr bwMode="auto">
          <a:xfrm>
            <a:off x="2504872" y="1756242"/>
            <a:ext cx="990600" cy="849312"/>
          </a:xfrm>
          <a:prstGeom prst="rect">
            <a:avLst/>
          </a:prstGeom>
          <a:noFill/>
          <a:ln w="9525">
            <a:noFill/>
            <a:miter lim="800000"/>
            <a:headEnd/>
            <a:tailEnd/>
          </a:ln>
          <a:effectLst/>
        </p:spPr>
      </p:pic>
      <p:pic>
        <p:nvPicPr>
          <p:cNvPr id="9" name="Picture 8"/>
          <p:cNvPicPr>
            <a:picLocks noChangeAspect="1" noChangeArrowheads="1"/>
          </p:cNvPicPr>
          <p:nvPr/>
        </p:nvPicPr>
        <p:blipFill>
          <a:blip r:embed="rId9" cstate="print"/>
          <a:srcRect r="3615"/>
          <a:stretch>
            <a:fillRect/>
          </a:stretch>
        </p:blipFill>
        <p:spPr bwMode="auto">
          <a:xfrm>
            <a:off x="415186" y="1635592"/>
            <a:ext cx="762000" cy="1090613"/>
          </a:xfrm>
          <a:prstGeom prst="rect">
            <a:avLst/>
          </a:prstGeom>
          <a:noFill/>
          <a:ln w="9525">
            <a:noFill/>
            <a:miter lim="800000"/>
            <a:headEnd/>
            <a:tailEnd/>
          </a:ln>
          <a:effectLst/>
        </p:spPr>
      </p:pic>
      <p:pic>
        <p:nvPicPr>
          <p:cNvPr id="10" name="Picture 1"/>
          <p:cNvPicPr>
            <a:picLocks noChangeAspect="1" noChangeArrowheads="1"/>
          </p:cNvPicPr>
          <p:nvPr/>
        </p:nvPicPr>
        <p:blipFill>
          <a:blip r:embed="rId10" cstate="print"/>
          <a:srcRect/>
          <a:stretch>
            <a:fillRect/>
          </a:stretch>
        </p:blipFill>
        <p:spPr bwMode="auto">
          <a:xfrm>
            <a:off x="4866020" y="1683748"/>
            <a:ext cx="860806" cy="99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Key Messages	</a:t>
            </a:r>
            <a:endParaRPr lang="en-CA" dirty="0" smtClean="0"/>
          </a:p>
        </p:txBody>
      </p:sp>
      <p:sp>
        <p:nvSpPr>
          <p:cNvPr id="4099" name="Content Placeholder 2"/>
          <p:cNvSpPr>
            <a:spLocks noGrp="1"/>
          </p:cNvSpPr>
          <p:nvPr>
            <p:ph idx="1"/>
          </p:nvPr>
        </p:nvSpPr>
        <p:spPr/>
        <p:txBody>
          <a:bodyPr/>
          <a:lstStyle/>
          <a:p>
            <a:r>
              <a:rPr lang="en-US" dirty="0" smtClean="0"/>
              <a:t>Technical changes for windows, doors and skylights address: </a:t>
            </a:r>
          </a:p>
          <a:p>
            <a:pPr lvl="1"/>
            <a:r>
              <a:rPr lang="en-US" dirty="0" smtClean="0"/>
              <a:t>Referencing a harmonized North American Fenestration </a:t>
            </a:r>
            <a:br>
              <a:rPr lang="en-US" dirty="0" smtClean="0"/>
            </a:br>
            <a:r>
              <a:rPr lang="en-US" dirty="0" smtClean="0"/>
              <a:t>Standard (NAFS)</a:t>
            </a:r>
          </a:p>
          <a:p>
            <a:pPr lvl="1"/>
            <a:r>
              <a:rPr lang="en-US" dirty="0" smtClean="0"/>
              <a:t>Adding Subsection 5.10.2. and restructuring Sections 9.6. and 9.7.</a:t>
            </a:r>
          </a:p>
          <a:p>
            <a:pPr lvl="1"/>
            <a:r>
              <a:rPr lang="en-US" dirty="0" smtClean="0"/>
              <a:t>Identifying performance targets in Part 9</a:t>
            </a:r>
          </a:p>
          <a:p>
            <a:pPr lvl="1"/>
            <a:r>
              <a:rPr lang="en-US" dirty="0" smtClean="0"/>
              <a:t>Identifying quantitative minimum thermal characteristics in Part 9</a:t>
            </a:r>
          </a:p>
          <a:p>
            <a:r>
              <a:rPr lang="en-US" dirty="0" smtClean="0"/>
              <a:t>Technical changes for sealants address: </a:t>
            </a:r>
          </a:p>
          <a:p>
            <a:pPr lvl="1"/>
            <a:r>
              <a:rPr lang="en-US" dirty="0" smtClean="0"/>
              <a:t>Referencing up-to-date standards for sealant products</a:t>
            </a:r>
          </a:p>
          <a:p>
            <a:pPr lvl="1"/>
            <a:r>
              <a:rPr lang="en-US" dirty="0" smtClean="0"/>
              <a:t>Relevant and new sealant product categories</a:t>
            </a:r>
          </a:p>
          <a:p>
            <a:pPr lvl="1"/>
            <a:r>
              <a:rPr lang="en-US" dirty="0" smtClean="0"/>
              <a:t>A standard for backer rods</a:t>
            </a:r>
            <a:endParaRPr lang="en-CA"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smtClean="0"/>
              <a:t>Windows, Doors and Skylights</a:t>
            </a:r>
            <a:endParaRPr lang="en-US" dirty="0"/>
          </a:p>
        </p:txBody>
      </p:sp>
      <p:sp>
        <p:nvSpPr>
          <p:cNvPr id="108547" name="Rectangle 3"/>
          <p:cNvSpPr>
            <a:spLocks noGrp="1" noChangeArrowheads="1"/>
          </p:cNvSpPr>
          <p:nvPr>
            <p:ph type="body" idx="1"/>
          </p:nvPr>
        </p:nvSpPr>
        <p:spPr/>
        <p:txBody>
          <a:bodyPr/>
          <a:lstStyle/>
          <a:p>
            <a:r>
              <a:rPr lang="en-CA" dirty="0" smtClean="0"/>
              <a:t>Standards and code requirements</a:t>
            </a:r>
          </a:p>
          <a:p>
            <a:pPr lvl="1"/>
            <a:r>
              <a:rPr lang="en-CA" dirty="0" smtClean="0"/>
              <a:t>AAMA/WDMA/CSA 101/I.S.2/A440 </a:t>
            </a:r>
            <a:br>
              <a:rPr lang="en-CA" dirty="0" smtClean="0"/>
            </a:br>
            <a:r>
              <a:rPr lang="en-CA" dirty="0" smtClean="0"/>
              <a:t>NAFS – North American Fenestration Standard </a:t>
            </a:r>
            <a:br>
              <a:rPr lang="en-CA" dirty="0" smtClean="0"/>
            </a:br>
            <a:r>
              <a:rPr lang="en-CA" dirty="0" smtClean="0"/>
              <a:t>Specification for Windows, Doors, and Skylights - 2008</a:t>
            </a:r>
            <a:endParaRPr lang="en-US" dirty="0" smtClean="0"/>
          </a:p>
          <a:p>
            <a:pPr lvl="2"/>
            <a:r>
              <a:rPr lang="en-US" dirty="0" smtClean="0"/>
              <a:t>US-only requirements</a:t>
            </a:r>
          </a:p>
          <a:p>
            <a:pPr lvl="2"/>
            <a:r>
              <a:rPr lang="en-US" dirty="0" smtClean="0"/>
              <a:t>Canada-only requirements</a:t>
            </a:r>
            <a:endParaRPr lang="en-CA" dirty="0" smtClean="0"/>
          </a:p>
          <a:p>
            <a:pPr lvl="1"/>
            <a:r>
              <a:rPr lang="en-CA" dirty="0" smtClean="0"/>
              <a:t>CSA A440S1 Canadian Supplement</a:t>
            </a:r>
          </a:p>
          <a:p>
            <a:pPr lvl="2"/>
            <a:r>
              <a:rPr lang="en-US" dirty="0" smtClean="0"/>
              <a:t>Snow loads</a:t>
            </a:r>
          </a:p>
          <a:p>
            <a:pPr lvl="2"/>
            <a:r>
              <a:rPr lang="en-US" dirty="0" smtClean="0"/>
              <a:t>Air leakage</a:t>
            </a:r>
          </a:p>
          <a:p>
            <a:pPr lvl="2"/>
            <a:r>
              <a:rPr lang="en-US" dirty="0" smtClean="0"/>
              <a:t>Marking (secondary designator)</a:t>
            </a:r>
          </a:p>
          <a:p>
            <a:pPr lvl="2"/>
            <a:r>
              <a:rPr lang="en-US" dirty="0" smtClean="0"/>
              <a:t>Insect screens</a:t>
            </a:r>
          </a:p>
          <a:p>
            <a:pPr lvl="1"/>
            <a:r>
              <a:rPr lang="en-US" smtClean="0"/>
              <a:t>Subsection 5.10.2.</a:t>
            </a:r>
            <a:endParaRPr lang="en-US" dirty="0" smtClean="0"/>
          </a:p>
          <a:p>
            <a:pPr lvl="1"/>
            <a:r>
              <a:rPr lang="en-US" dirty="0" smtClean="0"/>
              <a:t>Section 9.7</a:t>
            </a:r>
          </a:p>
        </p:txBody>
      </p:sp>
      <p:grpSp>
        <p:nvGrpSpPr>
          <p:cNvPr id="11" name="Group 10"/>
          <p:cNvGrpSpPr/>
          <p:nvPr/>
        </p:nvGrpSpPr>
        <p:grpSpPr>
          <a:xfrm>
            <a:off x="6781800" y="1602000"/>
            <a:ext cx="2104571" cy="4681311"/>
            <a:chOff x="6781800" y="1981200"/>
            <a:chExt cx="2104571" cy="4681311"/>
          </a:xfrm>
        </p:grpSpPr>
        <p:pic>
          <p:nvPicPr>
            <p:cNvPr id="108549" name="Picture 5"/>
            <p:cNvPicPr>
              <a:picLocks noChangeAspect="1" noChangeArrowheads="1"/>
            </p:cNvPicPr>
            <p:nvPr/>
          </p:nvPicPr>
          <p:blipFill>
            <a:blip r:embed="rId3" cstate="print"/>
            <a:srcRect r="4102"/>
            <a:stretch>
              <a:fillRect/>
            </a:stretch>
          </p:blipFill>
          <p:spPr bwMode="auto">
            <a:xfrm>
              <a:off x="7620000" y="1981200"/>
              <a:ext cx="1066800" cy="993775"/>
            </a:xfrm>
            <a:prstGeom prst="rect">
              <a:avLst/>
            </a:prstGeom>
            <a:noFill/>
            <a:ln w="9525">
              <a:noFill/>
              <a:miter lim="800000"/>
              <a:headEnd/>
              <a:tailEnd/>
            </a:ln>
            <a:effectLst/>
          </p:spPr>
        </p:pic>
        <p:pic>
          <p:nvPicPr>
            <p:cNvPr id="108550" name="Picture 6"/>
            <p:cNvPicPr>
              <a:picLocks noChangeAspect="1" noChangeArrowheads="1"/>
            </p:cNvPicPr>
            <p:nvPr/>
          </p:nvPicPr>
          <p:blipFill>
            <a:blip r:embed="rId4" cstate="print"/>
            <a:srcRect/>
            <a:stretch>
              <a:fillRect/>
            </a:stretch>
          </p:blipFill>
          <p:spPr bwMode="auto">
            <a:xfrm>
              <a:off x="7776709" y="5783036"/>
              <a:ext cx="1109662" cy="879475"/>
            </a:xfrm>
            <a:prstGeom prst="rect">
              <a:avLst/>
            </a:prstGeom>
            <a:noFill/>
            <a:ln w="9525">
              <a:noFill/>
              <a:miter lim="800000"/>
              <a:headEnd/>
              <a:tailEnd/>
            </a:ln>
            <a:effectLst/>
          </p:spPr>
        </p:pic>
        <p:pic>
          <p:nvPicPr>
            <p:cNvPr id="108551" name="Picture 7"/>
            <p:cNvPicPr>
              <a:picLocks noChangeAspect="1" noChangeArrowheads="1"/>
            </p:cNvPicPr>
            <p:nvPr/>
          </p:nvPicPr>
          <p:blipFill>
            <a:blip r:embed="rId5" cstate="print"/>
            <a:srcRect r="10730"/>
            <a:stretch>
              <a:fillRect/>
            </a:stretch>
          </p:blipFill>
          <p:spPr bwMode="auto">
            <a:xfrm>
              <a:off x="7772400" y="3341688"/>
              <a:ext cx="990600" cy="849312"/>
            </a:xfrm>
            <a:prstGeom prst="rect">
              <a:avLst/>
            </a:prstGeom>
            <a:noFill/>
            <a:ln w="9525">
              <a:noFill/>
              <a:miter lim="800000"/>
              <a:headEnd/>
              <a:tailEnd/>
            </a:ln>
            <a:effectLst/>
          </p:spPr>
        </p:pic>
        <p:pic>
          <p:nvPicPr>
            <p:cNvPr id="108552" name="Picture 8"/>
            <p:cNvPicPr>
              <a:picLocks noChangeAspect="1" noChangeArrowheads="1"/>
            </p:cNvPicPr>
            <p:nvPr/>
          </p:nvPicPr>
          <p:blipFill>
            <a:blip r:embed="rId6" cstate="print"/>
            <a:srcRect r="3615"/>
            <a:stretch>
              <a:fillRect/>
            </a:stretch>
          </p:blipFill>
          <p:spPr bwMode="auto">
            <a:xfrm>
              <a:off x="6781800" y="5569857"/>
              <a:ext cx="762000" cy="1090613"/>
            </a:xfrm>
            <a:prstGeom prst="rect">
              <a:avLst/>
            </a:prstGeom>
            <a:noFill/>
            <a:ln w="9525">
              <a:noFill/>
              <a:miter lim="800000"/>
              <a:headEnd/>
              <a:tailEnd/>
            </a:ln>
            <a:effectLst/>
          </p:spPr>
        </p:pic>
      </p:grpSp>
      <p:pic>
        <p:nvPicPr>
          <p:cNvPr id="9" name="Picture 1"/>
          <p:cNvPicPr>
            <a:picLocks noChangeAspect="1" noChangeArrowheads="1"/>
          </p:cNvPicPr>
          <p:nvPr/>
        </p:nvPicPr>
        <p:blipFill>
          <a:blip r:embed="rId7" cstate="print"/>
          <a:srcRect/>
          <a:stretch>
            <a:fillRect/>
          </a:stretch>
        </p:blipFill>
        <p:spPr bwMode="auto">
          <a:xfrm>
            <a:off x="7805641" y="3926470"/>
            <a:ext cx="1029892" cy="1189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Harmonized Standard</a:t>
            </a:r>
            <a:endParaRPr lang="en-CA" dirty="0"/>
          </a:p>
        </p:txBody>
      </p:sp>
      <p:sp>
        <p:nvSpPr>
          <p:cNvPr id="75779" name="Rectangle 3"/>
          <p:cNvSpPr>
            <a:spLocks noGrp="1" noChangeArrowheads="1"/>
          </p:cNvSpPr>
          <p:nvPr>
            <p:ph type="body" idx="1"/>
          </p:nvPr>
        </p:nvSpPr>
        <p:spPr/>
        <p:txBody>
          <a:bodyPr/>
          <a:lstStyle/>
          <a:p>
            <a:r>
              <a:rPr lang="en-CA" dirty="0" smtClean="0"/>
              <a:t>Compare old fenestration standards </a:t>
            </a:r>
            <a:br>
              <a:rPr lang="en-CA" dirty="0" smtClean="0"/>
            </a:br>
            <a:r>
              <a:rPr lang="en-CA" dirty="0" smtClean="0"/>
              <a:t>with NAFS 2008</a:t>
            </a:r>
          </a:p>
          <a:p>
            <a:pPr lvl="1"/>
            <a:r>
              <a:rPr lang="en-CA" dirty="0" smtClean="0"/>
              <a:t>Ensure same level of performance</a:t>
            </a:r>
          </a:p>
          <a:p>
            <a:pPr lvl="1"/>
            <a:r>
              <a:rPr lang="en-CA" dirty="0" smtClean="0"/>
              <a:t>Replace 5 standards</a:t>
            </a:r>
          </a:p>
          <a:p>
            <a:pPr lvl="2"/>
            <a:r>
              <a:rPr lang="en-CA" strike="sngStrike" dirty="0" smtClean="0">
                <a:solidFill>
                  <a:srgbClr val="FF0000"/>
                </a:solidFill>
              </a:rPr>
              <a:t>CSA A440-2000</a:t>
            </a:r>
          </a:p>
          <a:p>
            <a:pPr lvl="2"/>
            <a:r>
              <a:rPr lang="en-US" strike="sngStrike" dirty="0" smtClean="0">
                <a:solidFill>
                  <a:srgbClr val="FF0000"/>
                </a:solidFill>
              </a:rPr>
              <a:t>CSA A440.2 User Selection Guide</a:t>
            </a:r>
            <a:endParaRPr lang="en-CA" strike="sngStrike" dirty="0" smtClean="0">
              <a:solidFill>
                <a:srgbClr val="FF0000"/>
              </a:solidFill>
            </a:endParaRPr>
          </a:p>
          <a:p>
            <a:pPr lvl="2"/>
            <a:r>
              <a:rPr lang="en-CA" strike="sngStrike" dirty="0" smtClean="0">
                <a:solidFill>
                  <a:srgbClr val="FF0000"/>
                </a:solidFill>
              </a:rPr>
              <a:t>CGSB 63.14 Plastic Skylights </a:t>
            </a:r>
          </a:p>
          <a:p>
            <a:pPr lvl="2"/>
            <a:r>
              <a:rPr lang="en-US" strike="sngStrike" dirty="0" smtClean="0">
                <a:solidFill>
                  <a:srgbClr val="FF0000"/>
                </a:solidFill>
              </a:rPr>
              <a:t>CSA 82.1 Sliding Doors</a:t>
            </a:r>
          </a:p>
          <a:p>
            <a:pPr lvl="2"/>
            <a:r>
              <a:rPr lang="en-US" strike="sngStrike" dirty="0" smtClean="0">
                <a:solidFill>
                  <a:srgbClr val="FF0000"/>
                </a:solidFill>
              </a:rPr>
              <a:t>CSA 82.5 Insulated Steel Doors</a:t>
            </a:r>
          </a:p>
          <a:p>
            <a:pPr lvl="1">
              <a:buNone/>
            </a:pPr>
            <a:r>
              <a:rPr lang="en-CA" dirty="0" smtClean="0"/>
              <a:t>	with NAFS-2008 &amp; Canadian Supplement</a:t>
            </a:r>
          </a:p>
          <a:p>
            <a:pPr lvl="2"/>
            <a:r>
              <a:rPr lang="en-CA" u="sng" dirty="0" smtClean="0">
                <a:solidFill>
                  <a:srgbClr val="0000FF"/>
                </a:solidFill>
              </a:rPr>
              <a:t>AAMA/WDMA/CSA 101/I.S.2/A440</a:t>
            </a:r>
          </a:p>
          <a:p>
            <a:pPr lvl="2"/>
            <a:r>
              <a:rPr lang="en-US" u="sng" dirty="0" smtClean="0">
                <a:solidFill>
                  <a:srgbClr val="0000FF"/>
                </a:solidFill>
              </a:rPr>
              <a:t>CSA A440S1</a:t>
            </a:r>
            <a:endParaRPr lang="en-CA" u="sng" dirty="0" smtClean="0">
              <a:solidFill>
                <a:srgbClr val="0000FF"/>
              </a:solidFill>
            </a:endParaRPr>
          </a:p>
        </p:txBody>
      </p:sp>
      <p:grpSp>
        <p:nvGrpSpPr>
          <p:cNvPr id="11" name="Group 10"/>
          <p:cNvGrpSpPr/>
          <p:nvPr/>
        </p:nvGrpSpPr>
        <p:grpSpPr>
          <a:xfrm>
            <a:off x="7620000" y="1602000"/>
            <a:ext cx="1215533" cy="3514078"/>
            <a:chOff x="7620000" y="1981200"/>
            <a:chExt cx="1215533" cy="3514078"/>
          </a:xfrm>
        </p:grpSpPr>
        <p:pic>
          <p:nvPicPr>
            <p:cNvPr id="75781" name="Picture 5"/>
            <p:cNvPicPr>
              <a:picLocks noChangeAspect="1" noChangeArrowheads="1"/>
            </p:cNvPicPr>
            <p:nvPr/>
          </p:nvPicPr>
          <p:blipFill>
            <a:blip r:embed="rId3" cstate="print"/>
            <a:srcRect r="4102"/>
            <a:stretch>
              <a:fillRect/>
            </a:stretch>
          </p:blipFill>
          <p:spPr bwMode="auto">
            <a:xfrm>
              <a:off x="7620000" y="1981200"/>
              <a:ext cx="1066800" cy="993775"/>
            </a:xfrm>
            <a:prstGeom prst="rect">
              <a:avLst/>
            </a:prstGeom>
            <a:noFill/>
            <a:ln w="9525">
              <a:noFill/>
              <a:miter lim="800000"/>
              <a:headEnd/>
              <a:tailEnd/>
            </a:ln>
            <a:effectLst/>
          </p:spPr>
        </p:pic>
        <p:pic>
          <p:nvPicPr>
            <p:cNvPr id="75783" name="Picture 7"/>
            <p:cNvPicPr>
              <a:picLocks noChangeAspect="1" noChangeArrowheads="1"/>
            </p:cNvPicPr>
            <p:nvPr/>
          </p:nvPicPr>
          <p:blipFill>
            <a:blip r:embed="rId4" cstate="print"/>
            <a:srcRect r="10730"/>
            <a:stretch>
              <a:fillRect/>
            </a:stretch>
          </p:blipFill>
          <p:spPr bwMode="auto">
            <a:xfrm>
              <a:off x="7772400" y="3341688"/>
              <a:ext cx="990600" cy="849312"/>
            </a:xfrm>
            <a:prstGeom prst="rect">
              <a:avLst/>
            </a:prstGeom>
            <a:noFill/>
            <a:ln w="9525">
              <a:noFill/>
              <a:miter lim="800000"/>
              <a:headEnd/>
              <a:tailEnd/>
            </a:ln>
            <a:effectLst/>
          </p:spPr>
        </p:pic>
        <p:pic>
          <p:nvPicPr>
            <p:cNvPr id="8" name="Picture 1"/>
            <p:cNvPicPr>
              <a:picLocks noChangeAspect="1" noChangeArrowheads="1"/>
            </p:cNvPicPr>
            <p:nvPr/>
          </p:nvPicPr>
          <p:blipFill>
            <a:blip r:embed="rId5" cstate="print"/>
            <a:srcRect/>
            <a:stretch>
              <a:fillRect/>
            </a:stretch>
          </p:blipFill>
          <p:spPr bwMode="auto">
            <a:xfrm>
              <a:off x="7805641" y="4305670"/>
              <a:ext cx="1029892" cy="1189608"/>
            </a:xfrm>
            <a:prstGeom prst="rect">
              <a:avLst/>
            </a:prstGeom>
            <a:noFill/>
            <a:ln w="9525">
              <a:noFill/>
              <a:miter lim="800000"/>
              <a:headEnd/>
              <a:tailEnd/>
            </a:ln>
          </p:spPr>
        </p:pic>
      </p:grpSp>
      <p:pic>
        <p:nvPicPr>
          <p:cNvPr id="10" name="Picture 6"/>
          <p:cNvPicPr>
            <a:picLocks noChangeAspect="1" noChangeArrowheads="1"/>
          </p:cNvPicPr>
          <p:nvPr/>
        </p:nvPicPr>
        <p:blipFill>
          <a:blip r:embed="rId6" cstate="print"/>
          <a:srcRect/>
          <a:stretch>
            <a:fillRect/>
          </a:stretch>
        </p:blipFill>
        <p:spPr bwMode="auto">
          <a:xfrm>
            <a:off x="7776709" y="5403836"/>
            <a:ext cx="1109662" cy="879475"/>
          </a:xfrm>
          <a:prstGeom prst="rect">
            <a:avLst/>
          </a:prstGeom>
          <a:noFill/>
          <a:ln w="9525">
            <a:noFill/>
            <a:miter lim="800000"/>
            <a:headEnd/>
            <a:tailEnd/>
          </a:ln>
          <a:effectLst/>
        </p:spPr>
      </p:pic>
      <p:pic>
        <p:nvPicPr>
          <p:cNvPr id="12" name="Picture 8"/>
          <p:cNvPicPr>
            <a:picLocks noChangeAspect="1" noChangeArrowheads="1"/>
          </p:cNvPicPr>
          <p:nvPr/>
        </p:nvPicPr>
        <p:blipFill>
          <a:blip r:embed="rId7" cstate="print"/>
          <a:srcRect r="3615"/>
          <a:stretch>
            <a:fillRect/>
          </a:stretch>
        </p:blipFill>
        <p:spPr bwMode="auto">
          <a:xfrm>
            <a:off x="6781800" y="5190657"/>
            <a:ext cx="762000" cy="10906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dirty="0" smtClean="0"/>
              <a:t>Harmonized Standard – Equivalency</a:t>
            </a:r>
            <a:endParaRPr lang="en-CA" dirty="0"/>
          </a:p>
        </p:txBody>
      </p:sp>
      <p:sp>
        <p:nvSpPr>
          <p:cNvPr id="75779" name="Rectangle 3"/>
          <p:cNvSpPr>
            <a:spLocks noGrp="1" noChangeArrowheads="1"/>
          </p:cNvSpPr>
          <p:nvPr>
            <p:ph type="body" idx="1"/>
          </p:nvPr>
        </p:nvSpPr>
        <p:spPr/>
        <p:txBody>
          <a:bodyPr/>
          <a:lstStyle/>
          <a:p>
            <a:r>
              <a:rPr lang="en-CA" dirty="0" smtClean="0"/>
              <a:t>Compare old fenestration standards </a:t>
            </a:r>
            <a:br>
              <a:rPr lang="en-CA" dirty="0" smtClean="0"/>
            </a:br>
            <a:r>
              <a:rPr lang="en-CA" dirty="0" smtClean="0"/>
              <a:t>with NAFS 2008</a:t>
            </a:r>
          </a:p>
          <a:p>
            <a:pPr lvl="1"/>
            <a:r>
              <a:rPr lang="en-US" dirty="0" smtClean="0"/>
              <a:t>Key  similarities	</a:t>
            </a:r>
          </a:p>
          <a:p>
            <a:pPr lvl="2"/>
            <a:r>
              <a:rPr lang="en-CA" dirty="0" smtClean="0"/>
              <a:t>Uses same test procedures</a:t>
            </a:r>
          </a:p>
          <a:p>
            <a:pPr lvl="2"/>
            <a:r>
              <a:rPr lang="en-US" dirty="0" smtClean="0"/>
              <a:t>Canadian material standards are included</a:t>
            </a:r>
          </a:p>
          <a:p>
            <a:pPr lvl="2"/>
            <a:r>
              <a:rPr lang="en-CA" dirty="0" smtClean="0"/>
              <a:t>Similar auxiliary tests (optional)</a:t>
            </a:r>
          </a:p>
          <a:p>
            <a:pPr lvl="1"/>
            <a:r>
              <a:rPr lang="en-US" dirty="0" smtClean="0"/>
              <a:t>Key  differences</a:t>
            </a:r>
          </a:p>
          <a:p>
            <a:pPr lvl="2"/>
            <a:r>
              <a:rPr lang="en-CA" dirty="0" smtClean="0"/>
              <a:t>Different rating presentation</a:t>
            </a:r>
          </a:p>
          <a:p>
            <a:pPr lvl="2"/>
            <a:r>
              <a:rPr lang="en-CA" dirty="0" smtClean="0"/>
              <a:t>5 performance classes &amp; maximum test size</a:t>
            </a:r>
          </a:p>
          <a:p>
            <a:pPr lvl="2"/>
            <a:r>
              <a:rPr lang="en-CA" dirty="0" smtClean="0"/>
              <a:t>More fenestration styles or types + skylights, glass </a:t>
            </a:r>
            <a:br>
              <a:rPr lang="en-CA" dirty="0" smtClean="0"/>
            </a:br>
            <a:r>
              <a:rPr lang="en-CA" dirty="0" smtClean="0"/>
              <a:t>doors, entry doors, tubular daylighting devices</a:t>
            </a:r>
          </a:p>
        </p:txBody>
      </p:sp>
      <p:grpSp>
        <p:nvGrpSpPr>
          <p:cNvPr id="10" name="Group 9"/>
          <p:cNvGrpSpPr/>
          <p:nvPr/>
        </p:nvGrpSpPr>
        <p:grpSpPr>
          <a:xfrm>
            <a:off x="7620000" y="1602000"/>
            <a:ext cx="1215533" cy="3514078"/>
            <a:chOff x="7620000" y="1981200"/>
            <a:chExt cx="1215533" cy="3514078"/>
          </a:xfrm>
        </p:grpSpPr>
        <p:pic>
          <p:nvPicPr>
            <p:cNvPr id="11" name="Picture 5"/>
            <p:cNvPicPr>
              <a:picLocks noChangeAspect="1" noChangeArrowheads="1"/>
            </p:cNvPicPr>
            <p:nvPr/>
          </p:nvPicPr>
          <p:blipFill>
            <a:blip r:embed="rId3" cstate="print"/>
            <a:srcRect r="4102"/>
            <a:stretch>
              <a:fillRect/>
            </a:stretch>
          </p:blipFill>
          <p:spPr bwMode="auto">
            <a:xfrm>
              <a:off x="7620000" y="1981200"/>
              <a:ext cx="1066800" cy="993775"/>
            </a:xfrm>
            <a:prstGeom prst="rect">
              <a:avLst/>
            </a:prstGeom>
            <a:noFill/>
            <a:ln w="9525">
              <a:noFill/>
              <a:miter lim="800000"/>
              <a:headEnd/>
              <a:tailEnd/>
            </a:ln>
            <a:effectLst/>
          </p:spPr>
        </p:pic>
        <p:pic>
          <p:nvPicPr>
            <p:cNvPr id="13" name="Picture 7"/>
            <p:cNvPicPr>
              <a:picLocks noChangeAspect="1" noChangeArrowheads="1"/>
            </p:cNvPicPr>
            <p:nvPr/>
          </p:nvPicPr>
          <p:blipFill>
            <a:blip r:embed="rId4" cstate="print"/>
            <a:srcRect r="10730"/>
            <a:stretch>
              <a:fillRect/>
            </a:stretch>
          </p:blipFill>
          <p:spPr bwMode="auto">
            <a:xfrm>
              <a:off x="7772400" y="3341688"/>
              <a:ext cx="990600" cy="849312"/>
            </a:xfrm>
            <a:prstGeom prst="rect">
              <a:avLst/>
            </a:prstGeom>
            <a:noFill/>
            <a:ln w="9525">
              <a:noFill/>
              <a:miter lim="800000"/>
              <a:headEnd/>
              <a:tailEnd/>
            </a:ln>
            <a:effectLst/>
          </p:spPr>
        </p:pic>
        <p:pic>
          <p:nvPicPr>
            <p:cNvPr id="15" name="Picture 1"/>
            <p:cNvPicPr>
              <a:picLocks noChangeAspect="1" noChangeArrowheads="1"/>
            </p:cNvPicPr>
            <p:nvPr/>
          </p:nvPicPr>
          <p:blipFill>
            <a:blip r:embed="rId5" cstate="print"/>
            <a:srcRect/>
            <a:stretch>
              <a:fillRect/>
            </a:stretch>
          </p:blipFill>
          <p:spPr bwMode="auto">
            <a:xfrm>
              <a:off x="7805641" y="4305670"/>
              <a:ext cx="1029892" cy="1189608"/>
            </a:xfrm>
            <a:prstGeom prst="rect">
              <a:avLst/>
            </a:prstGeom>
            <a:noFill/>
            <a:ln w="9525">
              <a:noFill/>
              <a:miter lim="800000"/>
              <a:headEnd/>
              <a:tailEnd/>
            </a:ln>
          </p:spPr>
        </p:pic>
      </p:grpSp>
      <p:grpSp>
        <p:nvGrpSpPr>
          <p:cNvPr id="21" name="Group 20"/>
          <p:cNvGrpSpPr/>
          <p:nvPr/>
        </p:nvGrpSpPr>
        <p:grpSpPr>
          <a:xfrm>
            <a:off x="3524250" y="2674965"/>
            <a:ext cx="4336861" cy="2678085"/>
            <a:chOff x="3524250" y="2674965"/>
            <a:chExt cx="4336861" cy="2678085"/>
          </a:xfrm>
        </p:grpSpPr>
        <p:cxnSp>
          <p:nvCxnSpPr>
            <p:cNvPr id="17" name="Straight Arrow Connector 16"/>
            <p:cNvCxnSpPr/>
            <p:nvPr/>
          </p:nvCxnSpPr>
          <p:spPr bwMode="auto">
            <a:xfrm rot="5400000" flipH="1" flipV="1">
              <a:off x="5739527" y="3231467"/>
              <a:ext cx="2678085" cy="1565082"/>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cxnSp>
          <p:nvCxnSpPr>
            <p:cNvPr id="19" name="Straight Connector 18"/>
            <p:cNvCxnSpPr/>
            <p:nvPr/>
          </p:nvCxnSpPr>
          <p:spPr bwMode="auto">
            <a:xfrm>
              <a:off x="3524250" y="5353050"/>
              <a:ext cx="2809875" cy="0"/>
            </a:xfrm>
            <a:prstGeom prst="line">
              <a:avLst/>
            </a:prstGeom>
            <a:solidFill>
              <a:schemeClr val="accent1"/>
            </a:solidFill>
            <a:ln w="19050" cap="flat" cmpd="sng" algn="ctr">
              <a:solidFill>
                <a:srgbClr val="FF0000"/>
              </a:solidFill>
              <a:prstDash val="solid"/>
              <a:round/>
              <a:headEnd type="none" w="med" len="med"/>
              <a:tailEnd type="none" w="med" len="med"/>
            </a:ln>
            <a:effectLst/>
          </p:spPr>
        </p:cxnSp>
      </p:grpSp>
      <p:pic>
        <p:nvPicPr>
          <p:cNvPr id="16" name="Picture 6"/>
          <p:cNvPicPr>
            <a:picLocks noChangeAspect="1" noChangeArrowheads="1"/>
          </p:cNvPicPr>
          <p:nvPr/>
        </p:nvPicPr>
        <p:blipFill>
          <a:blip r:embed="rId6" cstate="print"/>
          <a:srcRect/>
          <a:stretch>
            <a:fillRect/>
          </a:stretch>
        </p:blipFill>
        <p:spPr bwMode="auto">
          <a:xfrm>
            <a:off x="7776709" y="5403836"/>
            <a:ext cx="1109662" cy="879475"/>
          </a:xfrm>
          <a:prstGeom prst="rect">
            <a:avLst/>
          </a:prstGeom>
          <a:noFill/>
          <a:ln w="9525">
            <a:noFill/>
            <a:miter lim="800000"/>
            <a:headEnd/>
            <a:tailEnd/>
          </a:ln>
          <a:effectLst/>
        </p:spPr>
      </p:pic>
      <p:pic>
        <p:nvPicPr>
          <p:cNvPr id="18" name="Picture 8"/>
          <p:cNvPicPr>
            <a:picLocks noChangeAspect="1" noChangeArrowheads="1"/>
          </p:cNvPicPr>
          <p:nvPr/>
        </p:nvPicPr>
        <p:blipFill>
          <a:blip r:embed="rId7" cstate="print"/>
          <a:srcRect r="3615"/>
          <a:stretch>
            <a:fillRect/>
          </a:stretch>
        </p:blipFill>
        <p:spPr bwMode="auto">
          <a:xfrm>
            <a:off x="6781800" y="5190657"/>
            <a:ext cx="762000" cy="109061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313899" y="1730957"/>
            <a:ext cx="8434315" cy="391886"/>
          </a:xfrm>
          <a:prstGeom prst="rect">
            <a:avLst/>
          </a:prstGeom>
          <a:solidFill>
            <a:schemeClr val="accent1"/>
          </a:solidFill>
          <a:ln w="9525" cap="flat" cmpd="sng" algn="ctr">
            <a:solidFill>
              <a:srgbClr val="00669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A" sz="2400" b="1" i="0" u="none" strike="noStrike" cap="none" normalizeH="0" baseline="0" smtClean="0">
              <a:ln>
                <a:noFill/>
              </a:ln>
              <a:solidFill>
                <a:srgbClr val="FFFFFF"/>
              </a:solidFill>
              <a:effectLst/>
              <a:latin typeface="Arial" charset="0"/>
            </a:endParaRPr>
          </a:p>
        </p:txBody>
      </p:sp>
      <p:sp>
        <p:nvSpPr>
          <p:cNvPr id="527362" name="Rectangle 2"/>
          <p:cNvSpPr>
            <a:spLocks noGrp="1" noChangeArrowheads="1"/>
          </p:cNvSpPr>
          <p:nvPr>
            <p:ph type="title"/>
          </p:nvPr>
        </p:nvSpPr>
        <p:spPr/>
        <p:txBody>
          <a:bodyPr/>
          <a:lstStyle/>
          <a:p>
            <a:r>
              <a:rPr lang="en-US" dirty="0" smtClean="0"/>
              <a:t>Harmonized Standard – Marking	</a:t>
            </a:r>
            <a:endParaRPr lang="en-US" dirty="0"/>
          </a:p>
        </p:txBody>
      </p:sp>
      <p:sp>
        <p:nvSpPr>
          <p:cNvPr id="527363" name="Rectangle 3" descr="Rectangle: Click to edit Master text styles&#10;Second level&#10;Third level&#10;Fourth level&#10;Fifth level"/>
          <p:cNvSpPr>
            <a:spLocks noGrp="1" noChangeArrowheads="1"/>
          </p:cNvSpPr>
          <p:nvPr>
            <p:ph type="body" idx="1"/>
          </p:nvPr>
        </p:nvSpPr>
        <p:spPr>
          <a:xfrm>
            <a:off x="304800" y="1683887"/>
            <a:ext cx="8458200" cy="4435729"/>
          </a:xfrm>
        </p:spPr>
        <p:txBody>
          <a:bodyPr/>
          <a:lstStyle/>
          <a:p>
            <a:pPr>
              <a:buNone/>
            </a:pPr>
            <a:r>
              <a:rPr lang="en-CA" dirty="0" smtClean="0"/>
              <a:t>Class R PG1200: Size tested 760 </a:t>
            </a:r>
            <a:r>
              <a:rPr lang="en-CA" smtClean="0"/>
              <a:t>× </a:t>
            </a:r>
            <a:r>
              <a:rPr lang="en-CA" smtClean="0"/>
              <a:t>1250 </a:t>
            </a:r>
            <a:r>
              <a:rPr lang="en-CA" dirty="0" smtClean="0"/>
              <a:t>mm – Casement</a:t>
            </a:r>
          </a:p>
          <a:p>
            <a:pPr lvl="1">
              <a:spcBef>
                <a:spcPts val="1200"/>
              </a:spcBef>
            </a:pPr>
            <a:r>
              <a:rPr lang="en-CA" dirty="0" smtClean="0"/>
              <a:t>Class R </a:t>
            </a:r>
          </a:p>
          <a:p>
            <a:pPr lvl="2"/>
            <a:r>
              <a:rPr lang="en-CA" dirty="0" smtClean="0"/>
              <a:t>Indicates performance class </a:t>
            </a:r>
          </a:p>
          <a:p>
            <a:pPr lvl="2"/>
            <a:r>
              <a:rPr lang="en-CA" dirty="0" smtClean="0"/>
              <a:t>R is minimum (NBC requirement)</a:t>
            </a:r>
          </a:p>
          <a:p>
            <a:pPr lvl="1"/>
            <a:r>
              <a:rPr lang="en-CA" dirty="0" smtClean="0"/>
              <a:t>PG 1200 </a:t>
            </a:r>
          </a:p>
          <a:p>
            <a:pPr lvl="2"/>
            <a:r>
              <a:rPr lang="en-CA" dirty="0" smtClean="0"/>
              <a:t>Indicates performance grade </a:t>
            </a:r>
          </a:p>
          <a:p>
            <a:pPr lvl="2"/>
            <a:r>
              <a:rPr lang="en-CA" dirty="0" smtClean="0"/>
              <a:t>Tested and passed at 1200 Pa design pressure</a:t>
            </a:r>
          </a:p>
          <a:p>
            <a:pPr lvl="1"/>
            <a:r>
              <a:rPr lang="en-CA" dirty="0" smtClean="0"/>
              <a:t>Size tested 760 x 1250 mm </a:t>
            </a:r>
          </a:p>
          <a:p>
            <a:pPr lvl="2"/>
            <a:r>
              <a:rPr lang="en-CA" dirty="0" smtClean="0"/>
              <a:t>Indicates maximum product size tested</a:t>
            </a:r>
          </a:p>
          <a:p>
            <a:pPr lvl="1"/>
            <a:r>
              <a:rPr lang="en-CA" dirty="0" smtClean="0"/>
              <a:t>Casement </a:t>
            </a:r>
          </a:p>
          <a:p>
            <a:pPr lvl="2"/>
            <a:r>
              <a:rPr lang="en-CA" dirty="0" smtClean="0"/>
              <a:t>Indicates product type</a:t>
            </a:r>
            <a:endParaRPr lang="en-US" dirty="0"/>
          </a:p>
        </p:txBody>
      </p:sp>
      <p:sp>
        <p:nvSpPr>
          <p:cNvPr id="11" name="Text Box 4"/>
          <p:cNvSpPr txBox="1">
            <a:spLocks noChangeArrowheads="1"/>
          </p:cNvSpPr>
          <p:nvPr/>
        </p:nvSpPr>
        <p:spPr bwMode="auto">
          <a:xfrm>
            <a:off x="5192032" y="5167027"/>
            <a:ext cx="3583617" cy="1003300"/>
          </a:xfrm>
          <a:prstGeom prst="rect">
            <a:avLst/>
          </a:prstGeom>
          <a:solidFill>
            <a:srgbClr val="BBE0E3">
              <a:alpha val="34902"/>
            </a:srgbClr>
          </a:solidFill>
          <a:ln w="12700">
            <a:solidFill>
              <a:srgbClr val="004F8C"/>
            </a:solidFill>
            <a:miter lim="800000"/>
            <a:headEnd/>
            <a:tailEnd/>
          </a:ln>
          <a:effectLst/>
        </p:spPr>
        <p:txBody>
          <a:bodyPr wrap="square">
            <a:spAutoFit/>
          </a:bodyPr>
          <a:lstStyle/>
          <a:p>
            <a:pPr>
              <a:spcBef>
                <a:spcPct val="50000"/>
              </a:spcBef>
            </a:pPr>
            <a:r>
              <a:rPr lang="en-CA" sz="1000" b="1" dirty="0" smtClean="0">
                <a:latin typeface="Arial" pitchFamily="34" charset="0"/>
                <a:cs typeface="Arial" pitchFamily="34" charset="0"/>
              </a:rPr>
              <a:t>Class R PG1200: Size tested 760 × 1520 mm - Casement</a:t>
            </a:r>
          </a:p>
          <a:p>
            <a:pPr>
              <a:lnSpc>
                <a:spcPct val="70000"/>
              </a:lnSpc>
              <a:spcBef>
                <a:spcPct val="50000"/>
              </a:spcBef>
            </a:pPr>
            <a:r>
              <a:rPr lang="en-US" sz="1000" dirty="0" smtClean="0">
                <a:latin typeface="Arial" pitchFamily="34" charset="0"/>
                <a:cs typeface="Arial" pitchFamily="34" charset="0"/>
              </a:rPr>
              <a:t>Positive </a:t>
            </a:r>
            <a:r>
              <a:rPr lang="en-US" sz="1000" dirty="0">
                <a:latin typeface="Arial" pitchFamily="34" charset="0"/>
                <a:cs typeface="Arial" pitchFamily="34" charset="0"/>
              </a:rPr>
              <a:t>Design Pressure (DP) 		= </a:t>
            </a:r>
            <a:r>
              <a:rPr lang="en-US" sz="1000" dirty="0" smtClean="0">
                <a:latin typeface="Arial" pitchFamily="34" charset="0"/>
                <a:cs typeface="Arial" pitchFamily="34" charset="0"/>
              </a:rPr>
              <a:t>2400 </a:t>
            </a:r>
            <a:r>
              <a:rPr lang="en-US" sz="1000" dirty="0">
                <a:latin typeface="Arial" pitchFamily="34" charset="0"/>
                <a:cs typeface="Arial" pitchFamily="34" charset="0"/>
              </a:rPr>
              <a:t>Pa </a:t>
            </a:r>
          </a:p>
          <a:p>
            <a:pPr>
              <a:lnSpc>
                <a:spcPct val="70000"/>
              </a:lnSpc>
              <a:spcBef>
                <a:spcPct val="50000"/>
              </a:spcBef>
            </a:pPr>
            <a:r>
              <a:rPr lang="en-US" sz="1000" dirty="0">
                <a:latin typeface="Arial" pitchFamily="34" charset="0"/>
                <a:cs typeface="Arial" pitchFamily="34" charset="0"/>
              </a:rPr>
              <a:t>Negative Design Pressure (DP) 		= –2880 Pa</a:t>
            </a:r>
            <a:endParaRPr lang="en-US" sz="1000" dirty="0">
              <a:cs typeface="Times New Roman" pitchFamily="18" charset="0"/>
            </a:endParaRPr>
          </a:p>
          <a:p>
            <a:pPr>
              <a:lnSpc>
                <a:spcPct val="70000"/>
              </a:lnSpc>
              <a:spcBef>
                <a:spcPct val="50000"/>
              </a:spcBef>
            </a:pPr>
            <a:r>
              <a:rPr lang="en-US" sz="1000" dirty="0">
                <a:latin typeface="Arial" pitchFamily="34" charset="0"/>
                <a:cs typeface="Arial" pitchFamily="34" charset="0"/>
              </a:rPr>
              <a:t>Water Penetration Resistance Test Pressure 	= </a:t>
            </a:r>
            <a:r>
              <a:rPr lang="en-US" sz="1000" dirty="0" smtClean="0">
                <a:latin typeface="Arial" pitchFamily="34" charset="0"/>
                <a:cs typeface="Arial" pitchFamily="34" charset="0"/>
              </a:rPr>
              <a:t>180 </a:t>
            </a:r>
            <a:r>
              <a:rPr lang="en-US" sz="1000" dirty="0">
                <a:latin typeface="Arial" pitchFamily="34" charset="0"/>
                <a:cs typeface="Arial" pitchFamily="34" charset="0"/>
              </a:rPr>
              <a:t>Pa</a:t>
            </a:r>
            <a:endParaRPr lang="en-US" sz="1000" dirty="0">
              <a:cs typeface="Times New Roman" pitchFamily="18" charset="0"/>
            </a:endParaRPr>
          </a:p>
          <a:p>
            <a:pPr>
              <a:lnSpc>
                <a:spcPct val="70000"/>
              </a:lnSpc>
              <a:spcBef>
                <a:spcPct val="50000"/>
              </a:spcBef>
            </a:pPr>
            <a:r>
              <a:rPr lang="en-US" sz="1000" dirty="0">
                <a:latin typeface="Arial" pitchFamily="34" charset="0"/>
                <a:cs typeface="Times New Roman" pitchFamily="18" charset="0"/>
              </a:rPr>
              <a:t>Canadian Air Infiltration/Exfiltration 	= A3 Level</a:t>
            </a:r>
            <a:r>
              <a:rPr lang="en-US" sz="1000" b="1" dirty="0"/>
              <a:t> </a:t>
            </a:r>
          </a:p>
        </p:txBody>
      </p:sp>
      <p:pic>
        <p:nvPicPr>
          <p:cNvPr id="12" name="Picture 1"/>
          <p:cNvPicPr>
            <a:picLocks noChangeAspect="1" noChangeArrowheads="1"/>
          </p:cNvPicPr>
          <p:nvPr/>
        </p:nvPicPr>
        <p:blipFill>
          <a:blip r:embed="rId3" cstate="print"/>
          <a:srcRect/>
          <a:stretch>
            <a:fillRect/>
          </a:stretch>
        </p:blipFill>
        <p:spPr bwMode="auto">
          <a:xfrm>
            <a:off x="6792180" y="2387432"/>
            <a:ext cx="2198127" cy="25390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smtClean="0"/>
              <a:t>NBC Part 5</a:t>
            </a:r>
            <a:endParaRPr lang="en-US" dirty="0"/>
          </a:p>
        </p:txBody>
      </p:sp>
      <p:sp>
        <p:nvSpPr>
          <p:cNvPr id="108547" name="Rectangle 3"/>
          <p:cNvSpPr>
            <a:spLocks noGrp="1" noChangeArrowheads="1"/>
          </p:cNvSpPr>
          <p:nvPr>
            <p:ph type="body" idx="1"/>
          </p:nvPr>
        </p:nvSpPr>
        <p:spPr/>
        <p:txBody>
          <a:bodyPr/>
          <a:lstStyle/>
          <a:p>
            <a:r>
              <a:rPr lang="en-CA" dirty="0" smtClean="0"/>
              <a:t>5.10.2.	Windows, Doors &amp; Skylights (new)</a:t>
            </a:r>
          </a:p>
          <a:p>
            <a:r>
              <a:rPr lang="en-US" dirty="0" smtClean="0"/>
              <a:t>5.10.2.1. 	Application</a:t>
            </a:r>
          </a:p>
          <a:p>
            <a:pPr lvl="1"/>
            <a:r>
              <a:rPr lang="en-US" dirty="0" smtClean="0"/>
              <a:t>Windows, doors and skylights </a:t>
            </a:r>
          </a:p>
          <a:p>
            <a:pPr lvl="1"/>
            <a:r>
              <a:rPr lang="en-US" dirty="0" smtClean="0"/>
              <a:t>Separating interior space from </a:t>
            </a:r>
          </a:p>
          <a:p>
            <a:pPr lvl="2"/>
            <a:r>
              <a:rPr lang="en-US" dirty="0" smtClean="0"/>
              <a:t>exterior space or</a:t>
            </a:r>
          </a:p>
          <a:p>
            <a:pPr lvl="2"/>
            <a:r>
              <a:rPr lang="en-US" dirty="0" smtClean="0"/>
              <a:t>environmentally dissimilar interior spaces</a:t>
            </a:r>
          </a:p>
          <a:p>
            <a:pPr lvl="1"/>
            <a:r>
              <a:rPr lang="en-US" dirty="0" smtClean="0"/>
              <a:t>“Skylights” = unit skylights, roof windows and </a:t>
            </a:r>
            <a:br>
              <a:rPr lang="en-US" dirty="0" smtClean="0"/>
            </a:br>
            <a:r>
              <a:rPr lang="en-US" dirty="0" smtClean="0"/>
              <a:t>tubular daylighting devices</a:t>
            </a:r>
          </a:p>
          <a:p>
            <a:r>
              <a:rPr lang="en-US" dirty="0" smtClean="0"/>
              <a:t>5.10.2.2. 	Applicable Standards</a:t>
            </a:r>
          </a:p>
          <a:p>
            <a:r>
              <a:rPr lang="en-US" dirty="0" smtClean="0"/>
              <a:t>5.10.2.3.	Structural Loads, Air Leakage </a:t>
            </a:r>
            <a:br>
              <a:rPr lang="en-US" dirty="0" smtClean="0"/>
            </a:br>
            <a:r>
              <a:rPr lang="en-US" dirty="0" smtClean="0"/>
              <a:t>		and Water Penetration Compliance </a:t>
            </a:r>
          </a:p>
          <a:p>
            <a:r>
              <a:rPr lang="en-CA" dirty="0" smtClean="0"/>
              <a:t>5.10.2.4. 	Heat Transfer Compliance</a:t>
            </a:r>
            <a:endParaRPr lang="en-US" dirty="0" smtClean="0"/>
          </a:p>
        </p:txBody>
      </p:sp>
      <p:pic>
        <p:nvPicPr>
          <p:cNvPr id="38915" name="Picture 3"/>
          <p:cNvPicPr>
            <a:picLocks noChangeAspect="1" noChangeArrowheads="1"/>
          </p:cNvPicPr>
          <p:nvPr/>
        </p:nvPicPr>
        <p:blipFill>
          <a:blip r:embed="rId3" cstate="print"/>
          <a:srcRect/>
          <a:stretch>
            <a:fillRect/>
          </a:stretch>
        </p:blipFill>
        <p:spPr bwMode="auto">
          <a:xfrm>
            <a:off x="7044254" y="1732196"/>
            <a:ext cx="1722824" cy="21431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p:txBody>
          <a:bodyPr/>
          <a:lstStyle/>
          <a:p>
            <a:r>
              <a:rPr lang="en-US" dirty="0" smtClean="0"/>
              <a:t>Standards &amp; Compliance</a:t>
            </a:r>
            <a:endParaRPr lang="en-US" dirty="0"/>
          </a:p>
        </p:txBody>
      </p:sp>
      <p:sp>
        <p:nvSpPr>
          <p:cNvPr id="744451" name="Rectangle 3"/>
          <p:cNvSpPr>
            <a:spLocks noGrp="1" noChangeArrowheads="1"/>
          </p:cNvSpPr>
          <p:nvPr>
            <p:ph type="body" idx="1"/>
          </p:nvPr>
        </p:nvSpPr>
        <p:spPr/>
        <p:txBody>
          <a:bodyPr/>
          <a:lstStyle/>
          <a:p>
            <a:pPr>
              <a:tabLst>
                <a:tab pos="5829300" algn="l"/>
              </a:tabLst>
            </a:pPr>
            <a:r>
              <a:rPr lang="en-US" dirty="0" smtClean="0"/>
              <a:t>5.10.2.2. Windows, doors and skylights </a:t>
            </a:r>
            <a:r>
              <a:rPr lang="en-US" u="sng" dirty="0" smtClean="0"/>
              <a:t>covered</a:t>
            </a:r>
            <a:r>
              <a:rPr lang="en-US" dirty="0" smtClean="0"/>
              <a:t> in NAFS</a:t>
            </a:r>
          </a:p>
          <a:p>
            <a:pPr lvl="1"/>
            <a:r>
              <a:rPr lang="en-US" dirty="0" smtClean="0"/>
              <a:t>Reference NAFS and Canadian Supplement</a:t>
            </a:r>
          </a:p>
          <a:p>
            <a:pPr lvl="1"/>
            <a:r>
              <a:rPr lang="en-US" dirty="0" smtClean="0"/>
              <a:t>Selection of performance grade</a:t>
            </a:r>
          </a:p>
          <a:p>
            <a:pPr lvl="2"/>
            <a:r>
              <a:rPr lang="en-US" dirty="0" smtClean="0"/>
              <a:t>According to Canadian Supplement</a:t>
            </a:r>
          </a:p>
          <a:p>
            <a:pPr lvl="2"/>
            <a:r>
              <a:rPr lang="en-US" dirty="0" smtClean="0"/>
              <a:t>Appropriate for the conditions and geographic location</a:t>
            </a:r>
          </a:p>
          <a:p>
            <a:pPr lvl="1"/>
            <a:r>
              <a:rPr lang="en-US" dirty="0" smtClean="0"/>
              <a:t>Selection of fenestration product </a:t>
            </a:r>
          </a:p>
          <a:p>
            <a:pPr lvl="2"/>
            <a:r>
              <a:rPr lang="en-US" dirty="0" smtClean="0"/>
              <a:t>Meeting required performance grade</a:t>
            </a:r>
          </a:p>
          <a:p>
            <a:pPr lvl="2"/>
            <a:r>
              <a:rPr lang="en-US" dirty="0" smtClean="0"/>
              <a:t>When tested in accordance with the NAFS</a:t>
            </a:r>
          </a:p>
          <a:p>
            <a:pPr>
              <a:tabLst>
                <a:tab pos="5829300" algn="l"/>
              </a:tabLst>
            </a:pPr>
            <a:r>
              <a:rPr lang="en-US" dirty="0" smtClean="0"/>
              <a:t>5.10.2.3 … </a:t>
            </a:r>
            <a:r>
              <a:rPr lang="en-US" u="sng" dirty="0" smtClean="0"/>
              <a:t>not covered</a:t>
            </a:r>
            <a:r>
              <a:rPr lang="en-US" dirty="0" smtClean="0"/>
              <a:t> in NAFS</a:t>
            </a:r>
          </a:p>
          <a:p>
            <a:pPr lvl="1"/>
            <a:r>
              <a:rPr lang="en-US" dirty="0" smtClean="0"/>
              <a:t>Article 5.1.4.1. (Structural and Environmental Loads)</a:t>
            </a:r>
          </a:p>
          <a:p>
            <a:pPr lvl="1"/>
            <a:r>
              <a:rPr lang="en-US" dirty="0" smtClean="0"/>
              <a:t>Sections 5.4. (Air Leakage) and 5.6. (Precipitation)</a:t>
            </a:r>
          </a:p>
          <a:p>
            <a:pPr lvl="1"/>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plate-ccc">
  <a:themeElements>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c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lnDef>
  </a:objectDefaults>
  <a:extraClrSchemeLst>
    <a:extraClrScheme>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cc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cc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cc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cc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cc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ccc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cc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cc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cc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cc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cc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2010 Codes Launch Presentation Template-e-rev</Template>
  <TotalTime>4193</TotalTime>
  <Words>4075</Words>
  <Application>Microsoft Office PowerPoint</Application>
  <PresentationFormat>Letter Paper (8.5x11 in)</PresentationFormat>
  <Paragraphs>645</Paragraphs>
  <Slides>29</Slides>
  <Notes>29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template-ccc</vt:lpstr>
      <vt:lpstr>Visio</vt:lpstr>
      <vt:lpstr>Windows, Doors,  Skylights and Sealants</vt:lpstr>
      <vt:lpstr>Introduction</vt:lpstr>
      <vt:lpstr>Key Messages </vt:lpstr>
      <vt:lpstr>Windows, Doors and Skylights</vt:lpstr>
      <vt:lpstr>Harmonized Standard</vt:lpstr>
      <vt:lpstr>Harmonized Standard – Equivalency</vt:lpstr>
      <vt:lpstr>Harmonized Standard – Marking </vt:lpstr>
      <vt:lpstr>NBC Part 5</vt:lpstr>
      <vt:lpstr>Standards &amp; Compliance</vt:lpstr>
      <vt:lpstr>5.10.2.4 Heat Transfer Compliance</vt:lpstr>
      <vt:lpstr>NBC Part 9</vt:lpstr>
      <vt:lpstr>9.6. Glass</vt:lpstr>
      <vt:lpstr>9.7. Windows, Doors and Skylights</vt:lpstr>
      <vt:lpstr>9.7.1. General</vt:lpstr>
      <vt:lpstr>9.7.2. General Requirements</vt:lpstr>
      <vt:lpstr>9.7.3. General Performance</vt:lpstr>
      <vt:lpstr>9.7.3. General Performance</vt:lpstr>
      <vt:lpstr>9.7.3. Compliance</vt:lpstr>
      <vt:lpstr>9.7.3. Heat Transfer Performance</vt:lpstr>
      <vt:lpstr>9.7.3. Thermal Characteristics</vt:lpstr>
      <vt:lpstr>9.7.4. Manufactured Products</vt:lpstr>
      <vt:lpstr>9.7.5. Site-Built Products</vt:lpstr>
      <vt:lpstr>9.7.5. Resistance to Forced Entry</vt:lpstr>
      <vt:lpstr>9.7.6. Installation</vt:lpstr>
      <vt:lpstr>9.7.6. Sealants, Trim and Flashing</vt:lpstr>
      <vt:lpstr>9.27.4. and 5.10. Sealants</vt:lpstr>
      <vt:lpstr>9.27.4. and 5.10. Sealants</vt:lpstr>
      <vt:lpstr>9.27.4. and 5.10. Sealants</vt:lpstr>
      <vt:lpstr>Slide 29</vt:lpstr>
    </vt:vector>
  </TitlesOfParts>
  <Company>Canadian Codes Centre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Frank Lohmann</dc:creator>
  <cp:lastModifiedBy>gagnonmm</cp:lastModifiedBy>
  <cp:revision>430</cp:revision>
  <dcterms:created xsi:type="dcterms:W3CDTF">2004-12-07T15:21:03Z</dcterms:created>
  <dcterms:modified xsi:type="dcterms:W3CDTF">2011-02-16T16:18:26Z</dcterms:modified>
</cp:coreProperties>
</file>