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17"/>
  </p:notesMasterIdLst>
  <p:handoutMasterIdLst>
    <p:handoutMasterId r:id="rId18"/>
  </p:handoutMasterIdLst>
  <p:sldIdLst>
    <p:sldId id="256" r:id="rId2"/>
    <p:sldId id="339" r:id="rId3"/>
    <p:sldId id="327" r:id="rId4"/>
    <p:sldId id="328" r:id="rId5"/>
    <p:sldId id="325" r:id="rId6"/>
    <p:sldId id="337" r:id="rId7"/>
    <p:sldId id="323" r:id="rId8"/>
    <p:sldId id="332" r:id="rId9"/>
    <p:sldId id="331" r:id="rId10"/>
    <p:sldId id="338" r:id="rId11"/>
    <p:sldId id="336" r:id="rId12"/>
    <p:sldId id="324" r:id="rId13"/>
    <p:sldId id="326" r:id="rId14"/>
    <p:sldId id="333" r:id="rId15"/>
    <p:sldId id="335"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71">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FF99"/>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horzBarState="maximized">
    <p:restoredLeft sz="20335" autoAdjust="0"/>
    <p:restoredTop sz="61700" autoAdjust="0"/>
  </p:normalViewPr>
  <p:slideViewPr>
    <p:cSldViewPr>
      <p:cViewPr varScale="1">
        <p:scale>
          <a:sx n="63" d="100"/>
          <a:sy n="63" d="100"/>
        </p:scale>
        <p:origin x="-76" y="-248"/>
      </p:cViewPr>
      <p:guideLst>
        <p:guide orient="horz" pos="1071"/>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904"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8145" cy="464205"/>
          </a:xfrm>
          <a:prstGeom prst="rect">
            <a:avLst/>
          </a:prstGeom>
        </p:spPr>
        <p:txBody>
          <a:bodyPr vert="horz" lIns="88105" tIns="44054" rIns="88105" bIns="44054" rtlCol="0"/>
          <a:lstStyle>
            <a:lvl1pPr algn="l">
              <a:defRPr sz="1200"/>
            </a:lvl1pPr>
          </a:lstStyle>
          <a:p>
            <a:endParaRPr lang="en-US"/>
          </a:p>
        </p:txBody>
      </p:sp>
      <p:sp>
        <p:nvSpPr>
          <p:cNvPr id="3" name="Date Placeholder 2"/>
          <p:cNvSpPr>
            <a:spLocks noGrp="1"/>
          </p:cNvSpPr>
          <p:nvPr>
            <p:ph type="dt" sz="quarter" idx="1"/>
          </p:nvPr>
        </p:nvSpPr>
        <p:spPr>
          <a:xfrm>
            <a:off x="3970734" y="3"/>
            <a:ext cx="3038145" cy="464205"/>
          </a:xfrm>
          <a:prstGeom prst="rect">
            <a:avLst/>
          </a:prstGeom>
        </p:spPr>
        <p:txBody>
          <a:bodyPr vert="horz" lIns="88105" tIns="44054" rIns="88105" bIns="44054" rtlCol="0"/>
          <a:lstStyle>
            <a:lvl1pPr algn="r">
              <a:defRPr sz="1200"/>
            </a:lvl1pPr>
          </a:lstStyle>
          <a:p>
            <a:fld id="{FA7D8CBE-2287-4BCD-8F85-7CB5454FF358}" type="datetimeFigureOut">
              <a:rPr lang="en-US" smtClean="0"/>
              <a:pPr/>
              <a:t>12/1/2020</a:t>
            </a:fld>
            <a:endParaRPr lang="en-US"/>
          </a:p>
        </p:txBody>
      </p:sp>
      <p:sp>
        <p:nvSpPr>
          <p:cNvPr id="4" name="Footer Placeholder 3"/>
          <p:cNvSpPr>
            <a:spLocks noGrp="1"/>
          </p:cNvSpPr>
          <p:nvPr>
            <p:ph type="ftr" sz="quarter" idx="2"/>
          </p:nvPr>
        </p:nvSpPr>
        <p:spPr>
          <a:xfrm>
            <a:off x="2" y="8830661"/>
            <a:ext cx="3038145" cy="464205"/>
          </a:xfrm>
          <a:prstGeom prst="rect">
            <a:avLst/>
          </a:prstGeom>
        </p:spPr>
        <p:txBody>
          <a:bodyPr vert="horz" lIns="88105" tIns="44054" rIns="88105" bIns="44054"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61"/>
            <a:ext cx="3038145" cy="464205"/>
          </a:xfrm>
          <a:prstGeom prst="rect">
            <a:avLst/>
          </a:prstGeom>
        </p:spPr>
        <p:txBody>
          <a:bodyPr vert="horz" lIns="88105" tIns="44054" rIns="88105" bIns="44054" rtlCol="0" anchor="b"/>
          <a:lstStyle>
            <a:lvl1pPr algn="r">
              <a:defRPr sz="1200"/>
            </a:lvl1pPr>
          </a:lstStyle>
          <a:p>
            <a:fld id="{FA7197D8-E7AE-400E-8B17-A8B959CB0CAE}" type="slidenum">
              <a:rPr lang="en-US" smtClean="0"/>
              <a:pPr/>
              <a:t>‹#›</a:t>
            </a:fld>
            <a:endParaRPr lang="en-US"/>
          </a:p>
        </p:txBody>
      </p:sp>
    </p:spTree>
    <p:extLst>
      <p:ext uri="{BB962C8B-B14F-4D97-AF65-F5344CB8AC3E}">
        <p14:creationId xmlns:p14="http://schemas.microsoft.com/office/powerpoint/2010/main" val="2373006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36" tIns="46569" rIns="93136" bIns="46569"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36" tIns="46569" rIns="93136" bIns="46569" rtlCol="0"/>
          <a:lstStyle>
            <a:lvl1pPr algn="r">
              <a:defRPr sz="1300"/>
            </a:lvl1pPr>
          </a:lstStyle>
          <a:p>
            <a:fld id="{1AC292FC-5250-4A48-B12F-A57A4959EDCA}" type="datetimeFigureOut">
              <a:rPr lang="en-US" smtClean="0"/>
              <a:pPr/>
              <a:t>12/1/2020</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36" tIns="46569" rIns="93136" bIns="4656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36" tIns="46569" rIns="93136" bIns="46569" rtlCol="0">
            <a:normAutofit/>
          </a:body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36" tIns="46569" rIns="93136" bIns="46569"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36" tIns="46569" rIns="93136" bIns="46569" rtlCol="0" anchor="b"/>
          <a:lstStyle>
            <a:lvl1pPr algn="r">
              <a:defRPr sz="1300"/>
            </a:lvl1pPr>
          </a:lstStyle>
          <a:p>
            <a:fld id="{A5F011F9-97FF-4B61-844F-FB3CD2060B18}" type="slidenum">
              <a:rPr lang="en-US" smtClean="0"/>
              <a:pPr/>
              <a:t>‹#›</a:t>
            </a:fld>
            <a:endParaRPr lang="en-US"/>
          </a:p>
        </p:txBody>
      </p:sp>
    </p:spTree>
    <p:extLst>
      <p:ext uri="{BB962C8B-B14F-4D97-AF65-F5344CB8AC3E}">
        <p14:creationId xmlns:p14="http://schemas.microsoft.com/office/powerpoint/2010/main" val="3783114739"/>
      </p:ext>
    </p:extLst>
  </p:cSld>
  <p:clrMap bg1="lt1" tx1="dk1" bg2="lt2" tx2="dk2" accent1="accent1" accent2="accent2" accent3="accent3" accent4="accent4" accent5="accent5" accent6="accent6" hlink="hlink" folHlink="folHlink"/>
  <p:notesStyle>
    <a:lvl1pPr marL="0" indent="0" algn="l" defTabSz="914400" rtl="0" eaLnBrk="1" latinLnBrk="0" hangingPunct="1">
      <a:lnSpc>
        <a:spcPct val="100000"/>
      </a:lnSpc>
      <a:buFont typeface="Arial" pitchFamily="34" charset="0"/>
      <a:buNone/>
      <a:defRPr sz="1200" kern="1200">
        <a:solidFill>
          <a:schemeClr val="tx1"/>
        </a:solidFill>
        <a:latin typeface="+mn-lt"/>
        <a:ea typeface="+mn-ea"/>
        <a:cs typeface="+mn-cs"/>
      </a:defRPr>
    </a:lvl1pPr>
    <a:lvl2pPr marL="231775" indent="-231775" algn="l" defTabSz="914400" rtl="0" eaLnBrk="1" latinLnBrk="0" hangingPunct="1">
      <a:lnSpc>
        <a:spcPct val="100000"/>
      </a:lnSpc>
      <a:buFont typeface="Arial" pitchFamily="34" charset="0"/>
      <a:buChar char="•"/>
      <a:defRPr sz="1200" kern="1200">
        <a:solidFill>
          <a:schemeClr val="tx1"/>
        </a:solidFill>
        <a:latin typeface="+mn-lt"/>
        <a:ea typeface="+mn-ea"/>
        <a:cs typeface="+mn-cs"/>
      </a:defRPr>
    </a:lvl2pPr>
    <a:lvl3pPr marL="457200" indent="-225425" algn="l" defTabSz="914400" rtl="0" eaLnBrk="1" latinLnBrk="0" hangingPunct="1">
      <a:lnSpc>
        <a:spcPct val="100000"/>
      </a:lnSpc>
      <a:buFont typeface="Calibri" pitchFamily="34" charset="0"/>
      <a:buChar char="‒"/>
      <a:defRPr sz="1200" kern="1200">
        <a:solidFill>
          <a:schemeClr val="tx1"/>
        </a:solidFill>
        <a:latin typeface="+mn-lt"/>
        <a:ea typeface="+mn-ea"/>
        <a:cs typeface="+mn-cs"/>
      </a:defRPr>
    </a:lvl3pPr>
    <a:lvl4pPr marL="688975" indent="-231775" algn="l" defTabSz="914400" rtl="0" eaLnBrk="1" latinLnBrk="0" hangingPunct="1">
      <a:buFont typeface="Calibri" pitchFamily="34" charset="0"/>
      <a:buChar char="–"/>
      <a:defRPr sz="11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My name is Mihailo Mihailovic. </a:t>
            </a:r>
          </a:p>
          <a:p>
            <a:endParaRPr lang="en-US" baseline="0" dirty="0" smtClean="0"/>
          </a:p>
          <a:p>
            <a:r>
              <a:rPr lang="en-US" baseline="0" dirty="0" smtClean="0"/>
              <a:t>This presentation focuses on two new Subsections (9.36.3. and 9.36.4.) of the National Building Code of Canada (NBC) 2010 that deal with heating, ventilating and air conditioning (HVAC) and service water heating systems.</a:t>
            </a:r>
          </a:p>
          <a:p>
            <a:endParaRPr lang="en-US" baseline="0" dirty="0" smtClean="0"/>
          </a:p>
          <a:p>
            <a:pPr marL="457159" lvl="1" indent="0" defTabSz="914320">
              <a:buNone/>
              <a:defRPr/>
            </a:pPr>
            <a:endParaRPr lang="en-US" baseline="0" dirty="0" smtClean="0"/>
          </a:p>
          <a:p>
            <a:pPr marL="457159" lvl="1" indent="0" defTabSz="914320">
              <a:buNone/>
              <a:defRPr/>
            </a:pPr>
            <a:endParaRPr lang="en-US" baseline="0" dirty="0" smtClean="0"/>
          </a:p>
          <a:p>
            <a:endParaRPr lang="en-US" baseline="0" dirty="0" smtClean="0"/>
          </a:p>
          <a:p>
            <a:endParaRPr lang="en-US" baseline="0" dirty="0" smtClean="0"/>
          </a:p>
          <a:p>
            <a:pPr defTabSz="914320"/>
            <a:endParaRPr lang="en-US" dirty="0" smtClean="0"/>
          </a:p>
          <a:p>
            <a:pPr defTabSz="914320"/>
            <a:endParaRPr lang="en-US" dirty="0" smtClean="0"/>
          </a:p>
          <a:p>
            <a:pPr defTabSz="914320"/>
            <a:endParaRPr lang="en-US" dirty="0" smtClean="0"/>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a:t>
            </a:fld>
            <a:endParaRPr lang="en-US"/>
          </a:p>
        </p:txBody>
      </p:sp>
    </p:spTree>
    <p:extLst>
      <p:ext uri="{BB962C8B-B14F-4D97-AF65-F5344CB8AC3E}">
        <p14:creationId xmlns:p14="http://schemas.microsoft.com/office/powerpoint/2010/main" val="1580030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Following public review comments, it was determined that providing minimum performance requirements for gas and propane fireplaces or stoves was not feasible, as current performance levels are inconsistent </a:t>
            </a:r>
            <a:r>
              <a:rPr lang="en-GB" dirty="0" smtClean="0"/>
              <a:t>with equipment types that are widely available on the market. </a:t>
            </a:r>
          </a:p>
          <a:p>
            <a:endParaRPr lang="en-GB" dirty="0" smtClean="0"/>
          </a:p>
          <a:p>
            <a:r>
              <a:rPr lang="en-GB" dirty="0" smtClean="0"/>
              <a:t>T</a:t>
            </a:r>
            <a:r>
              <a:rPr lang="en-US" dirty="0" smtClean="0"/>
              <a:t>he current CSA standard for these units is being revised to provide better testing parameters, as well as performance levels, and to better define what is a decorative appliance. </a:t>
            </a:r>
          </a:p>
          <a:p>
            <a:endParaRPr lang="en-US" dirty="0" smtClean="0"/>
          </a:p>
          <a:p>
            <a:r>
              <a:rPr lang="en-US" dirty="0" smtClean="0"/>
              <a:t>As a result, instead of requiring a minimum performance rating, a prescriptive requirement mandates that the appliance be direct-vented  and have no standing pilot light.</a:t>
            </a:r>
          </a:p>
          <a:p>
            <a:endParaRPr lang="en-US" dirty="0" smtClean="0"/>
          </a:p>
          <a:p>
            <a:r>
              <a:rPr lang="en-US" dirty="0" smtClean="0"/>
              <a:t>Once the CSA standard has been revised, this requirement will be revisited.</a:t>
            </a:r>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10</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008842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the breakdown of the topics addressed in the service water heating subsection.</a:t>
            </a:r>
          </a:p>
          <a:p>
            <a:endParaRPr lang="en-US" dirty="0" smtClean="0"/>
          </a:p>
          <a:p>
            <a:r>
              <a:rPr lang="en-US" dirty="0" smtClean="0"/>
              <a:t>It is very similar to the HVAC subsection,</a:t>
            </a:r>
            <a:r>
              <a:rPr lang="en-US" baseline="0" dirty="0" smtClean="0"/>
              <a:t> with respect to:</a:t>
            </a:r>
          </a:p>
          <a:p>
            <a:pPr marL="231754" indent="-231754">
              <a:buFont typeface="Arial" pitchFamily="34" charset="0"/>
              <a:buChar char="•"/>
            </a:pPr>
            <a:r>
              <a:rPr lang="en-US" baseline="0" dirty="0" smtClean="0"/>
              <a:t>scope and application</a:t>
            </a:r>
          </a:p>
          <a:p>
            <a:pPr marL="231754" indent="-231754">
              <a:buFont typeface="Arial" pitchFamily="34" charset="0"/>
              <a:buChar char="•"/>
            </a:pPr>
            <a:r>
              <a:rPr lang="en-US" baseline="0" dirty="0" smtClean="0"/>
              <a:t>tables with equipment efficiencies</a:t>
            </a:r>
          </a:p>
          <a:p>
            <a:pPr marL="231754" indent="-231754">
              <a:buFont typeface="Arial" pitchFamily="34" charset="0"/>
              <a:buChar char="•"/>
            </a:pPr>
            <a:r>
              <a:rPr lang="en-US" baseline="0" dirty="0" smtClean="0"/>
              <a:t>provisions for solar domestic hot water systems</a:t>
            </a:r>
          </a:p>
          <a:p>
            <a:pPr marL="231754" indent="-231754">
              <a:buFont typeface="Arial" pitchFamily="34" charset="0"/>
              <a:buChar char="•"/>
            </a:pPr>
            <a:r>
              <a:rPr lang="en-US" baseline="0" dirty="0" smtClean="0"/>
              <a:t>provisions for piping</a:t>
            </a:r>
          </a:p>
          <a:p>
            <a:pPr marL="231754" indent="-231754">
              <a:buFont typeface="Arial" pitchFamily="34" charset="0"/>
              <a:buChar char="•"/>
            </a:pPr>
            <a:r>
              <a:rPr lang="en-US" baseline="0" dirty="0" smtClean="0"/>
              <a:t>controls, and</a:t>
            </a:r>
          </a:p>
          <a:p>
            <a:pPr marL="231754" indent="-231754">
              <a:buFont typeface="Arial" pitchFamily="34" charset="0"/>
              <a:buChar char="•"/>
            </a:pPr>
            <a:r>
              <a:rPr lang="en-US" dirty="0" smtClean="0"/>
              <a:t>swimming pool equipment controls.</a:t>
            </a:r>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11</a:t>
            </a:fld>
            <a:endParaRPr lang="en-US"/>
          </a:p>
        </p:txBody>
      </p:sp>
    </p:spTree>
    <p:extLst>
      <p:ext uri="{BB962C8B-B14F-4D97-AF65-F5344CB8AC3E}">
        <p14:creationId xmlns:p14="http://schemas.microsoft.com/office/powerpoint/2010/main" val="1950803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728663"/>
            <a:ext cx="4648200" cy="3486150"/>
          </a:xfrm>
        </p:spPr>
      </p:sp>
      <p:sp>
        <p:nvSpPr>
          <p:cNvPr id="3" name="Notes Placeholder 2"/>
          <p:cNvSpPr>
            <a:spLocks noGrp="1"/>
          </p:cNvSpPr>
          <p:nvPr>
            <p:ph type="body" idx="1"/>
          </p:nvPr>
        </p:nvSpPr>
        <p:spPr/>
        <p:txBody>
          <a:bodyPr>
            <a:normAutofit/>
          </a:bodyPr>
          <a:lstStyle/>
          <a:p>
            <a:r>
              <a:rPr lang="en-US" dirty="0" smtClean="0"/>
              <a:t>The equipment efficiencies are addressed in Article 9.36.4.2.</a:t>
            </a:r>
          </a:p>
          <a:p>
            <a:endParaRPr lang="en-US" dirty="0" smtClean="0"/>
          </a:p>
          <a:p>
            <a:r>
              <a:rPr lang="en-US" dirty="0" smtClean="0"/>
              <a:t>The table provided is very similar to the table in the HVAC subsection. It addresses:</a:t>
            </a:r>
          </a:p>
          <a:p>
            <a:pPr marL="231754" indent="-231754">
              <a:buFont typeface="Arial" pitchFamily="34" charset="0"/>
              <a:buChar char="•"/>
            </a:pPr>
            <a:r>
              <a:rPr lang="en-US" dirty="0" smtClean="0"/>
              <a:t>three different, yet common, fuel sources (electric, gas, oil)</a:t>
            </a:r>
          </a:p>
          <a:p>
            <a:pPr marL="231754" indent="-231754">
              <a:buFont typeface="Arial" pitchFamily="34" charset="0"/>
              <a:buChar char="•"/>
            </a:pPr>
            <a:r>
              <a:rPr lang="en-US" dirty="0" err="1" smtClean="0"/>
              <a:t>tankless</a:t>
            </a:r>
            <a:r>
              <a:rPr lang="en-US" dirty="0" smtClean="0"/>
              <a:t> and storage tank type equipment</a:t>
            </a:r>
          </a:p>
          <a:p>
            <a:pPr marL="231754" indent="-231754">
              <a:buFont typeface="Arial" pitchFamily="34" charset="0"/>
              <a:buChar char="•"/>
            </a:pPr>
            <a:r>
              <a:rPr lang="en-US" dirty="0" smtClean="0"/>
              <a:t>pool heaters, and </a:t>
            </a:r>
          </a:p>
          <a:p>
            <a:pPr marL="231754" indent="-231754">
              <a:buFont typeface="Arial" pitchFamily="34" charset="0"/>
              <a:buChar char="•"/>
            </a:pPr>
            <a:r>
              <a:rPr lang="en-US" dirty="0" smtClean="0"/>
              <a:t>combination systems.</a:t>
            </a:r>
          </a:p>
          <a:p>
            <a:endParaRPr lang="en-US" dirty="0" smtClean="0"/>
          </a:p>
          <a:p>
            <a:r>
              <a:rPr lang="en-US" dirty="0" smtClean="0"/>
              <a:t>The combination systems, which provide both hot water and space heating, are actually listed in both HVAC and service water heating tables.</a:t>
            </a:r>
          </a:p>
          <a:p>
            <a:endParaRPr lang="en-US" dirty="0" smtClean="0"/>
          </a:p>
          <a:p>
            <a:r>
              <a:rPr lang="en-US" dirty="0" smtClean="0"/>
              <a:t>There is also a requirement that all storage tanks be insulated. Insulation values are listed in the article’s sentences.</a:t>
            </a:r>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12</a:t>
            </a:fld>
            <a:endParaRPr lang="en-US"/>
          </a:p>
        </p:txBody>
      </p:sp>
    </p:spTree>
    <p:extLst>
      <p:ext uri="{BB962C8B-B14F-4D97-AF65-F5344CB8AC3E}">
        <p14:creationId xmlns:p14="http://schemas.microsoft.com/office/powerpoint/2010/main" val="282430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Piping within two </a:t>
            </a:r>
            <a:r>
              <a:rPr lang="en-US" dirty="0" err="1" smtClean="0"/>
              <a:t>metres</a:t>
            </a:r>
            <a:r>
              <a:rPr lang="en-US" dirty="0" smtClean="0"/>
              <a:t> of the outlet and inlet of the storage or heating vessel must be insulated using appropriate pipe insulation.</a:t>
            </a:r>
          </a:p>
          <a:p>
            <a:endParaRPr lang="en-US" dirty="0" smtClean="0"/>
          </a:p>
          <a:p>
            <a:r>
              <a:rPr lang="en-US" dirty="0" smtClean="0"/>
              <a:t>Piping located outside or in unconditioned spaces must be insulated to the same levels as the exterior walls, and continuously operating re-circulating pipes must be insulated using appropriate</a:t>
            </a:r>
            <a:r>
              <a:rPr lang="en-US" baseline="0" dirty="0" smtClean="0"/>
              <a:t> pipe insulation with a diameter </a:t>
            </a:r>
            <a:r>
              <a:rPr lang="en-US" dirty="0" smtClean="0"/>
              <a:t>that is </a:t>
            </a:r>
            <a:r>
              <a:rPr lang="en-US" baseline="0" dirty="0" smtClean="0"/>
              <a:t>no less than 12 mm</a:t>
            </a:r>
            <a:r>
              <a:rPr lang="en-US" dirty="0" smtClean="0"/>
              <a:t>.</a:t>
            </a:r>
          </a:p>
          <a:p>
            <a:endParaRPr lang="en-US" dirty="0" smtClean="0"/>
          </a:p>
          <a:p>
            <a:r>
              <a:rPr lang="en-US" dirty="0" smtClean="0"/>
              <a:t>Controls must be installed for the temperature of the storage tanks and for automatically shutting down pool heaters when not in use.</a:t>
            </a:r>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13</a:t>
            </a:fld>
            <a:endParaRPr lang="en-US"/>
          </a:p>
        </p:txBody>
      </p:sp>
    </p:spTree>
    <p:extLst>
      <p:ext uri="{BB962C8B-B14F-4D97-AF65-F5344CB8AC3E}">
        <p14:creationId xmlns:p14="http://schemas.microsoft.com/office/powerpoint/2010/main" val="1650534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Policy advice from the Commission is to remain silent on </a:t>
            </a:r>
            <a:r>
              <a:rPr lang="en-US" dirty="0" err="1" smtClean="0"/>
              <a:t>renewables</a:t>
            </a:r>
            <a:r>
              <a:rPr lang="en-US" dirty="0" smtClean="0"/>
              <a:t>,  as was done for the National Energy Code. </a:t>
            </a:r>
          </a:p>
          <a:p>
            <a:endParaRPr lang="en-US" dirty="0" smtClean="0"/>
          </a:p>
          <a:p>
            <a:r>
              <a:rPr lang="en-US" dirty="0" smtClean="0"/>
              <a:t>However, it was agreed that if standards were available for certain types of renewable technology, they should be mentioned, keeping in mind that there is no credit for using </a:t>
            </a:r>
            <a:r>
              <a:rPr lang="en-US" dirty="0" err="1" smtClean="0"/>
              <a:t>renewables</a:t>
            </a:r>
            <a:r>
              <a:rPr lang="en-US" dirty="0" smtClean="0"/>
              <a:t>.</a:t>
            </a:r>
          </a:p>
          <a:p>
            <a:endParaRPr lang="en-US" dirty="0" smtClean="0"/>
          </a:p>
          <a:p>
            <a:r>
              <a:rPr lang="en-US" dirty="0" smtClean="0"/>
              <a:t>Solar thermal technology is becoming more readily used for HVAC and service water heating systems.  The requirement is to conform to the manufacturer’s design and installation procedures or follow the National Plumbing Code of Canada 2010, which lists the standards.  The only exception is that all storage tanks must be installed in conditioned spaces.</a:t>
            </a:r>
          </a:p>
          <a:p>
            <a:endParaRPr lang="en-US" dirty="0" smtClean="0"/>
          </a:p>
          <a:p>
            <a:r>
              <a:rPr lang="en-US" dirty="0" smtClean="0"/>
              <a:t>It was decided that the standards  not be listed in the tables to avoid putting restrictions on the use of </a:t>
            </a:r>
            <a:r>
              <a:rPr lang="en-US" dirty="0" err="1" smtClean="0"/>
              <a:t>renewables</a:t>
            </a:r>
            <a:r>
              <a:rPr lang="en-US" dirty="0" smtClean="0"/>
              <a:t>.</a:t>
            </a:r>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14</a:t>
            </a:fld>
            <a:endParaRPr lang="en-US"/>
          </a:p>
        </p:txBody>
      </p:sp>
    </p:spTree>
    <p:extLst>
      <p:ext uri="{BB962C8B-B14F-4D97-AF65-F5344CB8AC3E}">
        <p14:creationId xmlns:p14="http://schemas.microsoft.com/office/powerpoint/2010/main" val="110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defTabSz="912385">
              <a:spcBef>
                <a:spcPct val="0"/>
              </a:spcBef>
            </a:pPr>
            <a:r>
              <a:rPr lang="en-US" dirty="0" smtClean="0"/>
              <a:t>This concludes the presentation on energy efficiency requirements related to HVAC and service water heating for housing and small buildings.  Should </a:t>
            </a:r>
            <a:r>
              <a:rPr lang="en-CA" dirty="0" smtClean="0"/>
              <a:t>you have any questions, please do not hesitate to contact us.  Thank you.</a:t>
            </a:r>
            <a:endParaRPr lang="en-US" dirty="0" smtClean="0"/>
          </a:p>
          <a:p>
            <a:pPr defTabSz="912385">
              <a:spcBef>
                <a:spcPct val="0"/>
              </a:spcBef>
            </a:pPr>
            <a:endParaRPr lang="en-CA" dirty="0" smtClean="0"/>
          </a:p>
          <a:p>
            <a:pPr defTabSz="912385">
              <a:spcBef>
                <a:spcPct val="0"/>
              </a:spcBef>
            </a:pPr>
            <a:endParaRPr lang="en-CA" dirty="0" smtClean="0"/>
          </a:p>
        </p:txBody>
      </p:sp>
      <p:sp>
        <p:nvSpPr>
          <p:cNvPr id="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D6083C-A6FF-42AD-8BDC-FB12AEFC9045}" type="slidenum">
              <a:rPr lang="en-US" smtClean="0"/>
              <a:pPr fontAlgn="base">
                <a:spcBef>
                  <a:spcPct val="0"/>
                </a:spcBef>
                <a:spcAft>
                  <a:spcPct val="0"/>
                </a:spcAft>
                <a:defRPr/>
              </a:pPr>
              <a:t>15</a:t>
            </a:fld>
            <a:endParaRPr lang="en-US" smtClean="0"/>
          </a:p>
        </p:txBody>
      </p:sp>
    </p:spTree>
    <p:extLst>
      <p:ext uri="{BB962C8B-B14F-4D97-AF65-F5344CB8AC3E}">
        <p14:creationId xmlns:p14="http://schemas.microsoft.com/office/powerpoint/2010/main" val="2044978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This is the third in a series of four presentations on the new energy efficiency requirements for housing and small buildings that were recently incorporated into the NBC 2010. </a:t>
            </a:r>
          </a:p>
          <a:p>
            <a:endParaRPr lang="en-US" dirty="0" smtClean="0"/>
          </a:p>
          <a:p>
            <a:r>
              <a:rPr lang="en-US" dirty="0" smtClean="0"/>
              <a:t>it is important to note that the NBC is a model code developed by the Canadian Commission on Building and Fire Codes and must be adopted by provincial/territorial authorities to become law. This may mean that code requirements enacted by legislation within your province or territory might differ from what is presented here. Please check with your local authority.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2</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791822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For the HVAC requirements, this presentation will look at:</a:t>
            </a:r>
          </a:p>
          <a:p>
            <a:pPr marL="231754" indent="-231754">
              <a:buFont typeface="Arial" pitchFamily="34" charset="0"/>
              <a:buChar char="•"/>
            </a:pPr>
            <a:r>
              <a:rPr lang="en-US" dirty="0" smtClean="0"/>
              <a:t>the overall subsection structure</a:t>
            </a:r>
          </a:p>
          <a:p>
            <a:pPr marL="231754" indent="-231754">
              <a:buFont typeface="Arial" pitchFamily="34" charset="0"/>
              <a:buChar char="•"/>
            </a:pPr>
            <a:r>
              <a:rPr lang="en-US" dirty="0" smtClean="0"/>
              <a:t>equipment efficiency development</a:t>
            </a:r>
          </a:p>
          <a:p>
            <a:pPr marL="231754" indent="-231754">
              <a:buFont typeface="Arial" pitchFamily="34" charset="0"/>
              <a:buChar char="•"/>
            </a:pPr>
            <a:r>
              <a:rPr lang="en-US" dirty="0" smtClean="0"/>
              <a:t>how ducts and pipes are addressed</a:t>
            </a:r>
          </a:p>
          <a:p>
            <a:pPr marL="231754" indent="-231754">
              <a:buFont typeface="Arial" pitchFamily="34" charset="0"/>
              <a:buChar char="•"/>
            </a:pPr>
            <a:r>
              <a:rPr lang="en-US" dirty="0" smtClean="0"/>
              <a:t>requirements for heat recovery ventilators, and</a:t>
            </a:r>
          </a:p>
          <a:p>
            <a:pPr marL="231754" indent="-231754">
              <a:buFont typeface="Arial" pitchFamily="34" charset="0"/>
              <a:buChar char="•"/>
            </a:pPr>
            <a:r>
              <a:rPr lang="en-US" dirty="0" smtClean="0"/>
              <a:t>requirements for interior pools.</a:t>
            </a:r>
          </a:p>
          <a:p>
            <a:endParaRPr lang="en-US" dirty="0" smtClean="0"/>
          </a:p>
          <a:p>
            <a:r>
              <a:rPr lang="en-US" dirty="0" smtClean="0"/>
              <a:t>For the service water heating requirements, the presentation will look at:</a:t>
            </a:r>
          </a:p>
          <a:p>
            <a:pPr marL="231754" indent="-231754">
              <a:buFont typeface="Arial" pitchFamily="34" charset="0"/>
              <a:buChar char="•"/>
            </a:pPr>
            <a:r>
              <a:rPr lang="en-US" dirty="0" smtClean="0"/>
              <a:t>the overall subsection structure</a:t>
            </a:r>
          </a:p>
          <a:p>
            <a:pPr marL="231754" indent="-231754">
              <a:buFont typeface="Arial" pitchFamily="34" charset="0"/>
              <a:buChar char="•"/>
            </a:pPr>
            <a:r>
              <a:rPr lang="en-US" dirty="0" smtClean="0"/>
              <a:t>equipment efficiency development</a:t>
            </a:r>
          </a:p>
          <a:p>
            <a:pPr marL="231754" indent="-231754">
              <a:buFont typeface="Arial" pitchFamily="34" charset="0"/>
              <a:buChar char="•"/>
            </a:pPr>
            <a:r>
              <a:rPr lang="en-US" dirty="0" smtClean="0"/>
              <a:t>requirements for pipe insulation, and</a:t>
            </a:r>
          </a:p>
          <a:p>
            <a:pPr marL="231754" indent="-231754">
              <a:buFont typeface="Arial" pitchFamily="34" charset="0"/>
              <a:buChar char="•"/>
            </a:pPr>
            <a:r>
              <a:rPr lang="en-US" dirty="0" smtClean="0"/>
              <a:t>equipment controls.</a:t>
            </a:r>
          </a:p>
          <a:p>
            <a:endParaRPr lang="en-US" dirty="0" smtClean="0"/>
          </a:p>
          <a:p>
            <a:r>
              <a:rPr lang="en-US" dirty="0" smtClean="0"/>
              <a:t>There will also be a brief discussion on how to address solar technologies.</a:t>
            </a:r>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3</a:t>
            </a:fld>
            <a:endParaRPr lang="en-US"/>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214393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Here is the breakdown of the topics addressed in the new 9.36.3. HVAC subsection.</a:t>
            </a:r>
          </a:p>
          <a:p>
            <a:endParaRPr lang="en-US" dirty="0" smtClean="0"/>
          </a:p>
          <a:p>
            <a:pPr marL="173062" indent="-173062"/>
            <a:r>
              <a:rPr lang="en-US" dirty="0" smtClean="0"/>
              <a:t>There are scope and application requirements as well as requirements for:</a:t>
            </a:r>
          </a:p>
          <a:p>
            <a:pPr marL="173062" indent="-173062">
              <a:buFont typeface="Arial" pitchFamily="34" charset="0"/>
              <a:buChar char="•"/>
            </a:pPr>
            <a:r>
              <a:rPr lang="en-US" dirty="0" smtClean="0"/>
              <a:t>equipment sizing and ducts</a:t>
            </a:r>
          </a:p>
          <a:p>
            <a:pPr marL="173062" indent="-173062">
              <a:buFont typeface="Arial" pitchFamily="34" charset="0"/>
              <a:buChar char="•"/>
            </a:pPr>
            <a:r>
              <a:rPr lang="en-US" dirty="0" smtClean="0"/>
              <a:t>air intakes and outlets</a:t>
            </a:r>
          </a:p>
          <a:p>
            <a:pPr marL="173062" indent="-173062">
              <a:buFont typeface="Arial" pitchFamily="34" charset="0"/>
              <a:buChar char="•"/>
            </a:pPr>
            <a:r>
              <a:rPr lang="en-US" dirty="0" smtClean="0"/>
              <a:t>piping for heating and cooling systems</a:t>
            </a:r>
          </a:p>
          <a:p>
            <a:pPr marL="173062" indent="-173062">
              <a:buFont typeface="Arial" pitchFamily="34" charset="0"/>
              <a:buChar char="•"/>
            </a:pPr>
            <a:r>
              <a:rPr lang="en-US" dirty="0" smtClean="0"/>
              <a:t>heating and cooling system equipment</a:t>
            </a:r>
          </a:p>
          <a:p>
            <a:pPr marL="173062" indent="-173062">
              <a:buFont typeface="Arial" pitchFamily="34" charset="0"/>
              <a:buChar char="•"/>
            </a:pPr>
            <a:r>
              <a:rPr lang="en-US" dirty="0" smtClean="0"/>
              <a:t>temperature controls, and</a:t>
            </a:r>
          </a:p>
          <a:p>
            <a:pPr marL="173062" indent="-173062">
              <a:buFont typeface="Arial" pitchFamily="34" charset="0"/>
              <a:buChar char="•"/>
            </a:pPr>
            <a:r>
              <a:rPr lang="en-US" dirty="0" smtClean="0"/>
              <a:t>humidification.</a:t>
            </a:r>
          </a:p>
          <a:p>
            <a:endParaRPr lang="en-US" dirty="0" smtClean="0"/>
          </a:p>
          <a:p>
            <a:r>
              <a:rPr lang="en-US" dirty="0" smtClean="0"/>
              <a:t>There are also detailed provisions dealing with heat recovery from dehumidification</a:t>
            </a:r>
          </a:p>
          <a:p>
            <a:r>
              <a:rPr lang="en-US" dirty="0" smtClean="0"/>
              <a:t>in areas having indoor swimming pools or spas.</a:t>
            </a:r>
          </a:p>
          <a:p>
            <a:endParaRPr lang="en-US" dirty="0" smtClean="0"/>
          </a:p>
          <a:p>
            <a:r>
              <a:rPr lang="en-US" dirty="0" smtClean="0"/>
              <a:t>If installed, there are provisions for heat recovery ventilation.</a:t>
            </a:r>
          </a:p>
          <a:p>
            <a:endParaRPr lang="en-US" dirty="0" smtClean="0"/>
          </a:p>
          <a:p>
            <a:r>
              <a:rPr lang="en-US" dirty="0" smtClean="0"/>
              <a:t>Lastly, an extensive list of equipment efficiencies and minimum performance levels is provided, as well as some initial provisions dealing with solar thermal equipment.</a:t>
            </a:r>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4</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418118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CA" dirty="0" smtClean="0"/>
              <a:t>In the HVAC subsection, equipment efficiency is addressed in Article 9.36.3.10.</a:t>
            </a:r>
          </a:p>
          <a:p>
            <a:endParaRPr lang="en-CA" dirty="0" smtClean="0"/>
          </a:p>
          <a:p>
            <a:r>
              <a:rPr lang="en-CA" dirty="0" smtClean="0"/>
              <a:t>The equipment list is a compilation of the original list in the  Model National Energy Code of Canada for Houses 1997, the list in the National Energy Code of Canada for Buildings 2011, and additional equipment identified during committee meetings.</a:t>
            </a:r>
          </a:p>
          <a:p>
            <a:endParaRPr lang="en-CA" dirty="0" smtClean="0"/>
          </a:p>
          <a:p>
            <a:r>
              <a:rPr lang="en-CA" dirty="0" smtClean="0"/>
              <a:t>Some of the performance requirements are based on what is required for the validation to meet the performance target. Other performance requirements are based on a market analysis, and yet others were chosen to accommodate current industry practices while setting minimum standards for energy efficiency.</a:t>
            </a:r>
          </a:p>
          <a:p>
            <a:endParaRPr lang="en-CA" dirty="0" smtClean="0"/>
          </a:p>
          <a:p>
            <a:r>
              <a:rPr lang="en-CA" dirty="0" smtClean="0"/>
              <a:t>Other technologies are referenced throughout the table and, even though air conditioning is not mandatory within the Code, air conditioner requirements are listed. This provides the user with minimum values that must be met.</a:t>
            </a:r>
          </a:p>
          <a:p>
            <a:endParaRPr lang="en-CA" dirty="0" smtClean="0"/>
          </a:p>
          <a:p>
            <a:r>
              <a:rPr lang="en-CA" dirty="0" smtClean="0"/>
              <a:t>It should be noted that no performance requirement is lower than what is listed in the federal </a:t>
            </a:r>
            <a:r>
              <a:rPr lang="en-CA" i="1" dirty="0" smtClean="0"/>
              <a:t>Energy Efficiency Regulations.</a:t>
            </a:r>
          </a:p>
          <a:p>
            <a:endParaRPr lang="en-CA"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5</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841241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excerpt from the table in Article 9.36.3.10.</a:t>
            </a:r>
          </a:p>
          <a:p>
            <a:endParaRPr lang="en-US" dirty="0" smtClean="0"/>
          </a:p>
          <a:p>
            <a:r>
              <a:rPr lang="en-US" dirty="0" smtClean="0"/>
              <a:t>The table lists several types and sizes of equipment that may be found in Part 9</a:t>
            </a:r>
            <a:r>
              <a:rPr lang="en-US" baseline="0" dirty="0" smtClean="0"/>
              <a:t> H</a:t>
            </a:r>
            <a:r>
              <a:rPr lang="en-US" dirty="0" smtClean="0"/>
              <a:t>ousing and Small Buildings, but it does not show all possible equipment.  </a:t>
            </a:r>
          </a:p>
          <a:p>
            <a:endParaRPr lang="en-US" dirty="0" smtClean="0"/>
          </a:p>
          <a:p>
            <a:r>
              <a:rPr lang="en-US" dirty="0" smtClean="0"/>
              <a:t>Where found, the appropriate performance standards are listed, as well as the corresponding minimum performance requirement. </a:t>
            </a:r>
          </a:p>
          <a:p>
            <a:endParaRPr lang="en-US" dirty="0" smtClean="0"/>
          </a:p>
          <a:p>
            <a:r>
              <a:rPr lang="en-US" dirty="0" smtClean="0"/>
              <a:t>Where the number of possible requirements in the standard would make the list too long for the table, the phrase “In the Standard” is used</a:t>
            </a:r>
            <a:r>
              <a:rPr lang="en-US" baseline="0" dirty="0" smtClean="0"/>
              <a:t> instead.</a:t>
            </a:r>
            <a:endParaRPr lang="en-US" dirty="0" smtClean="0"/>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6</a:t>
            </a:fld>
            <a:endParaRPr lang="en-US"/>
          </a:p>
        </p:txBody>
      </p:sp>
    </p:spTree>
    <p:extLst>
      <p:ext uri="{BB962C8B-B14F-4D97-AF65-F5344CB8AC3E}">
        <p14:creationId xmlns:p14="http://schemas.microsoft.com/office/powerpoint/2010/main" val="648653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1041" y="4415790"/>
            <a:ext cx="5828496" cy="4183380"/>
          </a:xfrm>
        </p:spPr>
        <p:txBody>
          <a:bodyPr>
            <a:normAutofit/>
          </a:bodyPr>
          <a:lstStyle/>
          <a:p>
            <a:r>
              <a:rPr lang="en-US" dirty="0" smtClean="0"/>
              <a:t>Some other aspects of HVAC systems that are addressed include: </a:t>
            </a:r>
          </a:p>
          <a:p>
            <a:pPr marL="231754" indent="-231754">
              <a:buFont typeface="Arial" pitchFamily="34" charset="0"/>
              <a:buChar char="•"/>
            </a:pPr>
            <a:r>
              <a:rPr lang="en-US" dirty="0" smtClean="0"/>
              <a:t>proper system and duct sizing in accordance with Sections</a:t>
            </a:r>
            <a:r>
              <a:rPr lang="en-US" baseline="0" dirty="0" smtClean="0"/>
              <a:t> </a:t>
            </a:r>
            <a:r>
              <a:rPr lang="en-US" dirty="0" smtClean="0"/>
              <a:t>9.32. and 9.33., and </a:t>
            </a:r>
          </a:p>
          <a:p>
            <a:pPr marL="231754" indent="-231754">
              <a:buFont typeface="Arial" pitchFamily="34" charset="0"/>
              <a:buChar char="•"/>
            </a:pPr>
            <a:r>
              <a:rPr lang="en-US" dirty="0" smtClean="0"/>
              <a:t>insulating of ducts and piping installed outside to levels equivalent to the exterior walls.</a:t>
            </a:r>
          </a:p>
          <a:p>
            <a:endParaRPr lang="en-US" dirty="0" smtClean="0"/>
          </a:p>
          <a:p>
            <a:r>
              <a:rPr lang="en-US" dirty="0" smtClean="0"/>
              <a:t>While heat recovery ventilators (HRV) are not mandatory, requirements are provided for where they are installed.  In such cases, the HRV must meet minimum sensible heat recovery efficiencies  based on testing temperatures for that HRV and for the climatic conditions of the building’s location.</a:t>
            </a:r>
          </a:p>
          <a:p>
            <a:endParaRPr lang="en-US" dirty="0" smtClean="0"/>
          </a:p>
          <a:p>
            <a:r>
              <a:rPr lang="en-US" dirty="0" smtClean="0"/>
              <a:t>There are requirements for dampers, except where regulations do not permit their use or on systems that are intended to run continuously.</a:t>
            </a:r>
          </a:p>
          <a:p>
            <a:endParaRPr lang="en-US" dirty="0" smtClean="0"/>
          </a:p>
          <a:p>
            <a:r>
              <a:rPr lang="en-US" dirty="0" smtClean="0"/>
              <a:t>There are also controls to prevent heating and cooling from coming on at the same time, as well as controls for heat pumps.</a:t>
            </a:r>
          </a:p>
          <a:p>
            <a:endParaRPr lang="en-US" dirty="0" smtClean="0"/>
          </a:p>
          <a:p>
            <a:r>
              <a:rPr lang="en-US" dirty="0" smtClean="0"/>
              <a:t>Lastly, piping insulation referenced in Subsection 9.33.8. does not currently specify a thermal performance for that insulation.  </a:t>
            </a:r>
            <a:endParaRPr lang="en-CA"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7</a:t>
            </a:fld>
            <a:endParaRPr lang="en-US"/>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2803956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acceptable solution was developed for duct insulation, which is considered equivalent to insulating the duct equally all around.</a:t>
            </a:r>
          </a:p>
          <a:p>
            <a:endParaRPr lang="en-US" dirty="0" smtClean="0"/>
          </a:p>
          <a:p>
            <a:r>
              <a:rPr lang="en-US" dirty="0" smtClean="0"/>
              <a:t>This solution allows the user to increase the side insulation by a certain amount to compensate for situations where the bottom insulation must be reduced due to certain construction types,</a:t>
            </a:r>
            <a:r>
              <a:rPr lang="en-US" baseline="0" dirty="0" smtClean="0"/>
              <a:t> </a:t>
            </a:r>
            <a:r>
              <a:rPr lang="en-US" dirty="0" smtClean="0"/>
              <a:t>or where there are transportation limitations, as may be the case with single-section manufactured housing or in floors over garages.</a:t>
            </a:r>
          </a:p>
          <a:p>
            <a:endParaRPr lang="en-US" dirty="0" smtClean="0"/>
          </a:p>
          <a:p>
            <a:r>
              <a:rPr lang="en-US" dirty="0" smtClean="0"/>
              <a:t>Tables are provided that give increased side insulation values when the bottom value is set at a reduced value.</a:t>
            </a:r>
          </a:p>
          <a:p>
            <a:endParaRPr lang="en-US" dirty="0" smtClean="0"/>
          </a:p>
          <a:p>
            <a:r>
              <a:rPr lang="en-US" dirty="0" smtClean="0"/>
              <a:t>The thermal performance of the ducting system insulated in this way is  therefore expected to equal a duct system that has the same insulation all around. </a:t>
            </a:r>
            <a:endParaRPr lang="en-US" b="1"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8</a:t>
            </a:fld>
            <a:endParaRPr lang="en-US"/>
          </a:p>
        </p:txBody>
      </p:sp>
    </p:spTree>
    <p:extLst>
      <p:ext uri="{BB962C8B-B14F-4D97-AF65-F5344CB8AC3E}">
        <p14:creationId xmlns:p14="http://schemas.microsoft.com/office/powerpoint/2010/main" val="4054871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diagram shows the intent of what Article 9.36.3.8. is describing with respect to heat recovery from air in areas with indoor swimming pools</a:t>
            </a:r>
            <a:r>
              <a:rPr lang="en-US" baseline="0" dirty="0" smtClean="0"/>
              <a:t> or spas.</a:t>
            </a:r>
            <a:endParaRPr lang="en-US" dirty="0" smtClean="0"/>
          </a:p>
          <a:p>
            <a:endParaRPr lang="en-US" dirty="0" smtClean="0"/>
          </a:p>
          <a:p>
            <a:r>
              <a:rPr lang="en-US" dirty="0" smtClean="0"/>
              <a:t>The best way to start is to look at the pool size.  If the pool is less than 10 square </a:t>
            </a:r>
            <a:r>
              <a:rPr lang="en-US" dirty="0" err="1" smtClean="0"/>
              <a:t>metres</a:t>
            </a:r>
            <a:r>
              <a:rPr lang="en-US" dirty="0" smtClean="0"/>
              <a:t> in area and has a pool cover, the pool cover must meet minimum insulation values. These values are set to current industry standards.</a:t>
            </a:r>
          </a:p>
          <a:p>
            <a:endParaRPr lang="en-US" dirty="0" smtClean="0"/>
          </a:p>
          <a:p>
            <a:r>
              <a:rPr lang="en-US" dirty="0" smtClean="0"/>
              <a:t>If there is no cover, or if the pool is greater than 10 square </a:t>
            </a:r>
            <a:r>
              <a:rPr lang="en-US" dirty="0" err="1" smtClean="0"/>
              <a:t>metres</a:t>
            </a:r>
            <a:r>
              <a:rPr lang="en-US" dirty="0" smtClean="0"/>
              <a:t>, there are two choices. One is to install an HRV with minimum 40% sensible heat recovery. The other is to install a dehumidifier that is a non-portable mechanical system or uses a desiccant. This dehumidifier must be capable of providing at least 80% dehumidification.</a:t>
            </a:r>
          </a:p>
          <a:p>
            <a:endParaRPr lang="en-US" dirty="0"/>
          </a:p>
        </p:txBody>
      </p:sp>
      <p:sp>
        <p:nvSpPr>
          <p:cNvPr id="4" name="Slide Number Placeholder 3"/>
          <p:cNvSpPr>
            <a:spLocks noGrp="1"/>
          </p:cNvSpPr>
          <p:nvPr>
            <p:ph type="sldNum" sz="quarter" idx="10"/>
          </p:nvPr>
        </p:nvSpPr>
        <p:spPr/>
        <p:txBody>
          <a:bodyPr/>
          <a:lstStyle/>
          <a:p>
            <a:fld id="{A5F011F9-97FF-4B61-844F-FB3CD2060B18}" type="slidenum">
              <a:rPr lang="en-US" smtClean="0"/>
              <a:pPr/>
              <a:t>9</a:t>
            </a:fld>
            <a:endParaRPr lang="en-US"/>
          </a:p>
        </p:txBody>
      </p:sp>
    </p:spTree>
    <p:extLst>
      <p:ext uri="{BB962C8B-B14F-4D97-AF65-F5344CB8AC3E}">
        <p14:creationId xmlns:p14="http://schemas.microsoft.com/office/powerpoint/2010/main" val="37240763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6" name="Picture 9" descr="nrc-ppt-cover-e.png"/>
          <p:cNvPicPr>
            <a:picLocks noChangeAspect="1"/>
          </p:cNvPicPr>
          <p:nvPr userDrawn="1"/>
        </p:nvPicPr>
        <p:blipFill>
          <a:blip r:embed="rId2" cstate="print"/>
          <a:srcRect/>
          <a:stretch>
            <a:fillRect/>
          </a:stretch>
        </p:blipFill>
        <p:spPr bwMode="auto">
          <a:xfrm>
            <a:off x="0" y="0"/>
            <a:ext cx="9144000" cy="1536700"/>
          </a:xfrm>
          <a:prstGeom prst="rect">
            <a:avLst/>
          </a:prstGeom>
          <a:noFill/>
          <a:ln w="9525">
            <a:noFill/>
            <a:miter lim="800000"/>
            <a:headEnd/>
            <a:tailEnd/>
          </a:ln>
        </p:spPr>
      </p:pic>
      <p:pic>
        <p:nvPicPr>
          <p:cNvPr id="7" name="Picture 12" descr="FIP-e.png"/>
          <p:cNvPicPr>
            <a:picLocks noChangeAspect="1"/>
          </p:cNvPicPr>
          <p:nvPr userDrawn="1"/>
        </p:nvPicPr>
        <p:blipFill>
          <a:blip r:embed="rId3" cstate="print"/>
          <a:srcRect/>
          <a:stretch>
            <a:fillRect/>
          </a:stretch>
        </p:blipFill>
        <p:spPr bwMode="auto">
          <a:xfrm>
            <a:off x="685800" y="6275388"/>
            <a:ext cx="7799388" cy="277812"/>
          </a:xfrm>
          <a:prstGeom prst="rect">
            <a:avLst/>
          </a:prstGeom>
          <a:noFill/>
          <a:ln w="9525">
            <a:noFill/>
            <a:miter lim="800000"/>
            <a:headEnd/>
            <a:tailEnd/>
          </a:ln>
        </p:spPr>
      </p:pic>
      <p:sp>
        <p:nvSpPr>
          <p:cNvPr id="2" name="Title 1"/>
          <p:cNvSpPr>
            <a:spLocks noGrp="1"/>
          </p:cNvSpPr>
          <p:nvPr>
            <p:ph type="ctrTitle"/>
          </p:nvPr>
        </p:nvSpPr>
        <p:spPr>
          <a:xfrm>
            <a:off x="576064" y="3284984"/>
            <a:ext cx="7848600" cy="1276280"/>
          </a:xfrm>
        </p:spPr>
        <p:txBody>
          <a:bodyPr anchor="t"/>
          <a:lstStyle>
            <a:lvl1pPr algn="l">
              <a:defRPr sz="3600" baseline="0">
                <a:solidFill>
                  <a:schemeClr val="tx2"/>
                </a:solidFill>
              </a:defRPr>
            </a:lvl1pPr>
          </a:lstStyle>
          <a:p>
            <a:r>
              <a:rPr lang="en-US" dirty="0" smtClean="0"/>
              <a:t>Click to edit Master title style</a:t>
            </a:r>
            <a:endParaRPr lang="en-US" dirty="0"/>
          </a:p>
        </p:txBody>
      </p:sp>
      <p:sp>
        <p:nvSpPr>
          <p:cNvPr id="12" name="Subtitle 6"/>
          <p:cNvSpPr txBox="1">
            <a:spLocks/>
          </p:cNvSpPr>
          <p:nvPr userDrawn="1"/>
        </p:nvSpPr>
        <p:spPr bwMode="auto">
          <a:xfrm>
            <a:off x="576064" y="2060848"/>
            <a:ext cx="7848600"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400" b="1" i="0"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NRC Canadian Codes Centre</a:t>
            </a:r>
            <a:endParaRPr kumimoji="0" lang="en-US" sz="2400" b="1" i="0"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sp>
        <p:nvSpPr>
          <p:cNvPr id="14" name="Rectangle 13"/>
          <p:cNvSpPr/>
          <p:nvPr userDrawn="1"/>
        </p:nvSpPr>
        <p:spPr>
          <a:xfrm>
            <a:off x="576064" y="2915652"/>
            <a:ext cx="7884368" cy="369332"/>
          </a:xfrm>
          <a:prstGeom prst="rect">
            <a:avLst/>
          </a:prstGeom>
        </p:spPr>
        <p:txBody>
          <a:bodyPr wrap="square">
            <a:spAutoFit/>
          </a:bodyPr>
          <a:lstStyle/>
          <a:p>
            <a:r>
              <a:rPr kumimoji="0" lang="en-US" sz="1800" b="0" i="0" u="none" strike="noStrike" kern="1200" cap="none" spc="0" normalizeH="0" baseline="0" noProof="0" dirty="0" smtClean="0">
                <a:ln>
                  <a:noFill/>
                </a:ln>
                <a:solidFill>
                  <a:schemeClr val="tx2"/>
                </a:solidFill>
                <a:effectLst/>
                <a:uLnTx/>
                <a:uFillTx/>
                <a:latin typeface="Arial Black" pitchFamily="34" charset="0"/>
                <a:ea typeface="+mn-ea"/>
                <a:cs typeface="+mn-cs"/>
              </a:rPr>
              <a:t>Energy Efficiency in Housing and Small Buildings</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6" name="Content Placeholder 2"/>
          <p:cNvSpPr>
            <a:spLocks noGrp="1"/>
          </p:cNvSpPr>
          <p:nvPr>
            <p:ph idx="1"/>
          </p:nvPr>
        </p:nvSpPr>
        <p:spPr>
          <a:xfrm>
            <a:off x="457200" y="1600200"/>
            <a:ext cx="8229600" cy="4525963"/>
          </a:xfrm>
        </p:spPr>
        <p:txBody>
          <a:bodyPr/>
          <a:lstStyle>
            <a:lvl1pPr marL="265113" indent="-265113">
              <a:buFont typeface="Arial" pitchFamily="34" charset="0"/>
              <a:buChar char="•"/>
              <a:tabLst>
                <a:tab pos="265113" algn="l"/>
              </a:tabLst>
              <a:defRPr sz="2800"/>
            </a:lvl1pPr>
            <a:lvl3pPr marL="541338" indent="-276225">
              <a:buFont typeface="Calibri" pitchFamily="34" charset="0"/>
              <a:buChar char="–"/>
              <a:tabLst>
                <a:tab pos="541338" algn="l"/>
              </a:tabLst>
              <a:defRPr sz="2400"/>
            </a:lvl3pPr>
            <a:lvl4pPr>
              <a:buFont typeface="Arial" pitchFamily="34" charset="0"/>
              <a:buChar char="•"/>
              <a:defRPr sz="2000"/>
            </a:lvl4pPr>
            <a:lvl5pPr marL="985838" indent="-263525">
              <a:buFont typeface="Calibri" pitchFamily="34" charset="0"/>
              <a:buChar char="–"/>
              <a:tabLst>
                <a:tab pos="985838" algn="l"/>
              </a:tabLst>
              <a:defRPr sz="1800"/>
            </a:lvl5pPr>
            <a:lvl6pPr marL="1166813" indent="-265113">
              <a:buFont typeface="Arial" pitchFamily="34" charset="0"/>
              <a:buChar char="•"/>
              <a:tabLst>
                <a:tab pos="1166813" algn="l"/>
              </a:tabLst>
              <a:defRPr sz="1600"/>
            </a:lvl6pPr>
          </a:lstStyle>
          <a:p>
            <a:pPr lvl="0"/>
            <a:r>
              <a:rPr lang="en-US" dirty="0" smtClean="0"/>
              <a:t>Click to edit Master text styles</a:t>
            </a:r>
          </a:p>
          <a:p>
            <a:pPr lvl="2"/>
            <a:r>
              <a:rPr lang="en-US" dirty="0" smtClean="0"/>
              <a:t>Second level</a:t>
            </a:r>
          </a:p>
          <a:p>
            <a:pPr lvl="3"/>
            <a:r>
              <a:rPr lang="en-US" dirty="0" smtClean="0"/>
              <a:t>Third level</a:t>
            </a:r>
          </a:p>
          <a:p>
            <a:pPr lvl="4"/>
            <a:r>
              <a:rPr lang="en-US" dirty="0" smtClean="0"/>
              <a:t>Fourth level</a:t>
            </a:r>
          </a:p>
          <a:p>
            <a:pPr lvl="5"/>
            <a:r>
              <a:rPr lang="en-US" dirty="0" smtClean="0"/>
              <a:t>Fifth level</a:t>
            </a:r>
            <a:endParaRPr lang="en-CA" dirty="0"/>
          </a:p>
        </p:txBody>
      </p:sp>
      <p:sp>
        <p:nvSpPr>
          <p:cNvPr id="4" name="Slide Number Placeholder 6"/>
          <p:cNvSpPr>
            <a:spLocks noGrp="1"/>
          </p:cNvSpPr>
          <p:nvPr>
            <p:ph type="sldNum" sz="quarter" idx="10"/>
          </p:nvPr>
        </p:nvSpPr>
        <p:spPr/>
        <p:txBody>
          <a:bodyPr/>
          <a:lstStyle>
            <a:lvl1pPr>
              <a:defRPr/>
            </a:lvl1pPr>
          </a:lstStyle>
          <a:p>
            <a:pPr>
              <a:defRPr/>
            </a:pPr>
            <a:fld id="{03C02EFA-F39D-4A1B-8A97-E2DEAAF6238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lide Number Placeholder 6"/>
          <p:cNvSpPr>
            <a:spLocks noGrp="1"/>
          </p:cNvSpPr>
          <p:nvPr>
            <p:ph type="sldNum" sz="quarter" idx="10"/>
          </p:nvPr>
        </p:nvSpPr>
        <p:spPr/>
        <p:txBody>
          <a:bodyPr/>
          <a:lstStyle>
            <a:lvl1pPr>
              <a:defRPr/>
            </a:lvl1pPr>
          </a:lstStyle>
          <a:p>
            <a:pPr>
              <a:defRPr/>
            </a:pPr>
            <a:fld id="{1A390B28-5F38-49F3-B24E-76F3A12EF5F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4"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9" descr="nrc-ppt-cover-e.png"/>
          <p:cNvPicPr>
            <a:picLocks noChangeAspect="1"/>
          </p:cNvPicPr>
          <p:nvPr userDrawn="1"/>
        </p:nvPicPr>
        <p:blipFill>
          <a:blip r:embed="rId2" cstate="print"/>
          <a:srcRect/>
          <a:stretch>
            <a:fillRect/>
          </a:stretch>
        </p:blipFill>
        <p:spPr bwMode="auto">
          <a:xfrm>
            <a:off x="0" y="0"/>
            <a:ext cx="9144000" cy="1536700"/>
          </a:xfrm>
          <a:prstGeom prst="rect">
            <a:avLst/>
          </a:prstGeom>
          <a:noFill/>
          <a:ln w="9525">
            <a:noFill/>
            <a:miter lim="800000"/>
            <a:headEnd/>
            <a:tailEnd/>
          </a:ln>
        </p:spPr>
      </p:pic>
      <p:pic>
        <p:nvPicPr>
          <p:cNvPr id="6" name="Picture 7" descr="FIP-e.png"/>
          <p:cNvPicPr>
            <a:picLocks noChangeAspect="1"/>
          </p:cNvPicPr>
          <p:nvPr userDrawn="1"/>
        </p:nvPicPr>
        <p:blipFill>
          <a:blip r:embed="rId3" cstate="print"/>
          <a:srcRect/>
          <a:stretch>
            <a:fillRect/>
          </a:stretch>
        </p:blipFill>
        <p:spPr bwMode="auto">
          <a:xfrm>
            <a:off x="685800" y="6275388"/>
            <a:ext cx="7799388" cy="277812"/>
          </a:xfrm>
          <a:prstGeom prst="rect">
            <a:avLst/>
          </a:prstGeom>
          <a:noFill/>
          <a:ln w="9525">
            <a:noFill/>
            <a:miter lim="800000"/>
            <a:headEnd/>
            <a:tailEnd/>
          </a:ln>
        </p:spPr>
      </p:pic>
      <p:sp>
        <p:nvSpPr>
          <p:cNvPr id="2" name="Title 1"/>
          <p:cNvSpPr>
            <a:spLocks noGrp="1"/>
          </p:cNvSpPr>
          <p:nvPr>
            <p:ph type="ctrTitle"/>
          </p:nvPr>
        </p:nvSpPr>
        <p:spPr>
          <a:xfrm>
            <a:off x="685800" y="2895600"/>
            <a:ext cx="7772400" cy="762000"/>
          </a:xfrm>
        </p:spPr>
        <p:txBody>
          <a:bodyPr anchor="t">
            <a:normAutofit/>
          </a:bodyPr>
          <a:lstStyle>
            <a:lvl1pPr algn="l">
              <a:defRPr sz="40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733799"/>
            <a:ext cx="7772400" cy="762000"/>
          </a:xfrm>
        </p:spPr>
        <p:txBody>
          <a:bodyPr>
            <a:normAutofit/>
          </a:bodyPr>
          <a:lstStyle>
            <a:lvl1pPr marL="0" indent="0" algn="l">
              <a:buNone/>
              <a:defRPr sz="2800" b="1" baseline="0">
                <a:solidFill>
                  <a:srgbClr val="0070C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endParaRPr lang="en-CA"/>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9050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endParaRPr lang="en-CA"/>
          </a:p>
        </p:txBody>
      </p:sp>
      <p:sp>
        <p:nvSpPr>
          <p:cNvPr id="8" name="Content Placeholder 2"/>
          <p:cNvSpPr>
            <a:spLocks noGrp="1"/>
          </p:cNvSpPr>
          <p:nvPr>
            <p:ph idx="11"/>
          </p:nvPr>
        </p:nvSpPr>
        <p:spPr>
          <a:xfrm>
            <a:off x="4572000" y="19044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9050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endParaRPr lang="en-CA"/>
          </a:p>
        </p:txBody>
      </p:sp>
      <p:sp>
        <p:nvSpPr>
          <p:cNvPr id="8" name="Content Placeholder 2"/>
          <p:cNvSpPr>
            <a:spLocks noGrp="1"/>
          </p:cNvSpPr>
          <p:nvPr>
            <p:ph idx="11"/>
          </p:nvPr>
        </p:nvSpPr>
        <p:spPr>
          <a:xfrm>
            <a:off x="4572000" y="19044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5" descr="nrc-ppt-inside-e.png"/>
          <p:cNvPicPr>
            <a:picLocks noChangeAspect="1"/>
          </p:cNvPicPr>
          <p:nvPr userDrawn="1"/>
        </p:nvPicPr>
        <p:blipFill>
          <a:blip r:embed="rId9" cstate="print"/>
          <a:srcRect/>
          <a:stretch>
            <a:fillRect/>
          </a:stretch>
        </p:blipFill>
        <p:spPr bwMode="auto">
          <a:xfrm>
            <a:off x="0" y="5861050"/>
            <a:ext cx="9144000" cy="99695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extBox 8"/>
          <p:cNvSpPr txBox="1"/>
          <p:nvPr userDrawn="1"/>
        </p:nvSpPr>
        <p:spPr>
          <a:xfrm>
            <a:off x="457200" y="6400800"/>
            <a:ext cx="6324600" cy="307975"/>
          </a:xfrm>
          <a:prstGeom prst="rect">
            <a:avLst/>
          </a:prstGeom>
          <a:noFill/>
        </p:spPr>
        <p:txBody>
          <a:bodyPr>
            <a:spAutoFit/>
          </a:bodyPr>
          <a:lstStyle/>
          <a:p>
            <a:pPr fontAlgn="auto">
              <a:spcBef>
                <a:spcPts val="0"/>
              </a:spcBef>
              <a:spcAft>
                <a:spcPts val="0"/>
              </a:spcAft>
              <a:defRPr/>
            </a:pPr>
            <a:r>
              <a:rPr lang="en-US" sz="1400" b="1" dirty="0">
                <a:solidFill>
                  <a:srgbClr val="8AD6E8"/>
                </a:solidFill>
                <a:cs typeface="Arial" pitchFamily="34" charset="0"/>
              </a:rPr>
              <a:t>Canadian Codes Centre </a:t>
            </a:r>
            <a:r>
              <a:rPr lang="en-US" sz="1400" b="1" dirty="0">
                <a:solidFill>
                  <a:srgbClr val="8AD6E8"/>
                </a:solidFill>
                <a:latin typeface="Calibri"/>
                <a:cs typeface="Arial" pitchFamily="34" charset="0"/>
              </a:rPr>
              <a:t>– </a:t>
            </a:r>
            <a:r>
              <a:rPr lang="en-US" sz="1400" b="1" dirty="0" smtClean="0">
                <a:solidFill>
                  <a:srgbClr val="8AD6E8"/>
                </a:solidFill>
                <a:latin typeface="+mn-lt"/>
                <a:cs typeface="Arial" pitchFamily="34" charset="0"/>
              </a:rPr>
              <a:t>HVAC and </a:t>
            </a:r>
            <a:r>
              <a:rPr lang="en-US" sz="1400" b="1" smtClean="0">
                <a:solidFill>
                  <a:srgbClr val="8AD6E8"/>
                </a:solidFill>
                <a:latin typeface="+mn-lt"/>
                <a:cs typeface="Arial" pitchFamily="34" charset="0"/>
              </a:rPr>
              <a:t>Service Water Heating</a:t>
            </a:r>
            <a:endParaRPr lang="en-US" sz="1400" b="1" dirty="0">
              <a:solidFill>
                <a:srgbClr val="8AD6E8"/>
              </a:solidFill>
              <a:cs typeface="Arial" pitchFamily="34" charset="0"/>
            </a:endParaRP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0" bIns="45720" rtlCol="0" anchor="ctr"/>
          <a:lstStyle>
            <a:lvl1pPr algn="r" fontAlgn="auto">
              <a:spcBef>
                <a:spcPts val="0"/>
              </a:spcBef>
              <a:spcAft>
                <a:spcPts val="0"/>
              </a:spcAft>
              <a:defRPr sz="1600" b="1">
                <a:solidFill>
                  <a:srgbClr val="003366"/>
                </a:solidFill>
                <a:latin typeface="+mn-lt"/>
              </a:defRPr>
            </a:lvl1pPr>
          </a:lstStyle>
          <a:p>
            <a:pPr>
              <a:defRPr/>
            </a:pPr>
            <a:fld id="{5782EA0B-DA41-48D1-B12B-03E7A897CE7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Lst>
  <p:hf hdr="0" ftr="0" dt="0"/>
  <p:txStyles>
    <p:titleStyle>
      <a:lvl1pPr algn="l" rtl="0" eaLnBrk="0" fontAlgn="base" hangingPunct="0">
        <a:spcBef>
          <a:spcPct val="0"/>
        </a:spcBef>
        <a:spcAft>
          <a:spcPct val="0"/>
        </a:spcAft>
        <a:defRPr sz="3200" kern="1200">
          <a:solidFill>
            <a:schemeClr val="tx2"/>
          </a:solidFill>
          <a:latin typeface="Arial Black" pitchFamily="34" charset="0"/>
          <a:ea typeface="+mj-ea"/>
          <a:cs typeface="+mj-cs"/>
        </a:defRPr>
      </a:lvl1pPr>
      <a:lvl2pPr algn="l" rtl="0" eaLnBrk="0" fontAlgn="base" hangingPunct="0">
        <a:spcBef>
          <a:spcPct val="0"/>
        </a:spcBef>
        <a:spcAft>
          <a:spcPct val="0"/>
        </a:spcAft>
        <a:defRPr sz="3200">
          <a:solidFill>
            <a:schemeClr val="tx2"/>
          </a:solidFill>
          <a:latin typeface="Arial Black" pitchFamily="34" charset="0"/>
        </a:defRPr>
      </a:lvl2pPr>
      <a:lvl3pPr algn="l" rtl="0" eaLnBrk="0" fontAlgn="base" hangingPunct="0">
        <a:spcBef>
          <a:spcPct val="0"/>
        </a:spcBef>
        <a:spcAft>
          <a:spcPct val="0"/>
        </a:spcAft>
        <a:defRPr sz="3200">
          <a:solidFill>
            <a:schemeClr val="tx2"/>
          </a:solidFill>
          <a:latin typeface="Arial Black" pitchFamily="34" charset="0"/>
        </a:defRPr>
      </a:lvl3pPr>
      <a:lvl4pPr algn="l" rtl="0" eaLnBrk="0" fontAlgn="base" hangingPunct="0">
        <a:spcBef>
          <a:spcPct val="0"/>
        </a:spcBef>
        <a:spcAft>
          <a:spcPct val="0"/>
        </a:spcAft>
        <a:defRPr sz="3200">
          <a:solidFill>
            <a:schemeClr val="tx2"/>
          </a:solidFill>
          <a:latin typeface="Arial Black" pitchFamily="34" charset="0"/>
        </a:defRPr>
      </a:lvl4pPr>
      <a:lvl5pPr algn="l" rtl="0" eaLnBrk="0" fontAlgn="base" hangingPunct="0">
        <a:spcBef>
          <a:spcPct val="0"/>
        </a:spcBef>
        <a:spcAft>
          <a:spcPct val="0"/>
        </a:spcAft>
        <a:defRPr sz="3200">
          <a:solidFill>
            <a:schemeClr val="tx2"/>
          </a:solidFill>
          <a:latin typeface="Arial Black" pitchFamily="34" charset="0"/>
        </a:defRPr>
      </a:lvl5pPr>
      <a:lvl6pPr marL="457200" algn="l" rtl="0" fontAlgn="base">
        <a:spcBef>
          <a:spcPct val="0"/>
        </a:spcBef>
        <a:spcAft>
          <a:spcPct val="0"/>
        </a:spcAft>
        <a:defRPr sz="3200">
          <a:solidFill>
            <a:schemeClr val="tx2"/>
          </a:solidFill>
          <a:latin typeface="Arial Black" pitchFamily="34" charset="0"/>
        </a:defRPr>
      </a:lvl6pPr>
      <a:lvl7pPr marL="914400" algn="l" rtl="0" fontAlgn="base">
        <a:spcBef>
          <a:spcPct val="0"/>
        </a:spcBef>
        <a:spcAft>
          <a:spcPct val="0"/>
        </a:spcAft>
        <a:defRPr sz="3200">
          <a:solidFill>
            <a:schemeClr val="tx2"/>
          </a:solidFill>
          <a:latin typeface="Arial Black" pitchFamily="34" charset="0"/>
        </a:defRPr>
      </a:lvl7pPr>
      <a:lvl8pPr marL="1371600" algn="l" rtl="0" fontAlgn="base">
        <a:spcBef>
          <a:spcPct val="0"/>
        </a:spcBef>
        <a:spcAft>
          <a:spcPct val="0"/>
        </a:spcAft>
        <a:defRPr sz="3200">
          <a:solidFill>
            <a:schemeClr val="tx2"/>
          </a:solidFill>
          <a:latin typeface="Arial Black" pitchFamily="34" charset="0"/>
        </a:defRPr>
      </a:lvl8pPr>
      <a:lvl9pPr marL="1828800" algn="l" rtl="0" fontAlgn="base">
        <a:spcBef>
          <a:spcPct val="0"/>
        </a:spcBef>
        <a:spcAft>
          <a:spcPct val="0"/>
        </a:spcAft>
        <a:defRPr sz="3200">
          <a:solidFill>
            <a:schemeClr val="tx2"/>
          </a:solidFill>
          <a:latin typeface="Arial Black" pitchFamily="34" charset="0"/>
        </a:defRPr>
      </a:lvl9pPr>
    </p:titleStyle>
    <p:bodyStyle>
      <a:lvl1pPr algn="l" rtl="0" eaLnBrk="0" fontAlgn="base" hangingPunct="0">
        <a:spcBef>
          <a:spcPct val="20000"/>
        </a:spcBef>
        <a:spcAft>
          <a:spcPct val="0"/>
        </a:spcAft>
        <a:buFont typeface="Arial" pitchFamily="34" charset="0"/>
        <a:defRPr sz="3200" kern="1200">
          <a:solidFill>
            <a:schemeClr val="tx1"/>
          </a:solidFill>
          <a:latin typeface="Arial" pitchFamily="34" charset="0"/>
          <a:ea typeface="+mn-ea"/>
          <a:cs typeface="Arial" pitchFamily="34" charset="0"/>
        </a:defRPr>
      </a:lvl1pPr>
      <a:lvl2pPr marL="231775" indent="-231775"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461963" indent="-23018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684213" indent="-22383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4pPr>
      <a:lvl5pPr marL="914400" indent="-230188"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nationalcodes.nrc.gc.ca/"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064" y="3284984"/>
            <a:ext cx="8028384" cy="1276280"/>
          </a:xfrm>
        </p:spPr>
        <p:txBody>
          <a:bodyPr/>
          <a:lstStyle/>
          <a:p>
            <a:r>
              <a:rPr lang="en-US" sz="2800" dirty="0" smtClean="0"/>
              <a:t>Heating, Ventilating and Air-Conditioning and Service Water Heating</a:t>
            </a:r>
            <a:endParaRPr lang="en-CA" sz="2800" dirty="0"/>
          </a:p>
        </p:txBody>
      </p:sp>
      <p:sp>
        <p:nvSpPr>
          <p:cNvPr id="5" name="TextBox 4"/>
          <p:cNvSpPr txBox="1"/>
          <p:nvPr/>
        </p:nvSpPr>
        <p:spPr>
          <a:xfrm>
            <a:off x="576064" y="4716433"/>
            <a:ext cx="3888432" cy="584775"/>
          </a:xfrm>
          <a:prstGeom prst="rect">
            <a:avLst/>
          </a:prstGeom>
          <a:noFill/>
        </p:spPr>
        <p:txBody>
          <a:bodyPr wrap="square" rtlCol="0">
            <a:spAutoFit/>
          </a:bodyPr>
          <a:lstStyle/>
          <a:p>
            <a:r>
              <a:rPr lang="en-US" sz="1600" b="1" dirty="0" smtClean="0">
                <a:solidFill>
                  <a:srgbClr val="0070C0"/>
                </a:solidFill>
                <a:latin typeface="Arial" pitchFamily="34" charset="0"/>
                <a:cs typeface="Arial" pitchFamily="34" charset="0"/>
              </a:rPr>
              <a:t>Mihailo Mihailovic</a:t>
            </a:r>
          </a:p>
          <a:p>
            <a:r>
              <a:rPr lang="en-US" sz="1600" b="1" dirty="0" smtClean="0">
                <a:solidFill>
                  <a:srgbClr val="0070C0"/>
                </a:solidFill>
                <a:latin typeface="Arial" pitchFamily="34" charset="0"/>
                <a:cs typeface="Arial" pitchFamily="34" charset="0"/>
              </a:rPr>
              <a:t>March 2013</a:t>
            </a:r>
            <a:endParaRPr lang="en-US" sz="1600" b="1"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HVAC – gas and propane fireplaces/stoves</a:t>
            </a:r>
            <a:endParaRPr lang="en-US" dirty="0"/>
          </a:p>
        </p:txBody>
      </p:sp>
      <p:sp>
        <p:nvSpPr>
          <p:cNvPr id="3" name="Content Placeholder 2"/>
          <p:cNvSpPr>
            <a:spLocks noGrp="1"/>
          </p:cNvSpPr>
          <p:nvPr>
            <p:ph idx="1"/>
          </p:nvPr>
        </p:nvSpPr>
        <p:spPr/>
        <p:txBody>
          <a:bodyPr/>
          <a:lstStyle/>
          <a:p>
            <a:pPr lvl="1"/>
            <a:r>
              <a:rPr lang="en-US" dirty="0" smtClean="0"/>
              <a:t>Performance requirements currently not listed</a:t>
            </a:r>
          </a:p>
          <a:p>
            <a:pPr lvl="1"/>
            <a:r>
              <a:rPr lang="en-US" dirty="0" smtClean="0"/>
              <a:t>Testing standard being updated</a:t>
            </a:r>
          </a:p>
          <a:p>
            <a:pPr lvl="1"/>
            <a:r>
              <a:rPr lang="en-US" dirty="0" smtClean="0"/>
              <a:t>Applies to decorative appliances</a:t>
            </a:r>
          </a:p>
          <a:p>
            <a:pPr lvl="1"/>
            <a:r>
              <a:rPr lang="en-US" dirty="0" smtClean="0"/>
              <a:t>Code lists prescriptive requirements</a:t>
            </a:r>
          </a:p>
          <a:p>
            <a:pPr lvl="2"/>
            <a:r>
              <a:rPr lang="en-US" dirty="0" smtClean="0"/>
              <a:t>Direct-vented</a:t>
            </a:r>
          </a:p>
          <a:p>
            <a:pPr lvl="2"/>
            <a:r>
              <a:rPr lang="en-US" dirty="0" smtClean="0"/>
              <a:t>No standing pilot lights</a:t>
            </a:r>
          </a:p>
          <a:p>
            <a:pPr lvl="1"/>
            <a:r>
              <a:rPr lang="en-US" dirty="0" smtClean="0"/>
              <a:t>To be revisited when standard available</a:t>
            </a:r>
            <a:endParaRPr lang="en-US" dirty="0"/>
          </a:p>
        </p:txBody>
      </p:sp>
      <p:sp>
        <p:nvSpPr>
          <p:cNvPr id="4" name="Slide Number Placeholder 3"/>
          <p:cNvSpPr>
            <a:spLocks noGrp="1"/>
          </p:cNvSpPr>
          <p:nvPr>
            <p:ph type="sldNum" sz="quarter" idx="10"/>
          </p:nvPr>
        </p:nvSpPr>
        <p:spPr/>
        <p:txBody>
          <a:bodyPr/>
          <a:lstStyle/>
          <a:p>
            <a:fld id="{03C02EFA-F39D-4A1B-8A97-E2DEAAF62386}"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water heating – subsection structure</a:t>
            </a:r>
            <a:endParaRPr lang="en-US" dirty="0"/>
          </a:p>
        </p:txBody>
      </p:sp>
      <p:sp>
        <p:nvSpPr>
          <p:cNvPr id="3" name="Content Placeholder 2"/>
          <p:cNvSpPr>
            <a:spLocks noGrp="1"/>
          </p:cNvSpPr>
          <p:nvPr>
            <p:ph idx="1"/>
          </p:nvPr>
        </p:nvSpPr>
        <p:spPr/>
        <p:txBody>
          <a:bodyPr/>
          <a:lstStyle/>
          <a:p>
            <a:r>
              <a:rPr lang="en-CA" sz="2000" dirty="0" smtClean="0"/>
              <a:t>9.36.4. Service Water Heating Systems</a:t>
            </a:r>
          </a:p>
          <a:p>
            <a:pPr lvl="2">
              <a:tabLst>
                <a:tab pos="541338" algn="l"/>
                <a:tab pos="1604963" algn="l"/>
              </a:tabLst>
            </a:pPr>
            <a:r>
              <a:rPr lang="en-CA" sz="1800" dirty="0" smtClean="0">
                <a:solidFill>
                  <a:schemeClr val="bg1">
                    <a:lumMod val="65000"/>
                  </a:schemeClr>
                </a:solidFill>
              </a:rPr>
              <a:t>9.36.4.</a:t>
            </a:r>
            <a:r>
              <a:rPr lang="en-CA" sz="1800" dirty="0" smtClean="0"/>
              <a:t>1.	Scope and Application</a:t>
            </a:r>
            <a:endParaRPr lang="en-US" sz="1800" dirty="0" smtClean="0"/>
          </a:p>
          <a:p>
            <a:pPr lvl="2">
              <a:tabLst>
                <a:tab pos="541338" algn="l"/>
                <a:tab pos="1604963" algn="l"/>
              </a:tabLst>
            </a:pPr>
            <a:r>
              <a:rPr lang="en-CA" sz="1800" dirty="0" smtClean="0">
                <a:solidFill>
                  <a:schemeClr val="bg1">
                    <a:lumMod val="65000"/>
                  </a:schemeClr>
                </a:solidFill>
              </a:rPr>
              <a:t>9.36.4.</a:t>
            </a:r>
            <a:r>
              <a:rPr lang="en-CA" sz="1800" dirty="0" smtClean="0"/>
              <a:t>2.	Equipment Efficiency</a:t>
            </a:r>
          </a:p>
          <a:p>
            <a:pPr lvl="2">
              <a:tabLst>
                <a:tab pos="541338" algn="l"/>
                <a:tab pos="1604963" algn="l"/>
              </a:tabLst>
            </a:pPr>
            <a:r>
              <a:rPr lang="en-CA" sz="1800" dirty="0" smtClean="0">
                <a:solidFill>
                  <a:schemeClr val="bg1">
                    <a:lumMod val="65000"/>
                  </a:schemeClr>
                </a:solidFill>
              </a:rPr>
              <a:t>9.36.4.</a:t>
            </a:r>
            <a:r>
              <a:rPr lang="en-CA" sz="1800" dirty="0" smtClean="0"/>
              <a:t>3.	Solar Domestic Hot Water Systems</a:t>
            </a:r>
            <a:endParaRPr lang="en-US" sz="1800" dirty="0" smtClean="0"/>
          </a:p>
          <a:p>
            <a:pPr lvl="2">
              <a:tabLst>
                <a:tab pos="541338" algn="l"/>
                <a:tab pos="1604963" algn="l"/>
              </a:tabLst>
            </a:pPr>
            <a:r>
              <a:rPr lang="en-CA" sz="1800" dirty="0" smtClean="0">
                <a:solidFill>
                  <a:schemeClr val="bg1">
                    <a:lumMod val="65000"/>
                  </a:schemeClr>
                </a:solidFill>
              </a:rPr>
              <a:t>9.36.4.</a:t>
            </a:r>
            <a:r>
              <a:rPr lang="en-CA" sz="1800" dirty="0" smtClean="0"/>
              <a:t>4.	Piping</a:t>
            </a:r>
            <a:endParaRPr lang="en-US" sz="1800" dirty="0" smtClean="0"/>
          </a:p>
          <a:p>
            <a:pPr lvl="2">
              <a:tabLst>
                <a:tab pos="541338" algn="l"/>
                <a:tab pos="1604963" algn="l"/>
              </a:tabLst>
            </a:pPr>
            <a:r>
              <a:rPr lang="en-CA" sz="1800" dirty="0" smtClean="0">
                <a:solidFill>
                  <a:schemeClr val="bg1">
                    <a:lumMod val="65000"/>
                  </a:schemeClr>
                </a:solidFill>
              </a:rPr>
              <a:t>9.36.4.</a:t>
            </a:r>
            <a:r>
              <a:rPr lang="en-CA" sz="1800" dirty="0" smtClean="0"/>
              <a:t>5.	Controls</a:t>
            </a:r>
            <a:endParaRPr lang="en-US" sz="1800" dirty="0" smtClean="0"/>
          </a:p>
          <a:p>
            <a:pPr lvl="2">
              <a:tabLst>
                <a:tab pos="541338" algn="l"/>
                <a:tab pos="1604963" algn="l"/>
              </a:tabLst>
            </a:pPr>
            <a:r>
              <a:rPr lang="en-CA" sz="1800" dirty="0" smtClean="0">
                <a:solidFill>
                  <a:schemeClr val="bg1">
                    <a:lumMod val="65000"/>
                  </a:schemeClr>
                </a:solidFill>
              </a:rPr>
              <a:t>9.36.4.</a:t>
            </a:r>
            <a:r>
              <a:rPr lang="en-CA" sz="1800" dirty="0" smtClean="0"/>
              <a:t>6.	Indoor Swimming Pool Equipment Controls</a:t>
            </a:r>
          </a:p>
        </p:txBody>
      </p:sp>
      <p:sp>
        <p:nvSpPr>
          <p:cNvPr id="6" name="Slide Number Placeholder 5"/>
          <p:cNvSpPr>
            <a:spLocks noGrp="1"/>
          </p:cNvSpPr>
          <p:nvPr>
            <p:ph type="sldNum" sz="quarter" idx="10"/>
          </p:nvPr>
        </p:nvSpPr>
        <p:spPr/>
        <p:txBody>
          <a:bodyPr/>
          <a:lstStyle/>
          <a:p>
            <a:pPr>
              <a:defRPr/>
            </a:pPr>
            <a:fld id="{03C02EFA-F39D-4A1B-8A97-E2DEAAF62386}" type="slidenum">
              <a:rPr lang="en-US" smtClean="0"/>
              <a:pPr>
                <a:defRPr/>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Service water heating – equipment efficiency</a:t>
            </a:r>
          </a:p>
        </p:txBody>
      </p:sp>
      <p:sp>
        <p:nvSpPr>
          <p:cNvPr id="27651" name="Content Placeholder 2"/>
          <p:cNvSpPr>
            <a:spLocks noGrp="1"/>
          </p:cNvSpPr>
          <p:nvPr>
            <p:ph idx="1"/>
          </p:nvPr>
        </p:nvSpPr>
        <p:spPr/>
        <p:txBody>
          <a:bodyPr/>
          <a:lstStyle/>
          <a:p>
            <a:pPr lvl="1"/>
            <a:r>
              <a:rPr lang="en-US" dirty="0" smtClean="0"/>
              <a:t>Minimum equipment efficiencies</a:t>
            </a:r>
          </a:p>
          <a:p>
            <a:pPr lvl="3"/>
            <a:r>
              <a:rPr lang="en-US" dirty="0" smtClean="0"/>
              <a:t>Electric, gas, oil </a:t>
            </a:r>
          </a:p>
          <a:p>
            <a:pPr lvl="3"/>
            <a:r>
              <a:rPr lang="en-US" dirty="0" err="1" smtClean="0"/>
              <a:t>Tankless</a:t>
            </a:r>
            <a:r>
              <a:rPr lang="en-US" dirty="0" smtClean="0"/>
              <a:t>/storage tank type</a:t>
            </a:r>
          </a:p>
          <a:p>
            <a:pPr lvl="3"/>
            <a:r>
              <a:rPr lang="en-US" dirty="0" smtClean="0"/>
              <a:t>Pool heaters included</a:t>
            </a:r>
          </a:p>
          <a:p>
            <a:pPr lvl="3"/>
            <a:r>
              <a:rPr lang="en-US" dirty="0" smtClean="0"/>
              <a:t>Combo systems (water and heating)</a:t>
            </a:r>
          </a:p>
          <a:p>
            <a:pPr lvl="1"/>
            <a:r>
              <a:rPr lang="en-US" dirty="0" smtClean="0"/>
              <a:t>Storage tanks need to be insulated</a:t>
            </a:r>
          </a:p>
          <a:p>
            <a:pPr lvl="1"/>
            <a:endParaRPr lang="en-US" dirty="0" smtClean="0"/>
          </a:p>
        </p:txBody>
      </p:sp>
      <p:sp>
        <p:nvSpPr>
          <p:cNvPr id="4" name="Slide Number Placeholder 3"/>
          <p:cNvSpPr>
            <a:spLocks noGrp="1"/>
          </p:cNvSpPr>
          <p:nvPr>
            <p:ph type="sldNum" sz="quarter" idx="10"/>
          </p:nvPr>
        </p:nvSpPr>
        <p:spPr/>
        <p:txBody>
          <a:bodyPr/>
          <a:lstStyle/>
          <a:p>
            <a:fld id="{03C02EFA-F39D-4A1B-8A97-E2DEAAF62386}" type="slidenum">
              <a:rPr lang="en-US" smtClean="0"/>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Service water heating – pipe insulation and controls</a:t>
            </a:r>
          </a:p>
        </p:txBody>
      </p:sp>
      <p:sp>
        <p:nvSpPr>
          <p:cNvPr id="27651" name="Content Placeholder 2"/>
          <p:cNvSpPr>
            <a:spLocks noGrp="1"/>
          </p:cNvSpPr>
          <p:nvPr>
            <p:ph idx="1"/>
          </p:nvPr>
        </p:nvSpPr>
        <p:spPr/>
        <p:txBody>
          <a:bodyPr/>
          <a:lstStyle/>
          <a:p>
            <a:r>
              <a:rPr lang="en-US" dirty="0" smtClean="0"/>
              <a:t>Insulate outlet and inlet piping within two meters of storage or heating vessel</a:t>
            </a:r>
          </a:p>
          <a:p>
            <a:r>
              <a:rPr lang="en-US" dirty="0" smtClean="0"/>
              <a:t>Pipe insulation for </a:t>
            </a:r>
          </a:p>
          <a:p>
            <a:pPr lvl="2"/>
            <a:r>
              <a:rPr lang="en-US" dirty="0" smtClean="0"/>
              <a:t>Piping located outside or in unconditioned spaces</a:t>
            </a:r>
          </a:p>
          <a:p>
            <a:pPr lvl="2"/>
            <a:r>
              <a:rPr lang="en-US" dirty="0" smtClean="0"/>
              <a:t>Recirculation piping: 12 mm diameter insulation</a:t>
            </a:r>
          </a:p>
          <a:p>
            <a:r>
              <a:rPr lang="en-US" dirty="0" smtClean="0"/>
              <a:t>Controls for</a:t>
            </a:r>
          </a:p>
          <a:p>
            <a:pPr lvl="2"/>
            <a:r>
              <a:rPr lang="en-US" dirty="0" smtClean="0"/>
              <a:t>Storage tank temperature </a:t>
            </a:r>
          </a:p>
          <a:p>
            <a:pPr lvl="2"/>
            <a:r>
              <a:rPr lang="en-US" dirty="0" smtClean="0"/>
              <a:t>Pool heater shut down</a:t>
            </a:r>
          </a:p>
        </p:txBody>
      </p:sp>
      <p:sp>
        <p:nvSpPr>
          <p:cNvPr id="6" name="Slide Number Placeholder 5"/>
          <p:cNvSpPr>
            <a:spLocks noGrp="1"/>
          </p:cNvSpPr>
          <p:nvPr>
            <p:ph type="sldNum" sz="quarter" idx="10"/>
          </p:nvPr>
        </p:nvSpPr>
        <p:spPr/>
        <p:txBody>
          <a:bodyPr/>
          <a:lstStyle/>
          <a:p>
            <a:fld id="{03C02EFA-F39D-4A1B-8A97-E2DEAAF62386}" type="slidenum">
              <a:rPr lang="en-US" smtClean="0"/>
              <a:pPr/>
              <a:t>13</a:t>
            </a:fld>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thermal technology</a:t>
            </a:r>
          </a:p>
        </p:txBody>
      </p:sp>
      <p:sp>
        <p:nvSpPr>
          <p:cNvPr id="3" name="Content Placeholder 2"/>
          <p:cNvSpPr>
            <a:spLocks noGrp="1"/>
          </p:cNvSpPr>
          <p:nvPr>
            <p:ph idx="1"/>
          </p:nvPr>
        </p:nvSpPr>
        <p:spPr/>
        <p:txBody>
          <a:bodyPr/>
          <a:lstStyle/>
          <a:p>
            <a:r>
              <a:rPr lang="en-US" sz="2400" dirty="0" smtClean="0"/>
              <a:t>Applies to HVAC and service water heating</a:t>
            </a:r>
          </a:p>
          <a:p>
            <a:pPr lvl="2"/>
            <a:r>
              <a:rPr lang="en-US" sz="2000" dirty="0" smtClean="0"/>
              <a:t>Solar space heating technology </a:t>
            </a:r>
          </a:p>
          <a:p>
            <a:pPr lvl="2"/>
            <a:r>
              <a:rPr lang="en-US" sz="2000" dirty="0" smtClean="0"/>
              <a:t>Solar water heating technology</a:t>
            </a:r>
          </a:p>
          <a:p>
            <a:r>
              <a:rPr lang="en-US" sz="2400" dirty="0" smtClean="0"/>
              <a:t>Requirement (separate Article)</a:t>
            </a:r>
          </a:p>
          <a:p>
            <a:pPr lvl="2"/>
            <a:r>
              <a:rPr lang="en-US" sz="2000" dirty="0" smtClean="0"/>
              <a:t>Conform to manufacturer’s design and installation procedures, or</a:t>
            </a:r>
          </a:p>
          <a:p>
            <a:pPr lvl="2"/>
            <a:r>
              <a:rPr lang="en-US" sz="2000" dirty="0" smtClean="0"/>
              <a:t>Installation according to National Plumbing Code of Canada 2010 </a:t>
            </a:r>
          </a:p>
          <a:p>
            <a:pPr lvl="3"/>
            <a:r>
              <a:rPr lang="en-US" sz="1800" dirty="0" smtClean="0"/>
              <a:t>Exception: all storage tanks must be installed in conditioned space</a:t>
            </a:r>
          </a:p>
          <a:p>
            <a:r>
              <a:rPr lang="en-US" sz="2400" dirty="0" smtClean="0"/>
              <a:t>Related standards not listed under equipment efficiency</a:t>
            </a:r>
          </a:p>
          <a:p>
            <a:pPr lvl="1"/>
            <a:endParaRPr lang="en-US" sz="2400" dirty="0" smtClean="0"/>
          </a:p>
          <a:p>
            <a:pPr lvl="1"/>
            <a:endParaRPr lang="en-US" sz="2400" dirty="0"/>
          </a:p>
        </p:txBody>
      </p:sp>
      <p:sp>
        <p:nvSpPr>
          <p:cNvPr id="6" name="Slide Number Placeholder 5"/>
          <p:cNvSpPr>
            <a:spLocks noGrp="1"/>
          </p:cNvSpPr>
          <p:nvPr>
            <p:ph type="sldNum" sz="quarter" idx="10"/>
          </p:nvPr>
        </p:nvSpPr>
        <p:spPr/>
        <p:txBody>
          <a:bodyPr/>
          <a:lstStyle/>
          <a:p>
            <a:pPr>
              <a:defRPr/>
            </a:pPr>
            <a:fld id="{03C02EFA-F39D-4A1B-8A97-E2DEAAF62386}"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685800" y="2530475"/>
            <a:ext cx="7772400" cy="762000"/>
          </a:xfrm>
        </p:spPr>
        <p:txBody>
          <a:bodyPr/>
          <a:lstStyle/>
          <a:p>
            <a:pPr eaLnBrk="1" hangingPunct="1"/>
            <a:r>
              <a:rPr lang="en-US" smtClean="0"/>
              <a:t>Questions?</a:t>
            </a:r>
          </a:p>
        </p:txBody>
      </p:sp>
      <p:sp>
        <p:nvSpPr>
          <p:cNvPr id="3" name="Subtitle 2"/>
          <p:cNvSpPr>
            <a:spLocks noGrp="1"/>
          </p:cNvSpPr>
          <p:nvPr>
            <p:ph type="subTitle" idx="1"/>
          </p:nvPr>
        </p:nvSpPr>
        <p:spPr>
          <a:xfrm>
            <a:off x="685800" y="3571875"/>
            <a:ext cx="7772400" cy="1371600"/>
          </a:xfrm>
        </p:spPr>
        <p:txBody>
          <a:bodyPr rtlCol="0">
            <a:normAutofit fontScale="92500" lnSpcReduction="10000"/>
          </a:bodyPr>
          <a:lstStyle/>
          <a:p>
            <a:pPr eaLnBrk="1" fontAlgn="auto" hangingPunct="1">
              <a:spcAft>
                <a:spcPts val="0"/>
              </a:spcAft>
              <a:defRPr/>
            </a:pPr>
            <a:r>
              <a:rPr lang="en-US" smtClean="0">
                <a:hlinkClick r:id="rId3"/>
              </a:rPr>
              <a:t>www.nationalcodes.nrc.gc.ca</a:t>
            </a:r>
            <a:endParaRPr lang="en-US" dirty="0" smtClean="0"/>
          </a:p>
          <a:p>
            <a:pPr eaLnBrk="1" fontAlgn="auto" hangingPunct="1">
              <a:spcAft>
                <a:spcPts val="0"/>
              </a:spcAft>
              <a:defRPr/>
            </a:pPr>
            <a:endParaRPr lang="en-US" dirty="0" smtClean="0"/>
          </a:p>
          <a:p>
            <a:pPr eaLnBrk="1" fontAlgn="auto" hangingPunct="1">
              <a:spcAft>
                <a:spcPts val="0"/>
              </a:spcAft>
              <a:defRPr/>
            </a:pPr>
            <a:r>
              <a:rPr lang="en-US" dirty="0" smtClean="0"/>
              <a:t>Thank you</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latin typeface="Arial" charset="0"/>
                <a:cs typeface="Arial" charset="0"/>
              </a:rPr>
              <a:t>Presentation is part of a series of four</a:t>
            </a:r>
          </a:p>
          <a:p>
            <a:pPr>
              <a:buFont typeface="Arial" charset="0"/>
              <a:buChar char="•"/>
            </a:pPr>
            <a:r>
              <a:rPr lang="en-US" dirty="0" smtClean="0">
                <a:latin typeface="Arial" charset="0"/>
                <a:cs typeface="Arial" charset="0"/>
              </a:rPr>
              <a:t>Model code developed by Canadian Commission on Building and Fire Codes</a:t>
            </a:r>
          </a:p>
          <a:p>
            <a:pPr>
              <a:buFont typeface="Arial" charset="0"/>
              <a:buChar char="•"/>
            </a:pPr>
            <a:r>
              <a:rPr lang="en-US" dirty="0" smtClean="0">
                <a:latin typeface="Arial" charset="0"/>
                <a:cs typeface="Arial" charset="0"/>
              </a:rPr>
              <a:t>National Building Code of Canada 2010 (NBC) must be adopted by provincial/territorial authorities to become law</a:t>
            </a:r>
          </a:p>
          <a:p>
            <a:endParaRPr lang="en-US" dirty="0"/>
          </a:p>
        </p:txBody>
      </p:sp>
      <p:sp>
        <p:nvSpPr>
          <p:cNvPr id="4" name="Slide Number Placeholder 3"/>
          <p:cNvSpPr>
            <a:spLocks noGrp="1"/>
          </p:cNvSpPr>
          <p:nvPr>
            <p:ph type="sldNum" sz="quarter" idx="10"/>
          </p:nvPr>
        </p:nvSpPr>
        <p:spPr/>
        <p:txBody>
          <a:bodyPr/>
          <a:lstStyle/>
          <a:p>
            <a:pPr>
              <a:defRPr/>
            </a:pPr>
            <a:fld id="{03C02EFA-F39D-4A1B-8A97-E2DEAAF62386}"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lvl="1"/>
            <a:r>
              <a:rPr lang="en-US" sz="2000" dirty="0" smtClean="0"/>
              <a:t>Heating, Ventilating and Air-conditioning (HVAC) requirements</a:t>
            </a:r>
          </a:p>
          <a:p>
            <a:pPr lvl="2"/>
            <a:r>
              <a:rPr lang="en-US" sz="2000" dirty="0" smtClean="0"/>
              <a:t>Subsection structure</a:t>
            </a:r>
          </a:p>
          <a:p>
            <a:pPr lvl="2"/>
            <a:r>
              <a:rPr lang="en-US" sz="2000" dirty="0" smtClean="0"/>
              <a:t>Equipment efficiency</a:t>
            </a:r>
          </a:p>
          <a:p>
            <a:pPr lvl="2"/>
            <a:r>
              <a:rPr lang="en-US" sz="2000" dirty="0" smtClean="0"/>
              <a:t>Ducts and pipes</a:t>
            </a:r>
          </a:p>
          <a:p>
            <a:pPr lvl="2"/>
            <a:r>
              <a:rPr lang="en-US" sz="2000" dirty="0" smtClean="0"/>
              <a:t>Heat recovery from air over interior pools</a:t>
            </a:r>
          </a:p>
          <a:p>
            <a:pPr lvl="1"/>
            <a:r>
              <a:rPr lang="en-US" sz="2000" dirty="0" smtClean="0"/>
              <a:t>Service Water Heating requirements</a:t>
            </a:r>
          </a:p>
          <a:p>
            <a:pPr lvl="2"/>
            <a:r>
              <a:rPr lang="en-US" sz="2000" dirty="0" smtClean="0"/>
              <a:t>Subsection structure</a:t>
            </a:r>
          </a:p>
          <a:p>
            <a:pPr lvl="2"/>
            <a:r>
              <a:rPr lang="en-US" sz="2000" dirty="0" smtClean="0"/>
              <a:t>Equipment efficiency</a:t>
            </a:r>
          </a:p>
          <a:p>
            <a:pPr lvl="2"/>
            <a:r>
              <a:rPr lang="en-US" sz="2000" dirty="0" smtClean="0"/>
              <a:t>Pipe insulation</a:t>
            </a:r>
          </a:p>
          <a:p>
            <a:pPr lvl="2"/>
            <a:r>
              <a:rPr lang="en-US" sz="2000" dirty="0" smtClean="0"/>
              <a:t>Controls</a:t>
            </a:r>
          </a:p>
          <a:p>
            <a:pPr lvl="1"/>
            <a:r>
              <a:rPr lang="en-US" sz="2000" dirty="0" smtClean="0"/>
              <a:t>Solar</a:t>
            </a:r>
          </a:p>
        </p:txBody>
      </p:sp>
      <p:sp>
        <p:nvSpPr>
          <p:cNvPr id="6" name="Slide Number Placeholder 5"/>
          <p:cNvSpPr>
            <a:spLocks noGrp="1"/>
          </p:cNvSpPr>
          <p:nvPr>
            <p:ph type="sldNum" sz="quarter" idx="10"/>
          </p:nvPr>
        </p:nvSpPr>
        <p:spPr/>
        <p:txBody>
          <a:bodyPr/>
          <a:lstStyle/>
          <a:p>
            <a:fld id="{03C02EFA-F39D-4A1B-8A97-E2DEAAF62386}" type="slidenum">
              <a:rPr lang="en-US" smtClean="0"/>
              <a:pPr/>
              <a:t>3</a:t>
            </a:fld>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HVAC – subsection structure</a:t>
            </a:r>
            <a:endParaRPr lang="en-US" dirty="0"/>
          </a:p>
        </p:txBody>
      </p:sp>
      <p:sp>
        <p:nvSpPr>
          <p:cNvPr id="3" name="Content Placeholder 2"/>
          <p:cNvSpPr>
            <a:spLocks noGrp="1"/>
          </p:cNvSpPr>
          <p:nvPr>
            <p:ph idx="1"/>
          </p:nvPr>
        </p:nvSpPr>
        <p:spPr>
          <a:xfrm>
            <a:off x="457200" y="1600200"/>
            <a:ext cx="8579296" cy="4525963"/>
          </a:xfrm>
        </p:spPr>
        <p:txBody>
          <a:bodyPr/>
          <a:lstStyle/>
          <a:p>
            <a:r>
              <a:rPr lang="en-CA" sz="2000" dirty="0" smtClean="0"/>
              <a:t>9.36.3. HVAC Requirements</a:t>
            </a:r>
          </a:p>
          <a:p>
            <a:pPr lvl="2">
              <a:tabLst>
                <a:tab pos="541338" algn="l"/>
                <a:tab pos="1652588" algn="l"/>
              </a:tabLst>
            </a:pPr>
            <a:r>
              <a:rPr lang="en-CA" sz="1800" dirty="0" smtClean="0">
                <a:solidFill>
                  <a:schemeClr val="bg1">
                    <a:lumMod val="65000"/>
                  </a:schemeClr>
                </a:solidFill>
              </a:rPr>
              <a:t>9.36.3.</a:t>
            </a:r>
            <a:r>
              <a:rPr lang="en-CA" sz="1800" dirty="0" smtClean="0"/>
              <a:t>1.	Scope and Application</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2.	Equipment and Ducts</a:t>
            </a:r>
          </a:p>
          <a:p>
            <a:pPr lvl="2">
              <a:tabLst>
                <a:tab pos="541338" algn="l"/>
                <a:tab pos="1652588" algn="l"/>
              </a:tabLst>
            </a:pPr>
            <a:r>
              <a:rPr lang="en-CA" sz="1800" dirty="0" smtClean="0">
                <a:solidFill>
                  <a:schemeClr val="bg1">
                    <a:lumMod val="65000"/>
                  </a:schemeClr>
                </a:solidFill>
              </a:rPr>
              <a:t>9.36.3.</a:t>
            </a:r>
            <a:r>
              <a:rPr lang="en-CA" sz="1800" dirty="0" smtClean="0"/>
              <a:t>3.	Air Intake and Outlet Dampers</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4.	Piping for Heating and Cooling Systems</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5.	Equipment for Heating and Air-conditioning Systems</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6.	Temperature Controls</a:t>
            </a:r>
          </a:p>
          <a:p>
            <a:pPr lvl="2">
              <a:tabLst>
                <a:tab pos="541338" algn="l"/>
                <a:tab pos="1652588" algn="l"/>
              </a:tabLst>
            </a:pPr>
            <a:r>
              <a:rPr lang="en-CA" sz="1800" dirty="0" smtClean="0">
                <a:solidFill>
                  <a:schemeClr val="bg1">
                    <a:lumMod val="65000"/>
                  </a:schemeClr>
                </a:solidFill>
              </a:rPr>
              <a:t>9.36.3.</a:t>
            </a:r>
            <a:r>
              <a:rPr lang="en-CA" sz="1800" dirty="0" smtClean="0"/>
              <a:t>7.	Humidification</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8.	Heat Recovery from Dehumidification in Spaces </a:t>
            </a:r>
            <a:br>
              <a:rPr lang="en-CA" sz="1800" dirty="0" smtClean="0"/>
            </a:br>
            <a:r>
              <a:rPr lang="en-CA" sz="1800" dirty="0" smtClean="0"/>
              <a:t>	with an Indoor Swimming Pool or Tub</a:t>
            </a:r>
            <a:endParaRPr lang="en-US" sz="1800" dirty="0" smtClean="0"/>
          </a:p>
          <a:p>
            <a:pPr lvl="2">
              <a:tabLst>
                <a:tab pos="541338" algn="l"/>
                <a:tab pos="1652588" algn="l"/>
              </a:tabLst>
            </a:pPr>
            <a:r>
              <a:rPr lang="en-CA" sz="1800" dirty="0" smtClean="0">
                <a:solidFill>
                  <a:schemeClr val="bg1">
                    <a:lumMod val="65000"/>
                  </a:schemeClr>
                </a:solidFill>
              </a:rPr>
              <a:t>9.36.3.</a:t>
            </a:r>
            <a:r>
              <a:rPr lang="en-CA" sz="1800" dirty="0" smtClean="0"/>
              <a:t>9.	Heat Recovery from Ventilation Systems</a:t>
            </a:r>
          </a:p>
          <a:p>
            <a:pPr lvl="2">
              <a:tabLst>
                <a:tab pos="541338" algn="l"/>
                <a:tab pos="1652588" algn="l"/>
              </a:tabLst>
            </a:pPr>
            <a:r>
              <a:rPr lang="en-CA" sz="1800" dirty="0" smtClean="0">
                <a:solidFill>
                  <a:schemeClr val="bg1">
                    <a:lumMod val="65000"/>
                  </a:schemeClr>
                </a:solidFill>
              </a:rPr>
              <a:t>9.36.3.</a:t>
            </a:r>
            <a:r>
              <a:rPr lang="en-CA" sz="1800" dirty="0" smtClean="0"/>
              <a:t>10.	Equipment Efficiency</a:t>
            </a:r>
          </a:p>
          <a:p>
            <a:pPr lvl="2">
              <a:tabLst>
                <a:tab pos="541338" algn="l"/>
                <a:tab pos="1652588" algn="l"/>
              </a:tabLst>
            </a:pPr>
            <a:r>
              <a:rPr lang="en-CA" sz="1800" dirty="0" smtClean="0">
                <a:solidFill>
                  <a:schemeClr val="bg1">
                    <a:lumMod val="65000"/>
                  </a:schemeClr>
                </a:solidFill>
              </a:rPr>
              <a:t>9.36.3.</a:t>
            </a:r>
            <a:r>
              <a:rPr lang="en-CA" sz="1800" dirty="0" smtClean="0"/>
              <a:t>11.	Solar Thermal Systems</a:t>
            </a:r>
            <a:endParaRPr lang="en-US" sz="1800" dirty="0" smtClean="0"/>
          </a:p>
          <a:p>
            <a:pPr lvl="1"/>
            <a:endParaRPr lang="en-US" sz="2000" dirty="0"/>
          </a:p>
        </p:txBody>
      </p:sp>
      <p:sp>
        <p:nvSpPr>
          <p:cNvPr id="6" name="Slide Number Placeholder 5"/>
          <p:cNvSpPr>
            <a:spLocks noGrp="1"/>
          </p:cNvSpPr>
          <p:nvPr>
            <p:ph type="sldNum" sz="quarter" idx="10"/>
          </p:nvPr>
        </p:nvSpPr>
        <p:spPr/>
        <p:txBody>
          <a:bodyPr/>
          <a:lstStyle/>
          <a:p>
            <a:pPr>
              <a:defRPr/>
            </a:pPr>
            <a:fld id="{03C02EFA-F39D-4A1B-8A97-E2DEAAF62386}" type="slidenum">
              <a:rPr lang="en-US" smtClean="0"/>
              <a:pPr>
                <a:defRPr/>
              </a:pPr>
              <a:t>4</a:t>
            </a:fld>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HVAC – equipment efficiency</a:t>
            </a:r>
          </a:p>
        </p:txBody>
      </p:sp>
      <p:sp>
        <p:nvSpPr>
          <p:cNvPr id="26627" name="Content Placeholder 2"/>
          <p:cNvSpPr>
            <a:spLocks noGrp="1"/>
          </p:cNvSpPr>
          <p:nvPr>
            <p:ph idx="1"/>
          </p:nvPr>
        </p:nvSpPr>
        <p:spPr/>
        <p:txBody>
          <a:bodyPr/>
          <a:lstStyle/>
          <a:p>
            <a:pPr lvl="1"/>
            <a:r>
              <a:rPr lang="en-US" sz="2400" dirty="0" smtClean="0"/>
              <a:t>List of equipment developed based on:</a:t>
            </a:r>
          </a:p>
          <a:p>
            <a:pPr lvl="3"/>
            <a:r>
              <a:rPr lang="en-US" sz="1800" dirty="0" smtClean="0"/>
              <a:t>Model National Energy Code of Canada for Houses 1997</a:t>
            </a:r>
          </a:p>
          <a:p>
            <a:pPr lvl="3"/>
            <a:r>
              <a:rPr lang="en-US" sz="1800" dirty="0" smtClean="0"/>
              <a:t>National Energy Code of Canada for Buildings 2011</a:t>
            </a:r>
          </a:p>
          <a:p>
            <a:pPr lvl="3"/>
            <a:r>
              <a:rPr lang="en-US" sz="1800" dirty="0" smtClean="0"/>
              <a:t>Additional equipment (identified in committee meetings)</a:t>
            </a:r>
          </a:p>
          <a:p>
            <a:pPr lvl="1"/>
            <a:r>
              <a:rPr lang="en-US" sz="2400" dirty="0" smtClean="0"/>
              <a:t>Performance based on validation requirements, </a:t>
            </a:r>
            <a:br>
              <a:rPr lang="en-US" sz="2400" dirty="0" smtClean="0"/>
            </a:br>
            <a:r>
              <a:rPr lang="en-US" sz="2400" dirty="0" smtClean="0"/>
              <a:t>market analysis and industry practice</a:t>
            </a:r>
          </a:p>
          <a:p>
            <a:pPr lvl="1"/>
            <a:r>
              <a:rPr lang="en-US" sz="2400" dirty="0" smtClean="0"/>
              <a:t>Minimum equipment efficiencies</a:t>
            </a:r>
          </a:p>
          <a:p>
            <a:pPr lvl="3"/>
            <a:r>
              <a:rPr lang="en-US" sz="1800" dirty="0" smtClean="0"/>
              <a:t>Standards and performance referenced for other technology</a:t>
            </a:r>
          </a:p>
          <a:p>
            <a:pPr lvl="3"/>
            <a:r>
              <a:rPr lang="en-US" sz="1800" dirty="0" smtClean="0"/>
              <a:t>Requirements for air-conditioners, where installed</a:t>
            </a:r>
          </a:p>
          <a:p>
            <a:pPr lvl="1"/>
            <a:r>
              <a:rPr lang="en-US" sz="2400" i="1" dirty="0" smtClean="0"/>
              <a:t>Energy Efficiency Regulations </a:t>
            </a:r>
            <a:r>
              <a:rPr lang="en-US" sz="2400" dirty="0" smtClean="0"/>
              <a:t>absolute floor </a:t>
            </a:r>
            <a:br>
              <a:rPr lang="en-US" sz="2400" dirty="0" smtClean="0"/>
            </a:br>
            <a:r>
              <a:rPr lang="en-US" sz="2400" dirty="0" smtClean="0"/>
              <a:t>for performance </a:t>
            </a:r>
          </a:p>
        </p:txBody>
      </p:sp>
      <p:sp>
        <p:nvSpPr>
          <p:cNvPr id="6" name="Slide Number Placeholder 5"/>
          <p:cNvSpPr>
            <a:spLocks noGrp="1"/>
          </p:cNvSpPr>
          <p:nvPr>
            <p:ph type="sldNum" sz="quarter" idx="10"/>
          </p:nvPr>
        </p:nvSpPr>
        <p:spPr/>
        <p:txBody>
          <a:bodyPr/>
          <a:lstStyle/>
          <a:p>
            <a:fld id="{03C02EFA-F39D-4A1B-8A97-E2DEAAF62386}" type="slidenum">
              <a:rPr lang="en-US" smtClean="0"/>
              <a:pPr/>
              <a:t>5</a:t>
            </a:fld>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HVAC – equipment efficiency</a:t>
            </a:r>
            <a:endParaRPr lang="en-US" dirty="0"/>
          </a:p>
        </p:txBody>
      </p:sp>
      <p:sp>
        <p:nvSpPr>
          <p:cNvPr id="4" name="Slide Number Placeholder 3"/>
          <p:cNvSpPr>
            <a:spLocks noGrp="1"/>
          </p:cNvSpPr>
          <p:nvPr>
            <p:ph type="sldNum" sz="quarter" idx="10"/>
          </p:nvPr>
        </p:nvSpPr>
        <p:spPr/>
        <p:txBody>
          <a:bodyPr/>
          <a:lstStyle/>
          <a:p>
            <a:pPr>
              <a:defRPr/>
            </a:pPr>
            <a:fld id="{03C02EFA-F39D-4A1B-8A97-E2DEAAF62386}" type="slidenum">
              <a:rPr lang="en-US" smtClean="0"/>
              <a:pPr>
                <a:defRPr/>
              </a:pPr>
              <a:t>6</a:t>
            </a:fld>
            <a:endParaRPr lang="en-US" dirty="0"/>
          </a:p>
        </p:txBody>
      </p:sp>
      <p:sp>
        <p:nvSpPr>
          <p:cNvPr id="6" name="Content Placeholder 2"/>
          <p:cNvSpPr txBox="1">
            <a:spLocks/>
          </p:cNvSpPr>
          <p:nvPr/>
        </p:nvSpPr>
        <p:spPr bwMode="auto">
          <a:xfrm>
            <a:off x="457200" y="1600201"/>
            <a:ext cx="8435280" cy="39170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31775" marR="0" lvl="1" indent="-231775" algn="l"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9.36.3.10. Equipment Efficiency Table</a:t>
            </a:r>
            <a:endParaRPr kumimoji="0" lang="en-US"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pic>
        <p:nvPicPr>
          <p:cNvPr id="18434" name="Picture 2"/>
          <p:cNvPicPr>
            <a:picLocks noChangeAspect="1" noChangeArrowheads="1"/>
          </p:cNvPicPr>
          <p:nvPr/>
        </p:nvPicPr>
        <p:blipFill>
          <a:blip r:embed="rId3" cstate="print"/>
          <a:srcRect/>
          <a:stretch>
            <a:fillRect/>
          </a:stretch>
        </p:blipFill>
        <p:spPr bwMode="auto">
          <a:xfrm>
            <a:off x="519683" y="2073039"/>
            <a:ext cx="7940749" cy="37366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HVAC – ducts and pipes	</a:t>
            </a:r>
          </a:p>
        </p:txBody>
      </p:sp>
      <p:sp>
        <p:nvSpPr>
          <p:cNvPr id="26627" name="Content Placeholder 2"/>
          <p:cNvSpPr>
            <a:spLocks noGrp="1"/>
          </p:cNvSpPr>
          <p:nvPr>
            <p:ph idx="1"/>
          </p:nvPr>
        </p:nvSpPr>
        <p:spPr>
          <a:xfrm>
            <a:off x="457200" y="1600200"/>
            <a:ext cx="8435280" cy="4525963"/>
          </a:xfrm>
        </p:spPr>
        <p:txBody>
          <a:bodyPr/>
          <a:lstStyle/>
          <a:p>
            <a:pPr lvl="1"/>
            <a:r>
              <a:rPr lang="en-US" sz="2400" dirty="0" smtClean="0"/>
              <a:t>Prescriptive HVAC requirements</a:t>
            </a:r>
          </a:p>
          <a:p>
            <a:pPr lvl="2"/>
            <a:r>
              <a:rPr lang="en-US" sz="2000" dirty="0" smtClean="0"/>
              <a:t>Proper sizing of system and ducts with Sections 9.32 and 9.33</a:t>
            </a:r>
          </a:p>
          <a:p>
            <a:pPr lvl="2"/>
            <a:r>
              <a:rPr lang="en-US" sz="2000" dirty="0" smtClean="0"/>
              <a:t>Outside ducts and piping insulated to above-grade wall RSI value</a:t>
            </a:r>
          </a:p>
          <a:p>
            <a:pPr lvl="2"/>
            <a:r>
              <a:rPr lang="en-US" sz="2000" dirty="0" smtClean="0"/>
              <a:t>Heat recovery ventilators (HRV) not required, but </a:t>
            </a:r>
          </a:p>
          <a:p>
            <a:pPr lvl="3"/>
            <a:r>
              <a:rPr lang="en-US" sz="1600" dirty="0" smtClean="0"/>
              <a:t>Where installed, minimum sensible heat recovery efficiency required </a:t>
            </a:r>
          </a:p>
          <a:p>
            <a:pPr lvl="4"/>
            <a:r>
              <a:rPr lang="en-US" sz="1600" dirty="0" smtClean="0"/>
              <a:t>60% in mild locations (when tested at 0°C)</a:t>
            </a:r>
          </a:p>
          <a:p>
            <a:pPr lvl="4"/>
            <a:r>
              <a:rPr lang="en-US" sz="1600" dirty="0" smtClean="0"/>
              <a:t>55% in cold locations (when tested at 0°C and -25°C)</a:t>
            </a:r>
          </a:p>
          <a:p>
            <a:pPr lvl="2"/>
            <a:r>
              <a:rPr lang="en-US" sz="2000" dirty="0" smtClean="0"/>
              <a:t>Dampers required (some exemptions), thermostats</a:t>
            </a:r>
          </a:p>
          <a:p>
            <a:pPr lvl="2"/>
            <a:r>
              <a:rPr lang="en-US" sz="2000" dirty="0" smtClean="0"/>
              <a:t>Controls to prevent simultaneous heating and cooling</a:t>
            </a:r>
          </a:p>
          <a:p>
            <a:pPr lvl="3"/>
            <a:r>
              <a:rPr lang="en-US" sz="1600" dirty="0" smtClean="0"/>
              <a:t>Specific heat pump controls for supplementary heating</a:t>
            </a:r>
          </a:p>
          <a:p>
            <a:pPr lvl="2"/>
            <a:r>
              <a:rPr lang="en-US" sz="2000" dirty="0" smtClean="0"/>
              <a:t>Piping installed as per Section 9.33.8.</a:t>
            </a:r>
          </a:p>
        </p:txBody>
      </p:sp>
      <p:sp>
        <p:nvSpPr>
          <p:cNvPr id="8" name="Slide Number Placeholder 7"/>
          <p:cNvSpPr>
            <a:spLocks noGrp="1"/>
          </p:cNvSpPr>
          <p:nvPr>
            <p:ph type="sldNum" sz="quarter" idx="10"/>
          </p:nvPr>
        </p:nvSpPr>
        <p:spPr/>
        <p:txBody>
          <a:bodyPr/>
          <a:lstStyle/>
          <a:p>
            <a:pPr>
              <a:defRPr/>
            </a:pPr>
            <a:fld id="{03C02EFA-F39D-4A1B-8A97-E2DEAAF62386}" type="slidenum">
              <a:rPr lang="en-US" smtClean="0"/>
              <a:pPr>
                <a:defRPr/>
              </a:pPr>
              <a:t>7</a:t>
            </a:fld>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HVAC – ducts and pipes</a:t>
            </a:r>
            <a:endParaRPr lang="en-US" dirty="0"/>
          </a:p>
        </p:txBody>
      </p:sp>
      <p:sp>
        <p:nvSpPr>
          <p:cNvPr id="3" name="Content Placeholder 2"/>
          <p:cNvSpPr>
            <a:spLocks noGrp="1"/>
          </p:cNvSpPr>
          <p:nvPr>
            <p:ph idx="1"/>
          </p:nvPr>
        </p:nvSpPr>
        <p:spPr/>
        <p:txBody>
          <a:bodyPr/>
          <a:lstStyle/>
          <a:p>
            <a:r>
              <a:rPr lang="en-US" dirty="0" smtClean="0"/>
              <a:t>Duct insulation solution </a:t>
            </a:r>
          </a:p>
          <a:p>
            <a:pPr lvl="2"/>
            <a:r>
              <a:rPr lang="en-US" dirty="0" smtClean="0"/>
              <a:t>Addresses construction types having low profiles</a:t>
            </a:r>
          </a:p>
          <a:p>
            <a:pPr lvl="3"/>
            <a:r>
              <a:rPr lang="en-US" dirty="0" smtClean="0"/>
              <a:t>Insulated duct installed under floor over shallow foundation</a:t>
            </a:r>
          </a:p>
          <a:p>
            <a:pPr lvl="3"/>
            <a:r>
              <a:rPr lang="en-US" dirty="0" smtClean="0"/>
              <a:t>Due to transportation limitations</a:t>
            </a:r>
          </a:p>
          <a:p>
            <a:pPr lvl="2"/>
            <a:r>
              <a:rPr lang="en-US" dirty="0" smtClean="0"/>
              <a:t>Increase side insulation to compensate for bottom insulation</a:t>
            </a:r>
          </a:p>
          <a:p>
            <a:pPr lvl="2"/>
            <a:r>
              <a:rPr lang="en-US" dirty="0" smtClean="0"/>
              <a:t>Performance expected to be close to equal</a:t>
            </a:r>
          </a:p>
        </p:txBody>
      </p:sp>
      <p:sp>
        <p:nvSpPr>
          <p:cNvPr id="8" name="Slide Number Placeholder 7"/>
          <p:cNvSpPr>
            <a:spLocks noGrp="1"/>
          </p:cNvSpPr>
          <p:nvPr>
            <p:ph type="sldNum" sz="quarter" idx="10"/>
          </p:nvPr>
        </p:nvSpPr>
        <p:spPr/>
        <p:txBody>
          <a:bodyPr/>
          <a:lstStyle/>
          <a:p>
            <a:fld id="{03C02EFA-F39D-4A1B-8A97-E2DEAAF62386}" type="slidenum">
              <a:rPr lang="en-US" smtClean="0"/>
              <a:pPr/>
              <a:t>8</a:t>
            </a:fld>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HVAC – heat recovery from air </a:t>
            </a:r>
            <a:br>
              <a:rPr lang="en-US" dirty="0" smtClean="0"/>
            </a:br>
            <a:r>
              <a:rPr lang="en-US" dirty="0" smtClean="0"/>
              <a:t>over interior pools</a:t>
            </a:r>
            <a:endParaRPr lang="en-US" dirty="0"/>
          </a:p>
        </p:txBody>
      </p:sp>
      <p:sp>
        <p:nvSpPr>
          <p:cNvPr id="7" name="Slide Number Placeholder 6"/>
          <p:cNvSpPr>
            <a:spLocks noGrp="1"/>
          </p:cNvSpPr>
          <p:nvPr>
            <p:ph type="sldNum" sz="quarter" idx="10"/>
          </p:nvPr>
        </p:nvSpPr>
        <p:spPr/>
        <p:txBody>
          <a:bodyPr/>
          <a:lstStyle/>
          <a:p>
            <a:pPr>
              <a:defRPr/>
            </a:pPr>
            <a:fld id="{03C02EFA-F39D-4A1B-8A97-E2DEAAF62386}" type="slidenum">
              <a:rPr lang="en-US" smtClean="0"/>
              <a:pPr>
                <a:defRPr/>
              </a:pPr>
              <a:t>9</a:t>
            </a:fld>
            <a:endParaRPr lang="en-US" dirty="0"/>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289" name="Object 1"/>
          <p:cNvGraphicFramePr>
            <a:graphicFrameLocks noChangeAspect="1"/>
          </p:cNvGraphicFramePr>
          <p:nvPr/>
        </p:nvGraphicFramePr>
        <p:xfrm>
          <a:off x="755576" y="1700808"/>
          <a:ext cx="7950612" cy="3528987"/>
        </p:xfrm>
        <a:graphic>
          <a:graphicData uri="http://schemas.openxmlformats.org/presentationml/2006/ole">
            <mc:AlternateContent xmlns:mc="http://schemas.openxmlformats.org/markup-compatibility/2006">
              <mc:Choice xmlns:v="urn:schemas-microsoft-com:vml" Requires="v">
                <p:oleObj spid="_x0000_s12290" r:id="rId4" imgW="5121212" imgH="2917508" progId="">
                  <p:embed/>
                </p:oleObj>
              </mc:Choice>
              <mc:Fallback>
                <p:oleObj r:id="rId4" imgW="5121212" imgH="2917508" progId="">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t="10970"/>
                      <a:stretch>
                        <a:fillRect/>
                      </a:stretch>
                    </p:blipFill>
                    <p:spPr bwMode="auto">
                      <a:xfrm>
                        <a:off x="755576" y="1700808"/>
                        <a:ext cx="7950612" cy="3528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8684</TotalTime>
  <Words>2055</Words>
  <Application>Microsoft Office PowerPoint</Application>
  <PresentationFormat>On-screen Show (4:3)</PresentationFormat>
  <Paragraphs>259</Paragraphs>
  <Slides>15</Slides>
  <Notes>15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0</vt:i4>
      </vt:variant>
      <vt:variant>
        <vt:lpstr>Slide Titles</vt:lpstr>
      </vt:variant>
      <vt:variant>
        <vt:i4>15</vt:i4>
      </vt:variant>
    </vt:vector>
  </HeadingPairs>
  <TitlesOfParts>
    <vt:vector size="19" baseType="lpstr">
      <vt:lpstr>Arial</vt:lpstr>
      <vt:lpstr>Arial Black</vt:lpstr>
      <vt:lpstr>Calibri</vt:lpstr>
      <vt:lpstr>Office Theme</vt:lpstr>
      <vt:lpstr>Heating, Ventilating and Air-Conditioning and Service Water Heating</vt:lpstr>
      <vt:lpstr>Introduction</vt:lpstr>
      <vt:lpstr>Outline</vt:lpstr>
      <vt:lpstr>HVAC – subsection structure</vt:lpstr>
      <vt:lpstr>HVAC – equipment efficiency</vt:lpstr>
      <vt:lpstr>HVAC – equipment efficiency</vt:lpstr>
      <vt:lpstr>HVAC – ducts and pipes </vt:lpstr>
      <vt:lpstr>HVAC – ducts and pipes</vt:lpstr>
      <vt:lpstr>HVAC – heat recovery from air  over interior pools</vt:lpstr>
      <vt:lpstr>HVAC – gas and propane fireplaces/stoves</vt:lpstr>
      <vt:lpstr>Service water heating – subsection structure</vt:lpstr>
      <vt:lpstr>Service water heating – equipment efficiency</vt:lpstr>
      <vt:lpstr>Service water heating – pipe insulation and controls</vt:lpstr>
      <vt:lpstr>Solar thermal technology</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Efficiency  in Housing and Small Buildings</dc:title>
  <dc:creator>Frank Lohmann</dc:creator>
  <cp:lastModifiedBy>Roy, Sophie</cp:lastModifiedBy>
  <cp:revision>863</cp:revision>
  <dcterms:created xsi:type="dcterms:W3CDTF">2010-11-15T16:25:04Z</dcterms:created>
  <dcterms:modified xsi:type="dcterms:W3CDTF">2020-12-01T18:45:29Z</dcterms:modified>
</cp:coreProperties>
</file>